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1" r:id="rId5"/>
  </p:sldMasterIdLst>
  <p:notesMasterIdLst>
    <p:notesMasterId r:id="rId32"/>
  </p:notesMasterIdLst>
  <p:handoutMasterIdLst>
    <p:handoutMasterId r:id="rId33"/>
  </p:handoutMasterIdLst>
  <p:sldIdLst>
    <p:sldId id="256" r:id="rId6"/>
    <p:sldId id="528" r:id="rId7"/>
    <p:sldId id="527" r:id="rId8"/>
    <p:sldId id="574" r:id="rId9"/>
    <p:sldId id="561" r:id="rId10"/>
    <p:sldId id="578" r:id="rId11"/>
    <p:sldId id="566" r:id="rId12"/>
    <p:sldId id="257" r:id="rId13"/>
    <p:sldId id="526" r:id="rId14"/>
    <p:sldId id="570" r:id="rId15"/>
    <p:sldId id="565" r:id="rId16"/>
    <p:sldId id="569" r:id="rId17"/>
    <p:sldId id="533" r:id="rId18"/>
    <p:sldId id="535" r:id="rId19"/>
    <p:sldId id="534" r:id="rId20"/>
    <p:sldId id="571" r:id="rId21"/>
    <p:sldId id="555" r:id="rId22"/>
    <p:sldId id="537" r:id="rId23"/>
    <p:sldId id="568" r:id="rId24"/>
    <p:sldId id="573" r:id="rId25"/>
    <p:sldId id="579" r:id="rId26"/>
    <p:sldId id="557" r:id="rId27"/>
    <p:sldId id="524" r:id="rId28"/>
    <p:sldId id="539" r:id="rId29"/>
    <p:sldId id="580" r:id="rId30"/>
    <p:sldId id="581" r:id="rId31"/>
  </p:sldIdLst>
  <p:sldSz cx="9144000" cy="6858000" type="screen4x3"/>
  <p:notesSz cx="6858000" cy="2352675"/>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Fackender"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A8"/>
    <a:srgbClr val="887E6F"/>
    <a:srgbClr val="888B8D"/>
    <a:srgbClr val="A9C23F"/>
    <a:srgbClr val="00B6C9"/>
    <a:srgbClr val="005C5D"/>
    <a:srgbClr val="60205C"/>
    <a:srgbClr val="E6B7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E647F7-590F-E97C-1B23-1869EA31457D}" v="2" dt="2019-12-19T20:04:21.889"/>
    <p1510:client id="{E5E9CAD8-1BCA-4DDA-BC53-C43B77BCB72A}" v="87" dt="2020-10-01T19:42:01.0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37" autoAdjust="0"/>
    <p:restoredTop sz="69244" autoAdjust="0"/>
  </p:normalViewPr>
  <p:slideViewPr>
    <p:cSldViewPr snapToGrid="0">
      <p:cViewPr varScale="1">
        <p:scale>
          <a:sx n="76" d="100"/>
          <a:sy n="76" d="100"/>
        </p:scale>
        <p:origin x="1158" y="84"/>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 Sikora" userId="jeAXqzOZ5VGtJrCXwG3yojWbQS2Co2rNJKAa1Oy1P7U=" providerId="None" clId="Web-{E5E9CAD8-1BCA-4DDA-BC53-C43B77BCB72A}"/>
    <pc:docChg chg="modSld">
      <pc:chgData name="Jenn Sikora" userId="jeAXqzOZ5VGtJrCXwG3yojWbQS2Co2rNJKAa1Oy1P7U=" providerId="None" clId="Web-{E5E9CAD8-1BCA-4DDA-BC53-C43B77BCB72A}" dt="2020-10-01T19:42:01.035" v="85" actId="14100"/>
      <pc:docMkLst>
        <pc:docMk/>
      </pc:docMkLst>
      <pc:sldChg chg="modSp">
        <pc:chgData name="Jenn Sikora" userId="jeAXqzOZ5VGtJrCXwG3yojWbQS2Co2rNJKAa1Oy1P7U=" providerId="None" clId="Web-{E5E9CAD8-1BCA-4DDA-BC53-C43B77BCB72A}" dt="2020-10-01T19:41:44.425" v="84" actId="14100"/>
        <pc:sldMkLst>
          <pc:docMk/>
          <pc:sldMk cId="0" sldId="524"/>
        </pc:sldMkLst>
        <pc:picChg chg="mod">
          <ac:chgData name="Jenn Sikora" userId="jeAXqzOZ5VGtJrCXwG3yojWbQS2Co2rNJKAa1Oy1P7U=" providerId="None" clId="Web-{E5E9CAD8-1BCA-4DDA-BC53-C43B77BCB72A}" dt="2020-10-01T19:41:44.425" v="84" actId="14100"/>
          <ac:picMkLst>
            <pc:docMk/>
            <pc:sldMk cId="0" sldId="524"/>
            <ac:picMk id="53251" creationId="{00000000-0000-0000-0000-000000000000}"/>
          </ac:picMkLst>
        </pc:picChg>
      </pc:sldChg>
      <pc:sldChg chg="modSp">
        <pc:chgData name="Jenn Sikora" userId="jeAXqzOZ5VGtJrCXwG3yojWbQS2Co2rNJKAa1Oy1P7U=" providerId="None" clId="Web-{E5E9CAD8-1BCA-4DDA-BC53-C43B77BCB72A}" dt="2020-10-01T19:42:01.035" v="85" actId="14100"/>
        <pc:sldMkLst>
          <pc:docMk/>
          <pc:sldMk cId="0" sldId="528"/>
        </pc:sldMkLst>
        <pc:picChg chg="mod">
          <ac:chgData name="Jenn Sikora" userId="jeAXqzOZ5VGtJrCXwG3yojWbQS2Co2rNJKAa1Oy1P7U=" providerId="None" clId="Web-{E5E9CAD8-1BCA-4DDA-BC53-C43B77BCB72A}" dt="2020-10-01T19:42:01.035" v="85" actId="14100"/>
          <ac:picMkLst>
            <pc:docMk/>
            <pc:sldMk cId="0" sldId="528"/>
            <ac:picMk id="7" creationId="{ADCD680B-4506-440F-A71C-55FF7F185C67}"/>
          </ac:picMkLst>
        </pc:picChg>
      </pc:sldChg>
      <pc:sldChg chg="modSp">
        <pc:chgData name="Jenn Sikora" userId="jeAXqzOZ5VGtJrCXwG3yojWbQS2Co2rNJKAa1Oy1P7U=" providerId="None" clId="Web-{E5E9CAD8-1BCA-4DDA-BC53-C43B77BCB72A}" dt="2020-10-01T19:40:11.376" v="75" actId="20577"/>
        <pc:sldMkLst>
          <pc:docMk/>
          <pc:sldMk cId="3095817042" sldId="581"/>
        </pc:sldMkLst>
        <pc:spChg chg="mod">
          <ac:chgData name="Jenn Sikora" userId="jeAXqzOZ5VGtJrCXwG3yojWbQS2Co2rNJKAa1Oy1P7U=" providerId="None" clId="Web-{E5E9CAD8-1BCA-4DDA-BC53-C43B77BCB72A}" dt="2020-10-01T19:40:11.376" v="75" actId="20577"/>
          <ac:spMkLst>
            <pc:docMk/>
            <pc:sldMk cId="3095817042" sldId="581"/>
            <ac:spMk id="9" creationId="{62D03A40-40DE-454E-97D2-89B3AAB3918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599E64-E46E-45FC-95FB-BB87A936FDDA}"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7FF0512D-0DEB-4A5E-AB83-964EB9F22E90}">
      <dgm:prSet phldrT="[Text]" custT="1"/>
      <dgm:spPr/>
      <dgm:t>
        <a:bodyPr/>
        <a:lstStyle/>
        <a:p>
          <a:r>
            <a:rPr lang="en-US" sz="2000">
              <a:latin typeface="Blk Akzidenz Grotesk Black"/>
            </a:rPr>
            <a:t>Supplemental Security Income – Some additional rules</a:t>
          </a:r>
        </a:p>
      </dgm:t>
    </dgm:pt>
    <dgm:pt modelId="{AED73FF7-92D6-4062-8E9C-2347ACB97FD2}" type="parTrans" cxnId="{FEC28FDF-4EC0-468A-8073-CC61BC64B51D}">
      <dgm:prSet/>
      <dgm:spPr/>
      <dgm:t>
        <a:bodyPr/>
        <a:lstStyle/>
        <a:p>
          <a:endParaRPr lang="en-US" sz="2000">
            <a:latin typeface="Avenir Book"/>
          </a:endParaRPr>
        </a:p>
      </dgm:t>
    </dgm:pt>
    <dgm:pt modelId="{FEA8A41E-FBCF-48E3-AC58-F4B1300D1D23}" type="sibTrans" cxnId="{FEC28FDF-4EC0-468A-8073-CC61BC64B51D}">
      <dgm:prSet/>
      <dgm:spPr/>
      <dgm:t>
        <a:bodyPr/>
        <a:lstStyle/>
        <a:p>
          <a:endParaRPr lang="en-US" sz="2000">
            <a:latin typeface="Avenir Book"/>
          </a:endParaRPr>
        </a:p>
      </dgm:t>
    </dgm:pt>
    <dgm:pt modelId="{25581554-7B70-4CFE-865C-F3F2ACC96715}">
      <dgm:prSet custT="1"/>
      <dgm:spPr/>
      <dgm:t>
        <a:bodyPr/>
        <a:lstStyle/>
        <a:p>
          <a:r>
            <a:rPr lang="en-US" sz="2000">
              <a:latin typeface="Blk Akzidenz Grotesk Black"/>
            </a:rPr>
            <a:t>Medicaid – Not counted as a resource</a:t>
          </a:r>
        </a:p>
      </dgm:t>
    </dgm:pt>
    <dgm:pt modelId="{48EFC66D-9AEA-4487-A935-6217F9B68292}" type="parTrans" cxnId="{78A7A9B1-BFC6-4EEE-AA77-A86F1D823875}">
      <dgm:prSet/>
      <dgm:spPr/>
      <dgm:t>
        <a:bodyPr/>
        <a:lstStyle/>
        <a:p>
          <a:endParaRPr lang="en-US" sz="2000">
            <a:latin typeface="Avenir Book"/>
          </a:endParaRPr>
        </a:p>
      </dgm:t>
    </dgm:pt>
    <dgm:pt modelId="{CFCB3A37-4E96-4633-9260-ABE2B22BD347}" type="sibTrans" cxnId="{78A7A9B1-BFC6-4EEE-AA77-A86F1D823875}">
      <dgm:prSet/>
      <dgm:spPr/>
      <dgm:t>
        <a:bodyPr/>
        <a:lstStyle/>
        <a:p>
          <a:endParaRPr lang="en-US" sz="2000">
            <a:latin typeface="Avenir Book"/>
          </a:endParaRPr>
        </a:p>
      </dgm:t>
    </dgm:pt>
    <dgm:pt modelId="{3A55E683-1FCE-488B-9D4B-A3048F37AB1F}">
      <dgm:prSet custT="1"/>
      <dgm:spPr/>
      <dgm:t>
        <a:bodyPr/>
        <a:lstStyle/>
        <a:p>
          <a:r>
            <a:rPr lang="en-US" sz="2000">
              <a:latin typeface="Blk Akzidenz Grotesk Black"/>
            </a:rPr>
            <a:t>Other Federal Programs – Not counted as a resource</a:t>
          </a:r>
        </a:p>
      </dgm:t>
    </dgm:pt>
    <dgm:pt modelId="{49FDA7C0-0588-443B-BBEB-ADC7798FBC02}" type="parTrans" cxnId="{6F34A58D-9823-4821-95BF-6B21D911BC9A}">
      <dgm:prSet/>
      <dgm:spPr/>
      <dgm:t>
        <a:bodyPr/>
        <a:lstStyle/>
        <a:p>
          <a:endParaRPr lang="en-US" sz="2000">
            <a:latin typeface="Avenir Book"/>
          </a:endParaRPr>
        </a:p>
      </dgm:t>
    </dgm:pt>
    <dgm:pt modelId="{9AB7DBF0-0699-41B7-B1BB-ED7438306814}" type="sibTrans" cxnId="{6F34A58D-9823-4821-95BF-6B21D911BC9A}">
      <dgm:prSet/>
      <dgm:spPr/>
      <dgm:t>
        <a:bodyPr/>
        <a:lstStyle/>
        <a:p>
          <a:endParaRPr lang="en-US" sz="2000">
            <a:latin typeface="Avenir Book"/>
          </a:endParaRPr>
        </a:p>
      </dgm:t>
    </dgm:pt>
    <dgm:pt modelId="{549277A8-928B-45C4-8AE2-B066C68ABBE4}" type="pres">
      <dgm:prSet presAssocID="{D0599E64-E46E-45FC-95FB-BB87A936FDDA}" presName="linear" presStyleCnt="0">
        <dgm:presLayoutVars>
          <dgm:animLvl val="lvl"/>
          <dgm:resizeHandles val="exact"/>
        </dgm:presLayoutVars>
      </dgm:prSet>
      <dgm:spPr/>
    </dgm:pt>
    <dgm:pt modelId="{54DCB600-B196-460E-956F-877071106BAC}" type="pres">
      <dgm:prSet presAssocID="{7FF0512D-0DEB-4A5E-AB83-964EB9F22E90}" presName="parentText" presStyleLbl="node1" presStyleIdx="0" presStyleCnt="3" custScaleY="111446" custLinFactY="-14723" custLinFactNeighborY="-100000">
        <dgm:presLayoutVars>
          <dgm:chMax val="0"/>
          <dgm:bulletEnabled val="1"/>
        </dgm:presLayoutVars>
      </dgm:prSet>
      <dgm:spPr/>
    </dgm:pt>
    <dgm:pt modelId="{DEFD77D8-2B7F-4077-9378-6B4C2983E103}" type="pres">
      <dgm:prSet presAssocID="{FEA8A41E-FBCF-48E3-AC58-F4B1300D1D23}" presName="spacer" presStyleCnt="0"/>
      <dgm:spPr/>
    </dgm:pt>
    <dgm:pt modelId="{79C20701-5D48-468C-A8C2-700AC8DC52DF}" type="pres">
      <dgm:prSet presAssocID="{25581554-7B70-4CFE-865C-F3F2ACC96715}" presName="parentText" presStyleLbl="node1" presStyleIdx="1" presStyleCnt="3" custScaleY="111446">
        <dgm:presLayoutVars>
          <dgm:chMax val="0"/>
          <dgm:bulletEnabled val="1"/>
        </dgm:presLayoutVars>
      </dgm:prSet>
      <dgm:spPr/>
    </dgm:pt>
    <dgm:pt modelId="{BC2A1286-BCAF-4EDB-B129-07763737C8D3}" type="pres">
      <dgm:prSet presAssocID="{CFCB3A37-4E96-4633-9260-ABE2B22BD347}" presName="spacer" presStyleCnt="0"/>
      <dgm:spPr/>
    </dgm:pt>
    <dgm:pt modelId="{08D104B4-F58D-4D19-B36D-D105DA90DF17}" type="pres">
      <dgm:prSet presAssocID="{3A55E683-1FCE-488B-9D4B-A3048F37AB1F}" presName="parentText" presStyleLbl="node1" presStyleIdx="2" presStyleCnt="3" custScaleY="111446" custLinFactY="13278" custLinFactNeighborY="100000">
        <dgm:presLayoutVars>
          <dgm:chMax val="0"/>
          <dgm:bulletEnabled val="1"/>
        </dgm:presLayoutVars>
      </dgm:prSet>
      <dgm:spPr/>
    </dgm:pt>
  </dgm:ptLst>
  <dgm:cxnLst>
    <dgm:cxn modelId="{98F9D74B-C4D2-4353-9C84-B483991511C8}" type="presOf" srcId="{25581554-7B70-4CFE-865C-F3F2ACC96715}" destId="{79C20701-5D48-468C-A8C2-700AC8DC52DF}" srcOrd="0" destOrd="0" presId="urn:microsoft.com/office/officeart/2005/8/layout/vList2"/>
    <dgm:cxn modelId="{6F34A58D-9823-4821-95BF-6B21D911BC9A}" srcId="{D0599E64-E46E-45FC-95FB-BB87A936FDDA}" destId="{3A55E683-1FCE-488B-9D4B-A3048F37AB1F}" srcOrd="2" destOrd="0" parTransId="{49FDA7C0-0588-443B-BBEB-ADC7798FBC02}" sibTransId="{9AB7DBF0-0699-41B7-B1BB-ED7438306814}"/>
    <dgm:cxn modelId="{78A7A9B1-BFC6-4EEE-AA77-A86F1D823875}" srcId="{D0599E64-E46E-45FC-95FB-BB87A936FDDA}" destId="{25581554-7B70-4CFE-865C-F3F2ACC96715}" srcOrd="1" destOrd="0" parTransId="{48EFC66D-9AEA-4487-A935-6217F9B68292}" sibTransId="{CFCB3A37-4E96-4633-9260-ABE2B22BD347}"/>
    <dgm:cxn modelId="{366FD8BF-D94E-49E1-B44D-881277F30A28}" type="presOf" srcId="{3A55E683-1FCE-488B-9D4B-A3048F37AB1F}" destId="{08D104B4-F58D-4D19-B36D-D105DA90DF17}" srcOrd="0" destOrd="0" presId="urn:microsoft.com/office/officeart/2005/8/layout/vList2"/>
    <dgm:cxn modelId="{C8D558CA-2219-42BE-8628-80260CDBF584}" type="presOf" srcId="{D0599E64-E46E-45FC-95FB-BB87A936FDDA}" destId="{549277A8-928B-45C4-8AE2-B066C68ABBE4}" srcOrd="0" destOrd="0" presId="urn:microsoft.com/office/officeart/2005/8/layout/vList2"/>
    <dgm:cxn modelId="{FEC28FDF-4EC0-468A-8073-CC61BC64B51D}" srcId="{D0599E64-E46E-45FC-95FB-BB87A936FDDA}" destId="{7FF0512D-0DEB-4A5E-AB83-964EB9F22E90}" srcOrd="0" destOrd="0" parTransId="{AED73FF7-92D6-4062-8E9C-2347ACB97FD2}" sibTransId="{FEA8A41E-FBCF-48E3-AC58-F4B1300D1D23}"/>
    <dgm:cxn modelId="{413272ED-DF28-417E-9405-3C387C00951E}" type="presOf" srcId="{7FF0512D-0DEB-4A5E-AB83-964EB9F22E90}" destId="{54DCB600-B196-460E-956F-877071106BAC}" srcOrd="0" destOrd="0" presId="urn:microsoft.com/office/officeart/2005/8/layout/vList2"/>
    <dgm:cxn modelId="{00579732-7846-42CD-BD0E-617C0753C9AE}" type="presParOf" srcId="{549277A8-928B-45C4-8AE2-B066C68ABBE4}" destId="{54DCB600-B196-460E-956F-877071106BAC}" srcOrd="0" destOrd="0" presId="urn:microsoft.com/office/officeart/2005/8/layout/vList2"/>
    <dgm:cxn modelId="{96CE6E93-DC5F-4036-B231-7D77C7CD5E1A}" type="presParOf" srcId="{549277A8-928B-45C4-8AE2-B066C68ABBE4}" destId="{DEFD77D8-2B7F-4077-9378-6B4C2983E103}" srcOrd="1" destOrd="0" presId="urn:microsoft.com/office/officeart/2005/8/layout/vList2"/>
    <dgm:cxn modelId="{404A56AF-28D7-4C1C-B2C6-85FDB07196C4}" type="presParOf" srcId="{549277A8-928B-45C4-8AE2-B066C68ABBE4}" destId="{79C20701-5D48-468C-A8C2-700AC8DC52DF}" srcOrd="2" destOrd="0" presId="urn:microsoft.com/office/officeart/2005/8/layout/vList2"/>
    <dgm:cxn modelId="{375ECD0F-020A-494F-8C7C-B9B463DE42EF}" type="presParOf" srcId="{549277A8-928B-45C4-8AE2-B066C68ABBE4}" destId="{BC2A1286-BCAF-4EDB-B129-07763737C8D3}" srcOrd="3" destOrd="0" presId="urn:microsoft.com/office/officeart/2005/8/layout/vList2"/>
    <dgm:cxn modelId="{73CFBFAD-99F1-42A1-8BB1-AF7D58B235DD}" type="presParOf" srcId="{549277A8-928B-45C4-8AE2-B066C68ABBE4}" destId="{08D104B4-F58D-4D19-B36D-D105DA90DF1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DCB600-B196-460E-956F-877071106BAC}">
      <dsp:nvSpPr>
        <dsp:cNvPr id="0" name=""/>
        <dsp:cNvSpPr/>
      </dsp:nvSpPr>
      <dsp:spPr>
        <a:xfrm>
          <a:off x="0" y="0"/>
          <a:ext cx="8392894" cy="121003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latin typeface="Blk Akzidenz Grotesk Black"/>
            </a:rPr>
            <a:t>Supplemental Security Income – Some additional rules</a:t>
          </a:r>
        </a:p>
      </dsp:txBody>
      <dsp:txXfrm>
        <a:off x="59069" y="59069"/>
        <a:ext cx="8274756" cy="1091898"/>
      </dsp:txXfrm>
    </dsp:sp>
    <dsp:sp modelId="{79C20701-5D48-468C-A8C2-700AC8DC52DF}">
      <dsp:nvSpPr>
        <dsp:cNvPr id="0" name=""/>
        <dsp:cNvSpPr/>
      </dsp:nvSpPr>
      <dsp:spPr>
        <a:xfrm>
          <a:off x="0" y="1382376"/>
          <a:ext cx="8392894" cy="121003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latin typeface="Blk Akzidenz Grotesk Black"/>
            </a:rPr>
            <a:t>Medicaid – Not counted as a resource</a:t>
          </a:r>
        </a:p>
      </dsp:txBody>
      <dsp:txXfrm>
        <a:off x="59069" y="1441445"/>
        <a:ext cx="8274756" cy="1091898"/>
      </dsp:txXfrm>
    </dsp:sp>
    <dsp:sp modelId="{08D104B4-F58D-4D19-B36D-D105DA90DF17}">
      <dsp:nvSpPr>
        <dsp:cNvPr id="0" name=""/>
        <dsp:cNvSpPr/>
      </dsp:nvSpPr>
      <dsp:spPr>
        <a:xfrm>
          <a:off x="0" y="2764752"/>
          <a:ext cx="8392894" cy="121003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latin typeface="Blk Akzidenz Grotesk Black"/>
            </a:rPr>
            <a:t>Other Federal Programs – Not counted as a resource</a:t>
          </a:r>
        </a:p>
      </dsp:txBody>
      <dsp:txXfrm>
        <a:off x="59069" y="2823821"/>
        <a:ext cx="8274756" cy="109189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4C981D-985E-4B95-94A2-A065D3B1A3ED}"/>
              </a:ext>
            </a:extLst>
          </p:cNvPr>
          <p:cNvSpPr>
            <a:spLocks noGrp="1"/>
          </p:cNvSpPr>
          <p:nvPr>
            <p:ph type="hdr" sz="quarter"/>
          </p:nvPr>
        </p:nvSpPr>
        <p:spPr>
          <a:xfrm>
            <a:off x="0" y="0"/>
            <a:ext cx="3038475" cy="461963"/>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CFF2A0B6-A28C-4583-B68D-FE2129D4479C}"/>
              </a:ext>
            </a:extLst>
          </p:cNvPr>
          <p:cNvSpPr>
            <a:spLocks noGrp="1"/>
          </p:cNvSpPr>
          <p:nvPr>
            <p:ph type="dt" sz="quarter" idx="1"/>
          </p:nvPr>
        </p:nvSpPr>
        <p:spPr>
          <a:xfrm>
            <a:off x="3970338" y="0"/>
            <a:ext cx="3038475" cy="461963"/>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DF3BC31-FC4C-4826-A655-193AF93C982B}" type="datetimeFigureOut">
              <a:rPr lang="en-US"/>
              <a:pPr>
                <a:defRPr/>
              </a:pPr>
              <a:t>10/1/2020</a:t>
            </a:fld>
            <a:endParaRPr lang="en-US"/>
          </a:p>
        </p:txBody>
      </p:sp>
      <p:sp>
        <p:nvSpPr>
          <p:cNvPr id="4" name="Footer Placeholder 3">
            <a:extLst>
              <a:ext uri="{FF2B5EF4-FFF2-40B4-BE49-F238E27FC236}">
                <a16:creationId xmlns:a16="http://schemas.microsoft.com/office/drawing/2014/main" id="{F8C39AB5-CFD1-4FBE-9D7A-2CDBF377DF7A}"/>
              </a:ext>
            </a:extLst>
          </p:cNvPr>
          <p:cNvSpPr>
            <a:spLocks noGrp="1"/>
          </p:cNvSpPr>
          <p:nvPr>
            <p:ph type="ftr" sz="quarter" idx="2"/>
          </p:nvPr>
        </p:nvSpPr>
        <p:spPr>
          <a:xfrm>
            <a:off x="0" y="8772525"/>
            <a:ext cx="3038475" cy="461963"/>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67800E13-F2AF-4FA2-8D27-CBDE89BD62F2}"/>
              </a:ext>
            </a:extLst>
          </p:cNvPr>
          <p:cNvSpPr>
            <a:spLocks noGrp="1"/>
          </p:cNvSpPr>
          <p:nvPr>
            <p:ph type="sldNum" sz="quarter" idx="3"/>
          </p:nvPr>
        </p:nvSpPr>
        <p:spPr>
          <a:xfrm>
            <a:off x="3970338" y="8772525"/>
            <a:ext cx="3038475" cy="461963"/>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6FD56C72-D7CD-43F2-A8A7-EC407FA2E8DA}"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D00D97-F396-43D3-936F-145A5A492C92}"/>
              </a:ext>
            </a:extLst>
          </p:cNvPr>
          <p:cNvSpPr>
            <a:spLocks noGrp="1"/>
          </p:cNvSpPr>
          <p:nvPr>
            <p:ph type="hdr" sz="quarter"/>
          </p:nvPr>
        </p:nvSpPr>
        <p:spPr>
          <a:xfrm>
            <a:off x="0" y="0"/>
            <a:ext cx="3038475" cy="461963"/>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0F419B8B-6396-47D9-BC4D-967ADD780222}"/>
              </a:ext>
            </a:extLst>
          </p:cNvPr>
          <p:cNvSpPr>
            <a:spLocks noGrp="1"/>
          </p:cNvSpPr>
          <p:nvPr>
            <p:ph type="dt" idx="1"/>
          </p:nvPr>
        </p:nvSpPr>
        <p:spPr>
          <a:xfrm>
            <a:off x="3970338" y="0"/>
            <a:ext cx="3038475" cy="461963"/>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9FF3ED03-816D-410A-BED1-E1B127DB03A6}" type="datetimeFigureOut">
              <a:rPr lang="en-US"/>
              <a:pPr>
                <a:defRPr/>
              </a:pPr>
              <a:t>10/1/2020</a:t>
            </a:fld>
            <a:endParaRPr lang="en-US"/>
          </a:p>
        </p:txBody>
      </p:sp>
      <p:sp>
        <p:nvSpPr>
          <p:cNvPr id="4" name="Slide Image Placeholder 3">
            <a:extLst>
              <a:ext uri="{FF2B5EF4-FFF2-40B4-BE49-F238E27FC236}">
                <a16:creationId xmlns:a16="http://schemas.microsoft.com/office/drawing/2014/main" id="{88A8BB02-4517-4C6B-BEA8-1BDF803C86F5}"/>
              </a:ext>
            </a:extLst>
          </p:cNvPr>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D7A3B86-3F82-4FEF-B70C-26D6C0A7FFE5}"/>
              </a:ext>
            </a:extLst>
          </p:cNvPr>
          <p:cNvSpPr>
            <a:spLocks noGrp="1"/>
          </p:cNvSpPr>
          <p:nvPr>
            <p:ph type="body" sz="quarter" idx="3"/>
          </p:nvPr>
        </p:nvSpPr>
        <p:spPr>
          <a:xfrm>
            <a:off x="701675" y="4387850"/>
            <a:ext cx="5607050" cy="415607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3799F60-2A48-4EC5-9F05-2CE1804E72F4}"/>
              </a:ext>
            </a:extLst>
          </p:cNvPr>
          <p:cNvSpPr>
            <a:spLocks noGrp="1"/>
          </p:cNvSpPr>
          <p:nvPr>
            <p:ph type="ftr" sz="quarter" idx="4"/>
          </p:nvPr>
        </p:nvSpPr>
        <p:spPr>
          <a:xfrm>
            <a:off x="0" y="8772525"/>
            <a:ext cx="3038475" cy="461963"/>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F0CD12EA-66C5-48D5-9C07-5C5BACD506F0}"/>
              </a:ext>
            </a:extLst>
          </p:cNvPr>
          <p:cNvSpPr>
            <a:spLocks noGrp="1"/>
          </p:cNvSpPr>
          <p:nvPr>
            <p:ph type="sldNum" sz="quarter" idx="5"/>
          </p:nvPr>
        </p:nvSpPr>
        <p:spPr>
          <a:xfrm>
            <a:off x="3970338" y="8772525"/>
            <a:ext cx="3038475" cy="461963"/>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B190F62A-A235-4C9E-B4DC-EF3E5708D44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Thank you for coming today to learn more about ABLE United, Florida’s qualified ABLE program. </a:t>
            </a:r>
          </a:p>
          <a:p>
            <a:pPr eaLnBrk="1" hangingPunct="1">
              <a:spcBef>
                <a:spcPct val="0"/>
              </a:spcBef>
            </a:pPr>
            <a:endParaRPr lang="en-US" altLang="en-US" dirty="0"/>
          </a:p>
          <a:p>
            <a:pPr eaLnBrk="1" hangingPunct="1">
              <a:spcBef>
                <a:spcPct val="0"/>
              </a:spcBef>
            </a:pPr>
            <a:r>
              <a:rPr lang="en-US" altLang="en-US" dirty="0"/>
              <a:t>What follows is a high-level overview of ABLE United, who it’s for, how it works, and it’s benefits. I’ll also be sure to leave time for questions at the end.</a:t>
            </a:r>
          </a:p>
          <a:p>
            <a:pPr eaLnBrk="1" hangingPunct="1">
              <a:spcBef>
                <a:spcPct val="0"/>
              </a:spcBef>
            </a:pPr>
            <a:endParaRPr lang="en-US" altLang="en-US" dirty="0"/>
          </a:p>
        </p:txBody>
      </p:sp>
      <p:sp>
        <p:nvSpPr>
          <p:cNvPr id="122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387E00A-A0CB-4853-A2E3-951C33ED0869}" type="slidenum">
              <a:rPr lang="en-US" altLang="en-US" smtClean="0"/>
              <a:pPr fontAlgn="base">
                <a:spcBef>
                  <a:spcPct val="0"/>
                </a:spcBef>
                <a:spcAft>
                  <a:spcPct val="0"/>
                </a:spcAft>
              </a:pPr>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38A0CE9-D743-4B97-85B3-916A309216DD}"/>
              </a:ext>
            </a:extLst>
          </p:cNvPr>
          <p:cNvSpPr>
            <a:spLocks noGrp="1"/>
          </p:cNvSpPr>
          <p:nvPr>
            <p:ph type="body" idx="1"/>
          </p:nvPr>
        </p:nvSpPr>
        <p:spPr/>
        <p:txBody>
          <a:bodyPr/>
          <a:lstStyle/>
          <a:p>
            <a:pPr marL="171450" indent="-171450" eaLnBrk="1" fontAlgn="auto" hangingPunct="1">
              <a:spcBef>
                <a:spcPts val="0"/>
              </a:spcBef>
              <a:spcAft>
                <a:spcPts val="0"/>
              </a:spcAft>
              <a:buFont typeface="Arial" panose="020B0604020202020204" pitchFamily="34" charset="0"/>
              <a:buChar char="•"/>
              <a:defRPr/>
            </a:pPr>
            <a:r>
              <a:rPr lang="en-US"/>
              <a:t>Unlike some other savings and investment options, the individual with the disability is the owner of the ABLE account</a:t>
            </a:r>
          </a:p>
          <a:p>
            <a:pPr marL="171450" indent="-171450" eaLnBrk="1" fontAlgn="auto" hangingPunct="1">
              <a:spcBef>
                <a:spcPts val="0"/>
              </a:spcBef>
              <a:spcAft>
                <a:spcPts val="0"/>
              </a:spcAft>
              <a:buFont typeface="Arial" panose="020B0604020202020204" pitchFamily="34" charset="0"/>
              <a:buChar char="•"/>
              <a:defRPr/>
            </a:pPr>
            <a:r>
              <a:rPr lang="en-US"/>
              <a:t>An important note is that another person can provide assistance in opening and/or maintaining the,  account, such as:</a:t>
            </a:r>
          </a:p>
          <a:p>
            <a:pPr marL="628650" lvl="1" indent="-171450" eaLnBrk="1" fontAlgn="auto" hangingPunct="1">
              <a:spcBef>
                <a:spcPts val="0"/>
              </a:spcBef>
              <a:spcAft>
                <a:spcPts val="0"/>
              </a:spcAft>
              <a:buFont typeface="Arial" panose="020B0604020202020204" pitchFamily="34" charset="0"/>
              <a:buChar char="•"/>
              <a:defRPr/>
            </a:pPr>
            <a:r>
              <a:rPr lang="en-US"/>
              <a:t>Parent</a:t>
            </a:r>
          </a:p>
          <a:p>
            <a:pPr marL="628650" lvl="1" indent="-171450" eaLnBrk="1" fontAlgn="auto" hangingPunct="1">
              <a:spcBef>
                <a:spcPts val="0"/>
              </a:spcBef>
              <a:spcAft>
                <a:spcPts val="0"/>
              </a:spcAft>
              <a:buFont typeface="Arial" panose="020B0604020202020204" pitchFamily="34" charset="0"/>
              <a:buChar char="•"/>
              <a:defRPr/>
            </a:pPr>
            <a:r>
              <a:rPr lang="en-US"/>
              <a:t>Legal guardian</a:t>
            </a:r>
          </a:p>
          <a:p>
            <a:pPr marL="628650" lvl="1" indent="-171450" eaLnBrk="1" fontAlgn="auto" hangingPunct="1">
              <a:spcBef>
                <a:spcPts val="0"/>
              </a:spcBef>
              <a:spcAft>
                <a:spcPts val="0"/>
              </a:spcAft>
              <a:buFont typeface="Arial" panose="020B0604020202020204" pitchFamily="34" charset="0"/>
              <a:buChar char="•"/>
              <a:defRPr/>
            </a:pPr>
            <a:r>
              <a:rPr lang="en-US"/>
              <a:t>Power of attorney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Although the account can be maintained by someone else, the funds are to primarily benefit individual with disability to improve health, independence, and quality of life.</a:t>
            </a:r>
          </a:p>
          <a:p>
            <a:pPr marL="171450" indent="-171450" eaLnBrk="1" fontAlgn="auto" hangingPunct="1">
              <a:spcBef>
                <a:spcPts val="0"/>
              </a:spcBef>
              <a:spcAft>
                <a:spcPts val="0"/>
              </a:spcAft>
              <a:buFont typeface="Arial" panose="020B0604020202020204" pitchFamily="34" charset="0"/>
              <a:buChar char="•"/>
              <a:defRPr/>
            </a:pPr>
            <a:r>
              <a:rPr lang="en-US"/>
              <a:t>ABLE United accounts are opened and managed exclusively online – you don’t go to a bank. For those of you familiar with Florida Prepaid, it may help to know that ABLE United is managed by the Florida Prepaid College Board, and account management occurs in a very similar fashion.</a:t>
            </a:r>
          </a:p>
          <a:p>
            <a:pPr eaLnBrk="1" fontAlgn="auto" hangingPunct="1">
              <a:spcBef>
                <a:spcPts val="0"/>
              </a:spcBef>
              <a:spcAft>
                <a:spcPts val="0"/>
              </a:spcAft>
              <a:defRPr/>
            </a:pPr>
            <a:endParaRPr lang="en-US"/>
          </a:p>
        </p:txBody>
      </p:sp>
      <p:sp>
        <p:nvSpPr>
          <p:cNvPr id="3072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00283A1-C030-4EEA-A73C-11AE36FE2C6A}" type="slidenum">
              <a:rPr lang="en-US" altLang="en-US" smtClean="0"/>
              <a:pPr fontAlgn="base">
                <a:spcBef>
                  <a:spcPct val="0"/>
                </a:spcBef>
                <a:spcAft>
                  <a:spcPct val="0"/>
                </a:spcAft>
              </a:pPr>
              <a:t>11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So, once you’ve opened an account, how does it work?</a:t>
            </a:r>
          </a:p>
          <a:p>
            <a:pPr eaLnBrk="1" hangingPunct="1">
              <a:spcBef>
                <a:spcPct val="0"/>
              </a:spcBef>
            </a:pPr>
            <a:endParaRPr lang="en-US" altLang="en-US"/>
          </a:p>
        </p:txBody>
      </p:sp>
      <p:sp>
        <p:nvSpPr>
          <p:cNvPr id="3277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E7DFC5C-DA9C-4EEE-A96D-3B9B49782492}" type="slidenum">
              <a:rPr lang="en-US" altLang="en-US" smtClean="0"/>
              <a:pPr fontAlgn="base">
                <a:spcBef>
                  <a:spcPct val="0"/>
                </a:spcBef>
                <a:spcAft>
                  <a:spcPct val="0"/>
                </a:spcAft>
              </a:pPr>
              <a:t>12</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tLang="en-US" dirty="0"/>
              <a:t>You’ll enroll online and signing up for an account takes 30 minutes or less</a:t>
            </a:r>
          </a:p>
          <a:p>
            <a:pPr marL="171450" indent="-171450" eaLnBrk="1" hangingPunct="1">
              <a:spcBef>
                <a:spcPct val="0"/>
              </a:spcBef>
              <a:buFontTx/>
              <a:buChar char="•"/>
            </a:pPr>
            <a:r>
              <a:rPr lang="en-US" altLang="en-US" dirty="0"/>
              <a:t>Here’s what you’ll need to open an account:</a:t>
            </a:r>
          </a:p>
          <a:p>
            <a:pPr marL="628650" lvl="1" indent="-171450" eaLnBrk="1" hangingPunct="1">
              <a:spcBef>
                <a:spcPct val="0"/>
              </a:spcBef>
              <a:buFontTx/>
              <a:buChar char="•"/>
            </a:pPr>
            <a:r>
              <a:rPr lang="en-US" altLang="en-US" dirty="0"/>
              <a:t>The date of birth, address and Social Security Number for the people on the account</a:t>
            </a:r>
          </a:p>
          <a:p>
            <a:pPr marL="628650" lvl="1" indent="-171450" eaLnBrk="1" hangingPunct="1">
              <a:spcBef>
                <a:spcPct val="0"/>
              </a:spcBef>
              <a:buFontTx/>
              <a:buChar char="•"/>
            </a:pPr>
            <a:r>
              <a:rPr lang="en-US" altLang="en-US" dirty="0"/>
              <a:t>Documentation of Power of Attorney or Legal Guardianship for an adult beneficiary (if applicable)</a:t>
            </a:r>
          </a:p>
          <a:p>
            <a:pPr marL="628650" lvl="1" indent="-171450" eaLnBrk="1" hangingPunct="1">
              <a:spcBef>
                <a:spcPct val="0"/>
              </a:spcBef>
              <a:buFontTx/>
              <a:buChar char="•"/>
            </a:pPr>
            <a:r>
              <a:rPr lang="en-US" altLang="en-US" dirty="0"/>
              <a:t>Banking information and a minimum $25 contribution to the account</a:t>
            </a:r>
          </a:p>
          <a:p>
            <a:pPr marL="628650" lvl="1" indent="-171450" eaLnBrk="1" hangingPunct="1">
              <a:spcBef>
                <a:spcPct val="0"/>
              </a:spcBef>
              <a:buFontTx/>
              <a:buChar char="•"/>
            </a:pPr>
            <a:r>
              <a:rPr lang="en-US" altLang="en-US" dirty="0"/>
              <a:t>Investment selections, which we’ll talk more about in just a moment</a:t>
            </a:r>
          </a:p>
        </p:txBody>
      </p:sp>
      <p:sp>
        <p:nvSpPr>
          <p:cNvPr id="3482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8FE8172-0EA9-437F-BDDE-EDD31D75D713}" type="slidenum">
              <a:rPr lang="en-US" altLang="en-US" smtClean="0"/>
              <a:pPr fontAlgn="base">
                <a:spcBef>
                  <a:spcPct val="0"/>
                </a:spcBef>
                <a:spcAft>
                  <a:spcPct val="0"/>
                </a:spcAft>
              </a:pPr>
              <a:t>13</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48790BF-B459-4E3B-90AF-8ED45305C793}"/>
              </a:ext>
            </a:extLst>
          </p:cNvPr>
          <p:cNvSpPr>
            <a:spLocks noGrp="1"/>
          </p:cNvSpPr>
          <p:nvPr>
            <p:ph type="body" idx="1"/>
          </p:nvPr>
        </p:nvSpPr>
        <p:spPr/>
        <p:txBody>
          <a:bodyPr/>
          <a:lstStyle/>
          <a:p>
            <a:pPr marL="171450" indent="-171450" eaLnBrk="1" fontAlgn="auto" hangingPunct="1">
              <a:spcBef>
                <a:spcPts val="0"/>
              </a:spcBef>
              <a:spcAft>
                <a:spcPts val="0"/>
              </a:spcAft>
              <a:buFont typeface="Arial" pitchFamily="34" charset="0"/>
              <a:buChar char="•"/>
              <a:defRPr/>
            </a:pPr>
            <a:r>
              <a:rPr lang="en-US"/>
              <a:t>ABLE United offers seven investment options, ranging from conservative to aggressive, including three predesigned portfolio options, which you see here.</a:t>
            </a:r>
          </a:p>
          <a:p>
            <a:pPr marL="171450" indent="-171450" eaLnBrk="1" fontAlgn="auto" hangingPunct="1">
              <a:spcBef>
                <a:spcPts val="0"/>
              </a:spcBef>
              <a:spcAft>
                <a:spcPts val="0"/>
              </a:spcAft>
              <a:buFont typeface="Arial" pitchFamily="34" charset="0"/>
              <a:buChar char="•"/>
              <a:defRPr/>
            </a:pPr>
            <a:r>
              <a:rPr lang="en-US"/>
              <a:t>We also have the following: </a:t>
            </a:r>
          </a:p>
          <a:p>
            <a:pPr marL="628650" lvl="1" indent="-171450" eaLnBrk="1" fontAlgn="auto" hangingPunct="1">
              <a:spcBef>
                <a:spcPts val="0"/>
              </a:spcBef>
              <a:spcAft>
                <a:spcPts val="0"/>
              </a:spcAft>
              <a:buFont typeface="Arial" pitchFamily="34" charset="0"/>
              <a:buChar char="•"/>
              <a:defRPr/>
            </a:pPr>
            <a:r>
              <a:rPr lang="en-US"/>
              <a:t>Money market fund = Florida Prime (Local Government Surplus Funds Trust Fund) managed by federated investors</a:t>
            </a:r>
          </a:p>
          <a:p>
            <a:pPr marL="628650" lvl="1" indent="-171450" eaLnBrk="1" fontAlgn="auto" hangingPunct="1">
              <a:spcBef>
                <a:spcPts val="0"/>
              </a:spcBef>
              <a:spcAft>
                <a:spcPts val="0"/>
              </a:spcAft>
              <a:buFont typeface="Arial" pitchFamily="34" charset="0"/>
              <a:buChar char="•"/>
              <a:defRPr/>
            </a:pPr>
            <a:r>
              <a:rPr lang="en-US"/>
              <a:t>U.S. Bond Fund and U.S. Stock fund managed by Vanguard</a:t>
            </a:r>
          </a:p>
          <a:p>
            <a:pPr marL="628650" lvl="1" indent="-171450" eaLnBrk="1" fontAlgn="auto" hangingPunct="1">
              <a:spcBef>
                <a:spcPts val="0"/>
              </a:spcBef>
              <a:spcAft>
                <a:spcPts val="0"/>
              </a:spcAft>
              <a:buFont typeface="Arial" pitchFamily="34" charset="0"/>
              <a:buChar char="•"/>
              <a:defRPr/>
            </a:pPr>
            <a:r>
              <a:rPr lang="en-US"/>
              <a:t>International managed by BlackRock. </a:t>
            </a:r>
          </a:p>
          <a:p>
            <a:pPr marL="628650" lvl="1" indent="-171450" eaLnBrk="1" fontAlgn="auto" hangingPunct="1">
              <a:spcBef>
                <a:spcPts val="0"/>
              </a:spcBef>
              <a:spcAft>
                <a:spcPts val="0"/>
              </a:spcAft>
              <a:buFont typeface="Arial" pitchFamily="34" charset="0"/>
              <a:buChar char="•"/>
              <a:defRPr/>
            </a:pPr>
            <a:r>
              <a:rPr lang="en-US"/>
              <a:t>And, our newest offering is the FDIC Savings option, which is managed by the Bank of New York (and has no annual fee)</a:t>
            </a:r>
          </a:p>
          <a:p>
            <a:pPr lvl="2">
              <a:spcBef>
                <a:spcPts val="600"/>
              </a:spcBef>
              <a:buFont typeface="Arial" panose="020B0604020202020204" pitchFamily="34" charset="0"/>
              <a:buChar char="•"/>
            </a:pPr>
            <a:r>
              <a:rPr lang="en-US" altLang="en-US" sz="2000">
                <a:solidFill>
                  <a:schemeClr val="tx2"/>
                </a:solidFill>
                <a:latin typeface="Blk Akzidenz Grotesk Black"/>
                <a:cs typeface="Arial" panose="020B0604020202020204" pitchFamily="34" charset="0"/>
              </a:rPr>
              <a:t>A few things of note here is that the interest earned on the FDIC Savings Fund will be credited by the Bank on the last business day of each month based</a:t>
            </a:r>
          </a:p>
          <a:p>
            <a:pPr lvl="2">
              <a:spcBef>
                <a:spcPts val="600"/>
              </a:spcBef>
              <a:buFont typeface="Arial" panose="020B0604020202020204" pitchFamily="34" charset="0"/>
              <a:buChar char="•"/>
            </a:pPr>
            <a:r>
              <a:rPr lang="en-US" altLang="en-US" sz="2000">
                <a:solidFill>
                  <a:schemeClr val="tx2"/>
                </a:solidFill>
                <a:latin typeface="Blk Akzidenz Grotesk Black"/>
                <a:cs typeface="Arial" panose="020B0604020202020204" pitchFamily="34" charset="0"/>
              </a:rPr>
              <a:t>Interest varies depending on Federal Funds target rate</a:t>
            </a:r>
          </a:p>
          <a:p>
            <a:pPr lvl="2">
              <a:spcBef>
                <a:spcPts val="600"/>
              </a:spcBef>
              <a:buFont typeface="Arial" panose="020B0604020202020204" pitchFamily="34" charset="0"/>
              <a:buChar char="•"/>
            </a:pPr>
            <a:r>
              <a:rPr lang="en-US" altLang="en-US" sz="2000">
                <a:solidFill>
                  <a:schemeClr val="tx2"/>
                </a:solidFill>
                <a:latin typeface="Blk Akzidenz Grotesk Black"/>
                <a:cs typeface="Arial" panose="020B0604020202020204" pitchFamily="34" charset="0"/>
              </a:rPr>
              <a:t>But most importantly, it usually slightly higher returns then a typical savings account</a:t>
            </a:r>
            <a:endParaRPr lang="en-US"/>
          </a:p>
          <a:p>
            <a:pPr marL="171450" indent="-171450" eaLnBrk="1" fontAlgn="auto" hangingPunct="1">
              <a:spcBef>
                <a:spcPts val="0"/>
              </a:spcBef>
              <a:spcAft>
                <a:spcPts val="0"/>
              </a:spcAft>
              <a:buFont typeface="Arial" pitchFamily="34" charset="0"/>
              <a:buChar char="•"/>
              <a:defRPr/>
            </a:pPr>
            <a:r>
              <a:rPr lang="en-US"/>
              <a:t>You can change how incoming contributions are invested at anytime and as frequent as you want. However, funds already invested in the program can only be rebalanced, or reinvested, twice a year.</a:t>
            </a:r>
          </a:p>
          <a:p>
            <a:pPr marL="628650" lvl="1" indent="-171450" eaLnBrk="1" fontAlgn="auto" hangingPunct="1">
              <a:spcBef>
                <a:spcPts val="0"/>
              </a:spcBef>
              <a:spcAft>
                <a:spcPts val="0"/>
              </a:spcAft>
              <a:buFont typeface="Arial" pitchFamily="34" charset="0"/>
              <a:buChar char="•"/>
              <a:defRPr/>
            </a:pPr>
            <a:r>
              <a:rPr lang="en-US"/>
              <a:t>Performance information is available on ableunited.com. </a:t>
            </a:r>
          </a:p>
          <a:p>
            <a:pPr marL="171450" indent="-171450" eaLnBrk="1" fontAlgn="auto" hangingPunct="1">
              <a:spcBef>
                <a:spcPts val="0"/>
              </a:spcBef>
              <a:spcAft>
                <a:spcPts val="0"/>
              </a:spcAft>
              <a:buFont typeface="Arial" pitchFamily="34" charset="0"/>
              <a:buChar char="•"/>
              <a:defRPr/>
            </a:pPr>
            <a:r>
              <a:rPr lang="en-US"/>
              <a:t>Two things we also recommend is to spend time and determine your financial goals and how you plan on using the account, as well as speak to a financial or legal professional about your situation. </a:t>
            </a:r>
          </a:p>
        </p:txBody>
      </p:sp>
      <p:sp>
        <p:nvSpPr>
          <p:cNvPr id="3686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DBF0258-18DC-48A2-9A66-0E6C8A668DC4}" type="slidenum">
              <a:rPr lang="en-US" altLang="en-US" smtClean="0"/>
              <a:pPr fontAlgn="base">
                <a:spcBef>
                  <a:spcPct val="0"/>
                </a:spcBef>
                <a:spcAft>
                  <a:spcPct val="0"/>
                </a:spcAft>
              </a:pPr>
              <a:t>14</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tLang="en-US" dirty="0"/>
              <a:t>After an account is open, an individual, their friends and family, or even an organization such as a church, can contribute to their ABLE account electronically – up to $15,000 from all sources, per calendar year. </a:t>
            </a:r>
          </a:p>
          <a:p>
            <a:pPr marL="171450" indent="-171450" eaLnBrk="1" hangingPunct="1">
              <a:spcBef>
                <a:spcPct val="0"/>
              </a:spcBef>
              <a:buFontTx/>
              <a:buChar char="•"/>
              <a:defRPr/>
            </a:pPr>
            <a:r>
              <a:rPr lang="en-US" altLang="en-US" dirty="0"/>
              <a:t>There is one exception – and that is if an individual is working. ABLE to Work legislation allows beneficiaries who are working and not currently saving for retirement to contribute above $15,000, up to $27,490). </a:t>
            </a:r>
            <a:endParaRPr lang="en-US" altLang="en-US" dirty="0">
              <a:cs typeface="Calibri"/>
            </a:endParaRPr>
          </a:p>
          <a:p>
            <a:pPr marL="171450" indent="-171450" eaLnBrk="1" hangingPunct="1">
              <a:spcBef>
                <a:spcPct val="0"/>
              </a:spcBef>
              <a:buFontTx/>
              <a:buChar char="•"/>
            </a:pPr>
            <a:r>
              <a:rPr lang="en-US" altLang="en-US" dirty="0"/>
              <a:t>We also recently implemented rollover funds from 529 savings plans. At this time, you can’t do a direct rollover from a different type of tax-advantage saving plan like a Roth IRA or 401k. </a:t>
            </a:r>
          </a:p>
          <a:p>
            <a:pPr marL="171450" marR="0" lvl="0" indent="-171450" algn="l" defTabSz="457200" rtl="0" eaLnBrk="1" fontAlgn="base" latinLnBrk="0" hangingPunct="1">
              <a:lnSpc>
                <a:spcPct val="100000"/>
              </a:lnSpc>
              <a:spcBef>
                <a:spcPct val="0"/>
              </a:spcBef>
              <a:spcAft>
                <a:spcPct val="0"/>
              </a:spcAft>
              <a:buClrTx/>
              <a:buSzTx/>
              <a:buFontTx/>
              <a:buChar char="•"/>
              <a:tabLst/>
              <a:defRPr/>
            </a:pPr>
            <a:r>
              <a:rPr lang="en-US" altLang="en-US" dirty="0"/>
              <a:t>Lastly, there is no federal income tax-deduction for contributing to an ABLE account, so you can’t write contributions to your ABLE account off as a donation. Contributions are considered completed gifts and not income to the individual.  Unless the individual is putting in their earned income or if it some kind of unearned income like child support. </a:t>
            </a:r>
          </a:p>
        </p:txBody>
      </p:sp>
      <p:sp>
        <p:nvSpPr>
          <p:cNvPr id="4096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AA44A02-1DDC-4731-A439-F643CDE348C7}" type="slidenum">
              <a:rPr lang="en-US" altLang="en-US" smtClean="0"/>
              <a:pPr fontAlgn="base">
                <a:spcBef>
                  <a:spcPct val="0"/>
                </a:spcBef>
                <a:spcAft>
                  <a:spcPct val="0"/>
                </a:spcAft>
              </a:pPr>
              <a:t>15</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marR="0" lvl="0" indent="-171450" algn="l" defTabSz="457200" rtl="0" eaLnBrk="1" fontAlgn="base" latinLnBrk="0" hangingPunct="1">
              <a:lnSpc>
                <a:spcPct val="100000"/>
              </a:lnSpc>
              <a:spcBef>
                <a:spcPct val="0"/>
              </a:spcBef>
              <a:spcAft>
                <a:spcPct val="0"/>
              </a:spcAft>
              <a:buClrTx/>
              <a:buSzTx/>
              <a:buFontTx/>
              <a:buChar char="•"/>
              <a:tabLst/>
              <a:defRPr/>
            </a:pPr>
            <a:r>
              <a:rPr lang="en-US" altLang="en-US"/>
              <a:t>As I mentioned, it’s easy to save with the help of friends and family, especially now that we have enhanced our gifting page. </a:t>
            </a:r>
          </a:p>
        </p:txBody>
      </p:sp>
      <p:sp>
        <p:nvSpPr>
          <p:cNvPr id="4301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AE3701F-E5E4-44B6-B05F-EFD78F7C6E50}" type="slidenum">
              <a:rPr lang="en-US" altLang="en-US" smtClean="0"/>
              <a:pPr fontAlgn="base">
                <a:spcBef>
                  <a:spcPct val="0"/>
                </a:spcBef>
                <a:spcAft>
                  <a:spcPct val="0"/>
                </a:spcAft>
              </a:pPr>
              <a:t>16</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F1D3226-39BD-4A73-A3B9-BA0DE4B33B9A}"/>
              </a:ext>
            </a:extLst>
          </p:cNvPr>
          <p:cNvSpPr>
            <a:spLocks noGrp="1"/>
          </p:cNvSpPr>
          <p:nvPr>
            <p:ph type="body" idx="1"/>
          </p:nvPr>
        </p:nvSpPr>
        <p:spPr/>
        <p:txBody>
          <a:bodyPr/>
          <a:lstStyle/>
          <a:p>
            <a:pPr marL="171450" indent="-171450" eaLnBrk="1" fontAlgn="auto" hangingPunct="1">
              <a:spcBef>
                <a:spcPts val="0"/>
              </a:spcBef>
              <a:spcAft>
                <a:spcPts val="0"/>
              </a:spcAft>
              <a:buFont typeface="Arial" pitchFamily="34" charset="0"/>
              <a:buChar char="•"/>
              <a:defRPr/>
            </a:pPr>
            <a:r>
              <a:rPr lang="en-US"/>
              <a:t>I always say one of the best things about having an ABLE United account is its flexibility – money can be withdrawn from an account at any time, for any reason. Withdrawals may be made electronically or by check.</a:t>
            </a:r>
          </a:p>
          <a:p>
            <a:pPr marL="171450" indent="-171450" eaLnBrk="1" fontAlgn="auto" hangingPunct="1">
              <a:spcBef>
                <a:spcPts val="0"/>
              </a:spcBef>
              <a:spcAft>
                <a:spcPts val="0"/>
              </a:spcAft>
              <a:buFont typeface="Arial" pitchFamily="34" charset="0"/>
              <a:buChar char="•"/>
              <a:defRPr/>
            </a:pPr>
            <a:r>
              <a:rPr lang="en-US"/>
              <a:t>One important note is to keep documentation of expenses for the IRS. ABLE United won’t ask for documentation, but ABLE United will submit to the IRS yearly form 1099-QA that lists the account number, gross distribution, earnings, and contributions. Also a form 5498-QA will be submitted annually that states cumulative contributions, current account balance, basis of eligibility and disability type. </a:t>
            </a:r>
          </a:p>
        </p:txBody>
      </p:sp>
      <p:sp>
        <p:nvSpPr>
          <p:cNvPr id="4506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C4CDC1E-C457-47FE-ADE2-25768953FE10}" type="slidenum">
              <a:rPr lang="en-US" altLang="en-US" smtClean="0"/>
              <a:pPr fontAlgn="base">
                <a:spcBef>
                  <a:spcPct val="0"/>
                </a:spcBef>
                <a:spcAft>
                  <a:spcPct val="0"/>
                </a:spcAft>
              </a:pPr>
              <a:t>17</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F202944-1073-4815-9DFC-900EF36D5FEC}"/>
              </a:ext>
            </a:extLst>
          </p:cNvPr>
          <p:cNvSpPr>
            <a:spLocks noGrp="1"/>
          </p:cNvSpPr>
          <p:nvPr>
            <p:ph type="body" idx="1"/>
          </p:nvPr>
        </p:nvSpPr>
        <p:spPr/>
        <p:txBody>
          <a:bodyPr/>
          <a:lstStyle/>
          <a:p>
            <a:pPr marL="171450" indent="-171450" eaLnBrk="1" fontAlgn="auto" hangingPunct="1">
              <a:spcBef>
                <a:spcPts val="0"/>
              </a:spcBef>
              <a:spcAft>
                <a:spcPts val="0"/>
              </a:spcAft>
              <a:buFont typeface="Arial" panose="020B0604020202020204" pitchFamily="34" charset="0"/>
              <a:buChar char="•"/>
              <a:defRPr/>
            </a:pPr>
            <a:r>
              <a:rPr lang="en-US"/>
              <a:t>I often get asked how much it costs to open an account – and the answer is that it’s free. </a:t>
            </a:r>
          </a:p>
          <a:p>
            <a:pPr marL="171450" indent="-171450" eaLnBrk="1" fontAlgn="auto" hangingPunct="1">
              <a:spcBef>
                <a:spcPts val="0"/>
              </a:spcBef>
              <a:spcAft>
                <a:spcPts val="0"/>
              </a:spcAft>
              <a:buFont typeface="Arial" panose="020B0604020202020204" pitchFamily="34" charset="0"/>
              <a:buChar char="•"/>
              <a:defRPr/>
            </a:pPr>
            <a:r>
              <a:rPr lang="en-US"/>
              <a:t>There is no:</a:t>
            </a:r>
          </a:p>
          <a:p>
            <a:pPr marL="628650" lvl="1" indent="-171450" eaLnBrk="1" fontAlgn="auto" hangingPunct="1">
              <a:spcBef>
                <a:spcPts val="0"/>
              </a:spcBef>
              <a:spcAft>
                <a:spcPts val="0"/>
              </a:spcAft>
              <a:buFont typeface="Arial" panose="020B0604020202020204" pitchFamily="34" charset="0"/>
              <a:buChar char="•"/>
              <a:defRPr/>
            </a:pPr>
            <a:r>
              <a:rPr lang="en-US"/>
              <a:t>Application fee</a:t>
            </a:r>
          </a:p>
          <a:p>
            <a:pPr marL="628650" lvl="1" indent="-171450" eaLnBrk="1" fontAlgn="auto" hangingPunct="1">
              <a:spcBef>
                <a:spcPts val="0"/>
              </a:spcBef>
              <a:spcAft>
                <a:spcPts val="0"/>
              </a:spcAft>
              <a:buFont typeface="Arial" panose="020B0604020202020204" pitchFamily="34" charset="0"/>
              <a:buChar char="•"/>
              <a:defRPr/>
            </a:pPr>
            <a:r>
              <a:rPr lang="en-US"/>
              <a:t>Account maintenance fee</a:t>
            </a:r>
          </a:p>
          <a:p>
            <a:pPr marL="171450" indent="-171450" eaLnBrk="1" fontAlgn="auto" hangingPunct="1">
              <a:spcBef>
                <a:spcPts val="0"/>
              </a:spcBef>
              <a:spcAft>
                <a:spcPts val="0"/>
              </a:spcAft>
              <a:buFont typeface="Arial" panose="020B0604020202020204" pitchFamily="34" charset="0"/>
              <a:buChar char="•"/>
              <a:defRPr/>
            </a:pPr>
            <a:r>
              <a:rPr lang="en-US"/>
              <a:t>All you’ll need to put in a minimum contribution of $25 to get started </a:t>
            </a:r>
          </a:p>
          <a:p>
            <a:pPr marL="171450" indent="-171450" eaLnBrk="1" fontAlgn="auto" hangingPunct="1">
              <a:spcBef>
                <a:spcPts val="0"/>
              </a:spcBef>
              <a:spcAft>
                <a:spcPts val="0"/>
              </a:spcAft>
              <a:buFont typeface="Arial" panose="020B0604020202020204" pitchFamily="34" charset="0"/>
              <a:buChar char="•"/>
              <a:defRPr/>
            </a:pPr>
            <a:r>
              <a:rPr lang="en-US"/>
              <a:t>I will note that there are small investment administration fees. But, the way to look at this is that the most you’d spend is less than $3 per $1,000 in the account annually. So if you maxed out your account at $15,000, you’re still paying less than $45 per year.</a:t>
            </a:r>
          </a:p>
          <a:p>
            <a:pPr eaLnBrk="1" fontAlgn="auto" hangingPunct="1">
              <a:spcBef>
                <a:spcPts val="0"/>
              </a:spcBef>
              <a:spcAft>
                <a:spcPts val="0"/>
              </a:spcAft>
              <a:defRPr/>
            </a:pPr>
            <a:endParaRPr lang="en-US"/>
          </a:p>
        </p:txBody>
      </p:sp>
      <p:sp>
        <p:nvSpPr>
          <p:cNvPr id="4710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F6E741B-8583-4B2C-9D51-451C71DB4C1A}" type="slidenum">
              <a:rPr lang="en-US" altLang="en-US" smtClean="0"/>
              <a:pPr fontAlgn="base">
                <a:spcBef>
                  <a:spcPct val="0"/>
                </a:spcBef>
                <a:spcAft>
                  <a:spcPct val="0"/>
                </a:spcAft>
              </a:pPr>
              <a:t>18</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915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8584DB8-E7C9-4CB1-9909-A4E0BA7C454B}" type="slidenum">
              <a:rPr lang="en-US" altLang="en-US" smtClean="0"/>
              <a:pPr fontAlgn="base">
                <a:spcBef>
                  <a:spcPct val="0"/>
                </a:spcBef>
                <a:spcAft>
                  <a:spcPct val="0"/>
                </a:spcAft>
              </a:pPr>
              <a:t>19</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0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9C7CEF4-6BFF-4286-BA7D-C1A778B8FCCF}" type="slidenum">
              <a:rPr lang="en-US" altLang="en-US" smtClean="0"/>
              <a:pPr fontAlgn="base">
                <a:spcBef>
                  <a:spcPct val="0"/>
                </a:spcBef>
                <a:spcAft>
                  <a:spcPct val="0"/>
                </a:spcAft>
              </a:pPr>
              <a:t>20</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Let’s begin first with an overview on ABLE accounts.</a:t>
            </a:r>
          </a:p>
          <a:p>
            <a:pPr eaLnBrk="1" hangingPunct="1">
              <a:spcBef>
                <a:spcPct val="0"/>
              </a:spcBef>
            </a:pPr>
            <a:endParaRPr lang="en-US" altLang="en-US"/>
          </a:p>
        </p:txBody>
      </p:sp>
      <p:sp>
        <p:nvSpPr>
          <p:cNvPr id="143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B69A96D-832A-4562-945B-899C4326015B}" type="slidenum">
              <a:rPr lang="en-US" altLang="en-US" smtClean="0"/>
              <a:pPr fontAlgn="base">
                <a:spcBef>
                  <a:spcPct val="0"/>
                </a:spcBef>
                <a:spcAft>
                  <a:spcPct val="0"/>
                </a:spcAft>
              </a:pPr>
              <a:t>3</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0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9C7CEF4-6BFF-4286-BA7D-C1A778B8FCCF}" type="slidenum">
              <a:rPr lang="en-US" altLang="en-US" smtClean="0"/>
              <a:pPr fontAlgn="base">
                <a:spcBef>
                  <a:spcPct val="0"/>
                </a:spcBef>
                <a:spcAft>
                  <a:spcPct val="0"/>
                </a:spcAft>
              </a:pPr>
              <a:t>21</a:t>
            </a:fld>
            <a:endParaRPr lang="en-US" altLang="en-US"/>
          </a:p>
        </p:txBody>
      </p:sp>
    </p:spTree>
    <p:extLst>
      <p:ext uri="{BB962C8B-B14F-4D97-AF65-F5344CB8AC3E}">
        <p14:creationId xmlns:p14="http://schemas.microsoft.com/office/powerpoint/2010/main" val="727289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Please visit ableunited.com for information. Customer services can be reached M-F 9 am – 6 pm ET</a:t>
            </a:r>
          </a:p>
          <a:p>
            <a:pPr eaLnBrk="1" hangingPunct="1">
              <a:spcBef>
                <a:spcPct val="0"/>
              </a:spcBef>
            </a:pPr>
            <a:r>
              <a:rPr lang="en-US" altLang="en-US"/>
              <a:t>Email 24/7</a:t>
            </a:r>
          </a:p>
          <a:p>
            <a:pPr eaLnBrk="1" hangingPunct="1">
              <a:spcBef>
                <a:spcPct val="0"/>
              </a:spcBef>
            </a:pPr>
            <a:endParaRPr lang="en-US" altLang="en-US"/>
          </a:p>
        </p:txBody>
      </p:sp>
      <p:sp>
        <p:nvSpPr>
          <p:cNvPr id="5530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E709590-2D31-4F7B-AAA1-3693C2E9E36A}" type="slidenum">
              <a:rPr lang="en-US" altLang="en-US" smtClean="0"/>
              <a:pPr fontAlgn="base">
                <a:spcBef>
                  <a:spcPct val="0"/>
                </a:spcBef>
                <a:spcAft>
                  <a:spcPct val="0"/>
                </a:spcAft>
              </a:pPr>
              <a:t>24</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Please visit ableunited.com for information. Customer services can be reached M-F 9 am – 6 pm ET</a:t>
            </a:r>
          </a:p>
          <a:p>
            <a:pPr eaLnBrk="1" hangingPunct="1">
              <a:spcBef>
                <a:spcPct val="0"/>
              </a:spcBef>
            </a:pPr>
            <a:r>
              <a:rPr lang="en-US" altLang="en-US"/>
              <a:t>Email 24/7</a:t>
            </a:r>
          </a:p>
          <a:p>
            <a:pPr eaLnBrk="1" hangingPunct="1">
              <a:spcBef>
                <a:spcPct val="0"/>
              </a:spcBef>
            </a:pPr>
            <a:endParaRPr lang="en-US" altLang="en-US"/>
          </a:p>
        </p:txBody>
      </p:sp>
      <p:sp>
        <p:nvSpPr>
          <p:cNvPr id="5530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E709590-2D31-4F7B-AAA1-3693C2E9E36A}" type="slidenum">
              <a:rPr lang="en-US" altLang="en-US" smtClean="0"/>
              <a:pPr fontAlgn="base">
                <a:spcBef>
                  <a:spcPct val="0"/>
                </a:spcBef>
                <a:spcAft>
                  <a:spcPct val="0"/>
                </a:spcAft>
              </a:pPr>
              <a:t>25</a:t>
            </a:fld>
            <a:endParaRPr lang="en-US" altLang="en-US"/>
          </a:p>
        </p:txBody>
      </p:sp>
    </p:spTree>
    <p:extLst>
      <p:ext uri="{BB962C8B-B14F-4D97-AF65-F5344CB8AC3E}">
        <p14:creationId xmlns:p14="http://schemas.microsoft.com/office/powerpoint/2010/main" val="18652717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Please visit ableunited.com for information. Customer services can be reached M-F 9 am – 6 pm ET</a:t>
            </a:r>
          </a:p>
          <a:p>
            <a:pPr eaLnBrk="1" hangingPunct="1">
              <a:spcBef>
                <a:spcPct val="0"/>
              </a:spcBef>
            </a:pPr>
            <a:r>
              <a:rPr lang="en-US" altLang="en-US"/>
              <a:t>Email 24/7</a:t>
            </a:r>
          </a:p>
          <a:p>
            <a:pPr eaLnBrk="1" hangingPunct="1">
              <a:spcBef>
                <a:spcPct val="0"/>
              </a:spcBef>
            </a:pPr>
            <a:endParaRPr lang="en-US" altLang="en-US"/>
          </a:p>
        </p:txBody>
      </p:sp>
      <p:sp>
        <p:nvSpPr>
          <p:cNvPr id="5530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E709590-2D31-4F7B-AAA1-3693C2E9E36A}" type="slidenum">
              <a:rPr lang="en-US" altLang="en-US" smtClean="0"/>
              <a:pPr fontAlgn="base">
                <a:spcBef>
                  <a:spcPct val="0"/>
                </a:spcBef>
                <a:spcAft>
                  <a:spcPct val="0"/>
                </a:spcAft>
              </a:pPr>
              <a:t>26</a:t>
            </a:fld>
            <a:endParaRPr lang="en-US" altLang="en-US"/>
          </a:p>
        </p:txBody>
      </p:sp>
    </p:spTree>
    <p:extLst>
      <p:ext uri="{BB962C8B-B14F-4D97-AF65-F5344CB8AC3E}">
        <p14:creationId xmlns:p14="http://schemas.microsoft.com/office/powerpoint/2010/main" val="3337946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F49895E-7F37-4A8B-A9D7-3EA0B5085797}"/>
              </a:ext>
            </a:extLst>
          </p:cNvPr>
          <p:cNvSpPr>
            <a:spLocks noGrp="1"/>
          </p:cNvSpPr>
          <p:nvPr>
            <p:ph type="body" idx="1"/>
          </p:nvPr>
        </p:nvSpPr>
        <p:spPr/>
        <p:txBody>
          <a:bodyPr/>
          <a:lstStyle/>
          <a:p>
            <a:pPr marL="171450" indent="-171450" eaLnBrk="1" fontAlgn="auto" hangingPunct="1">
              <a:spcBef>
                <a:spcPts val="0"/>
              </a:spcBef>
              <a:spcAft>
                <a:spcPts val="0"/>
              </a:spcAft>
              <a:buFont typeface="Arial" panose="020B0604020202020204" pitchFamily="34" charset="0"/>
              <a:buChar char="•"/>
              <a:defRPr/>
            </a:pPr>
            <a:r>
              <a:rPr lang="en-US" dirty="0"/>
              <a:t>So, what exactly is an ABLE account?</a:t>
            </a:r>
          </a:p>
          <a:p>
            <a:pPr marL="628650" lvl="1" indent="-171450" eaLnBrk="1" fontAlgn="auto" hangingPunct="1">
              <a:spcBef>
                <a:spcPts val="0"/>
              </a:spcBef>
              <a:spcAft>
                <a:spcPts val="0"/>
              </a:spcAft>
              <a:buFont typeface="Arial" panose="020B0604020202020204" pitchFamily="34" charset="0"/>
              <a:buChar char="•"/>
              <a:defRPr/>
            </a:pPr>
            <a:r>
              <a:rPr lang="en-US" dirty="0"/>
              <a:t>It’s a tax-free investment account established to support qualified disability expenses all while maintaining government benefits</a:t>
            </a:r>
          </a:p>
          <a:p>
            <a:pPr marL="171450" indent="-171450" eaLnBrk="1" fontAlgn="auto" hangingPunct="1">
              <a:spcBef>
                <a:spcPts val="0"/>
              </a:spcBef>
              <a:spcAft>
                <a:spcPts val="0"/>
              </a:spcAft>
              <a:buFont typeface="Arial" panose="020B0604020202020204" pitchFamily="34" charset="0"/>
              <a:buChar char="•"/>
              <a:defRPr/>
            </a:pPr>
            <a:r>
              <a:rPr lang="en-US" dirty="0"/>
              <a:t>Benefits we will discuss include: </a:t>
            </a:r>
          </a:p>
          <a:p>
            <a:pPr marL="628650" lvl="1" indent="-171450" eaLnBrk="1" fontAlgn="auto" hangingPunct="1">
              <a:spcBef>
                <a:spcPts val="0"/>
              </a:spcBef>
              <a:spcAft>
                <a:spcPts val="0"/>
              </a:spcAft>
              <a:buFont typeface="Arial" panose="020B0604020202020204" pitchFamily="34" charset="0"/>
              <a:buChar char="•"/>
              <a:defRPr/>
            </a:pPr>
            <a:r>
              <a:rPr lang="en-US" dirty="0"/>
              <a:t>We’ll discuss how you can still maintain government benefits</a:t>
            </a:r>
          </a:p>
          <a:p>
            <a:pPr marL="628650" lvl="1" indent="-171450" eaLnBrk="1" fontAlgn="auto" hangingPunct="1">
              <a:spcBef>
                <a:spcPts val="0"/>
              </a:spcBef>
              <a:spcAft>
                <a:spcPts val="0"/>
              </a:spcAft>
              <a:buFont typeface="Arial" panose="020B0604020202020204" pitchFamily="34" charset="0"/>
              <a:buChar char="•"/>
              <a:defRPr/>
            </a:pPr>
            <a:r>
              <a:rPr lang="en-US" dirty="0"/>
              <a:t>Save with help from family and friends (anyone can contribute into an account).</a:t>
            </a:r>
          </a:p>
          <a:p>
            <a:pPr marL="628650" lvl="1" indent="-171450" eaLnBrk="1" fontAlgn="auto" hangingPunct="1">
              <a:spcBef>
                <a:spcPts val="0"/>
              </a:spcBef>
              <a:spcAft>
                <a:spcPts val="0"/>
              </a:spcAft>
              <a:buFont typeface="Arial" panose="020B0604020202020204" pitchFamily="34" charset="0"/>
              <a:buChar char="•"/>
              <a:defRPr/>
            </a:pPr>
            <a:r>
              <a:rPr lang="en-US" dirty="0"/>
              <a:t>Save tax-free. Gains on account will not be subject to tax as long as expenses are qualified, which we will cover in greater detail in just a moment.</a:t>
            </a:r>
          </a:p>
          <a:p>
            <a:pPr marL="628650" lvl="1" indent="-171450" eaLnBrk="1" fontAlgn="auto" hangingPunct="1">
              <a:spcBef>
                <a:spcPts val="0"/>
              </a:spcBef>
              <a:spcAft>
                <a:spcPts val="0"/>
              </a:spcAft>
              <a:buFont typeface="Arial" panose="020B0604020202020204" pitchFamily="34" charset="0"/>
              <a:buChar char="•"/>
              <a:defRPr/>
            </a:pPr>
            <a:r>
              <a:rPr lang="en-US" dirty="0">
                <a:solidFill>
                  <a:srgbClr val="FF0000"/>
                </a:solidFill>
                <a:highlight>
                  <a:srgbClr val="FFFF00"/>
                </a:highlight>
              </a:rPr>
              <a:t>We’ll also go over some new features, since ABLE United recently transitioned to a new records administrator in March 2019, including:</a:t>
            </a:r>
          </a:p>
          <a:p>
            <a:pPr marL="1085850" lvl="2" indent="-171450" eaLnBrk="1" fontAlgn="auto" hangingPunct="1">
              <a:spcBef>
                <a:spcPts val="0"/>
              </a:spcBef>
              <a:spcAft>
                <a:spcPts val="0"/>
              </a:spcAft>
              <a:buFont typeface="Arial" panose="020B0604020202020204" pitchFamily="34" charset="0"/>
              <a:buChar char="•"/>
              <a:defRPr/>
            </a:pPr>
            <a:r>
              <a:rPr lang="en-US" dirty="0">
                <a:solidFill>
                  <a:srgbClr val="FF0000"/>
                </a:solidFill>
                <a:highlight>
                  <a:srgbClr val="FFFF00"/>
                </a:highlight>
              </a:rPr>
              <a:t>A new, FDIC-insured savings options for peace of mind</a:t>
            </a:r>
          </a:p>
          <a:p>
            <a:pPr marL="1085850" lvl="2" indent="-171450" eaLnBrk="1" fontAlgn="auto" hangingPunct="1">
              <a:spcBef>
                <a:spcPts val="0"/>
              </a:spcBef>
              <a:spcAft>
                <a:spcPts val="0"/>
              </a:spcAft>
              <a:buFont typeface="Arial" panose="020B0604020202020204" pitchFamily="34" charset="0"/>
              <a:buChar char="•"/>
              <a:defRPr/>
            </a:pPr>
            <a:r>
              <a:rPr lang="en-US" dirty="0">
                <a:solidFill>
                  <a:srgbClr val="FF0000"/>
                </a:solidFill>
              </a:rPr>
              <a:t>As well as an updated gifting page to make it even easier for loved ones to help you reach your savings goals </a:t>
            </a:r>
          </a:p>
          <a:p>
            <a:pPr eaLnBrk="1" fontAlgn="auto" hangingPunct="1">
              <a:spcBef>
                <a:spcPts val="0"/>
              </a:spcBef>
              <a:spcAft>
                <a:spcPts val="0"/>
              </a:spcAft>
              <a:defRPr/>
            </a:pPr>
            <a:endParaRPr lang="en-US" dirty="0"/>
          </a:p>
        </p:txBody>
      </p:sp>
      <p:sp>
        <p:nvSpPr>
          <p:cNvPr id="2048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04C23D2-9FA8-48DF-AD1D-BCE22DB7FA56}" type="slidenum">
              <a:rPr lang="en-US" altLang="en-US" smtClean="0"/>
              <a:pPr fontAlgn="base">
                <a:spcBef>
                  <a:spcPct val="0"/>
                </a:spcBef>
                <a:spcAft>
                  <a:spcPct val="0"/>
                </a:spcAft>
              </a:pPr>
              <a:t>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2F253C8-8DB4-4870-93C5-94C5C6B92EC4}"/>
              </a:ext>
            </a:extLst>
          </p:cNvPr>
          <p:cNvSpPr>
            <a:spLocks noGrp="1"/>
          </p:cNvSpPr>
          <p:nvPr>
            <p:ph type="body" idx="1"/>
          </p:nvPr>
        </p:nvSpPr>
        <p:spPr/>
        <p:txBody>
          <a:bodyPr/>
          <a:lstStyle/>
          <a:p>
            <a:pPr marL="171450" indent="-171450" eaLnBrk="1" fontAlgn="auto" hangingPunct="1">
              <a:spcBef>
                <a:spcPts val="0"/>
              </a:spcBef>
              <a:spcAft>
                <a:spcPts val="0"/>
              </a:spcAft>
              <a:buFont typeface="Arial" panose="020B0604020202020204" pitchFamily="34" charset="0"/>
              <a:buChar char="•"/>
              <a:defRPr/>
            </a:pPr>
            <a:r>
              <a:rPr lang="en-US" dirty="0"/>
              <a:t>Through an ABLE account, you are able to save funds for future qualified disability expenses. These include:</a:t>
            </a:r>
          </a:p>
          <a:p>
            <a:pPr marL="628650" lvl="1" indent="-171450" eaLnBrk="1" fontAlgn="auto" hangingPunct="1">
              <a:spcBef>
                <a:spcPts val="0"/>
              </a:spcBef>
              <a:spcAft>
                <a:spcPts val="0"/>
              </a:spcAft>
              <a:buFont typeface="Arial" panose="020B0604020202020204" pitchFamily="34" charset="0"/>
              <a:buChar char="•"/>
              <a:defRPr/>
            </a:pPr>
            <a:r>
              <a:rPr lang="en-US" dirty="0"/>
              <a:t>Basic living expenses</a:t>
            </a:r>
          </a:p>
          <a:p>
            <a:pPr marL="628650" lvl="1" indent="-171450" eaLnBrk="1" fontAlgn="auto" hangingPunct="1">
              <a:spcBef>
                <a:spcPts val="0"/>
              </a:spcBef>
              <a:spcAft>
                <a:spcPts val="0"/>
              </a:spcAft>
              <a:buFont typeface="Arial" panose="020B0604020202020204" pitchFamily="34" charset="0"/>
              <a:buChar char="•"/>
              <a:defRPr/>
            </a:pPr>
            <a:r>
              <a:rPr lang="en-US" dirty="0"/>
              <a:t>Not medically necessary or limited to sole benefit of the individual with the disability</a:t>
            </a:r>
          </a:p>
          <a:p>
            <a:pPr marL="628650" lvl="1" indent="-171450" eaLnBrk="1" fontAlgn="auto" hangingPunct="1">
              <a:spcBef>
                <a:spcPts val="0"/>
              </a:spcBef>
              <a:spcAft>
                <a:spcPts val="0"/>
              </a:spcAft>
              <a:buFont typeface="Arial" panose="020B0604020202020204" pitchFamily="34" charset="0"/>
              <a:buChar char="•"/>
              <a:defRPr/>
            </a:pPr>
            <a:r>
              <a:rPr lang="en-US" dirty="0"/>
              <a:t>Include everything you see here, such as health, housing, education and transportation</a:t>
            </a:r>
          </a:p>
          <a:p>
            <a:pPr marL="171450" indent="-171450" eaLnBrk="1" fontAlgn="auto" hangingPunct="1">
              <a:spcBef>
                <a:spcPts val="0"/>
              </a:spcBef>
              <a:spcAft>
                <a:spcPts val="0"/>
              </a:spcAft>
              <a:buFont typeface="Arial" panose="020B0604020202020204" pitchFamily="34" charset="0"/>
              <a:buChar char="•"/>
              <a:defRPr/>
            </a:pPr>
            <a:r>
              <a:rPr lang="en-US" dirty="0"/>
              <a:t>It’s important to note that SSA states that expenses like gambling or giving funds away would not be qualified disability expenses.</a:t>
            </a:r>
          </a:p>
          <a:p>
            <a:pPr marL="628650" lvl="1" indent="-171450" eaLnBrk="1" fontAlgn="auto" hangingPunct="1">
              <a:spcBef>
                <a:spcPts val="0"/>
              </a:spcBef>
              <a:spcAft>
                <a:spcPts val="0"/>
              </a:spcAft>
              <a:buFont typeface="Arial" panose="020B0604020202020204" pitchFamily="34" charset="0"/>
              <a:buChar char="•"/>
              <a:defRPr/>
            </a:pPr>
            <a:r>
              <a:rPr lang="en-US" dirty="0"/>
              <a:t>If an expense is not a qualified disability expense, the funds spent are subject to tax plus a 10 percent penalty on the earnings.</a:t>
            </a:r>
          </a:p>
          <a:p>
            <a:pPr marL="171450" indent="-171450" eaLnBrk="1" fontAlgn="auto" hangingPunct="1">
              <a:spcBef>
                <a:spcPts val="0"/>
              </a:spcBef>
              <a:spcAft>
                <a:spcPts val="0"/>
              </a:spcAft>
              <a:buFont typeface="Arial" panose="020B0604020202020204" pitchFamily="34" charset="0"/>
              <a:buChar char="•"/>
              <a:defRPr/>
            </a:pPr>
            <a:r>
              <a:rPr lang="en-US" dirty="0">
                <a:solidFill>
                  <a:srgbClr val="FF0000"/>
                </a:solidFill>
              </a:rPr>
              <a:t>One example we like to give is when an individual may need assistance with navigation, for which a cell phone is useful. That could be considered a qualified disability expense by the Treasury. </a:t>
            </a:r>
          </a:p>
          <a:p>
            <a:pPr marL="171450" indent="-171450" eaLnBrk="1" fontAlgn="auto" hangingPunct="1">
              <a:spcBef>
                <a:spcPts val="0"/>
              </a:spcBef>
              <a:spcAft>
                <a:spcPts val="0"/>
              </a:spcAft>
              <a:buFont typeface="Arial" panose="020B0604020202020204" pitchFamily="34" charset="0"/>
              <a:buChar char="•"/>
              <a:defRPr/>
            </a:pPr>
            <a:r>
              <a:rPr lang="en-US" dirty="0"/>
              <a:t>We often receive questions on who makes the determination if an expense is qualified or not. The individual or the person who administratively responsible for the account would need to keep necessary documentation so that if the IRS or social security asked, they could show that the expense relates to the person’s disability and helps improve their health, independence or quality of life. Please note that the IRS has stated that the expenses categories should be construed broadly. </a:t>
            </a:r>
          </a:p>
          <a:p>
            <a:pPr eaLnBrk="1" fontAlgn="auto" hangingPunct="1">
              <a:spcBef>
                <a:spcPts val="0"/>
              </a:spcBef>
              <a:spcAft>
                <a:spcPts val="0"/>
              </a:spcAft>
              <a:defRPr/>
            </a:pPr>
            <a:endParaRPr lang="en-US" dirty="0"/>
          </a:p>
        </p:txBody>
      </p:sp>
      <p:sp>
        <p:nvSpPr>
          <p:cNvPr id="1843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AA08CAE-21F9-429C-844F-A7E7C7BF6A03}" type="slidenum">
              <a:rPr lang="en-US" altLang="en-US" smtClean="0"/>
              <a:pPr fontAlgn="base">
                <a:spcBef>
                  <a:spcPct val="0"/>
                </a:spcBef>
                <a:spcAft>
                  <a:spcPct val="0"/>
                </a:spcAft>
              </a:pPr>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452217">
              <a:buFont typeface="Arial" panose="020B0604020202020204" pitchFamily="34" charset="0"/>
              <a:buChar char="•"/>
              <a:defRPr/>
            </a:pPr>
            <a:r>
              <a:rPr lang="en-US" b="0" i="0" dirty="0">
                <a:solidFill>
                  <a:srgbClr val="005C5D"/>
                </a:solidFill>
              </a:rPr>
              <a:t>Let’s shift to talking more about how you can save with ABLE United and not jeopardize government benefits. </a:t>
            </a:r>
          </a:p>
          <a:p>
            <a:pPr marL="171450" indent="-171450" defTabSz="452217">
              <a:buFont typeface="Arial" panose="020B0604020202020204" pitchFamily="34" charset="0"/>
              <a:buChar char="•"/>
              <a:defRPr/>
            </a:pPr>
            <a:r>
              <a:rPr lang="en-US" b="0" i="0" dirty="0">
                <a:solidFill>
                  <a:srgbClr val="005C5D"/>
                </a:solidFill>
              </a:rPr>
              <a:t>The first is SSI, which will be explained in more detail</a:t>
            </a:r>
            <a:r>
              <a:rPr lang="en-US" b="0" i="0" baseline="0" dirty="0">
                <a:solidFill>
                  <a:srgbClr val="005C5D"/>
                </a:solidFill>
              </a:rPr>
              <a:t> on the next slide.</a:t>
            </a:r>
          </a:p>
          <a:p>
            <a:pPr marL="171450" indent="-171450" defTabSz="452217">
              <a:buFont typeface="Arial" panose="020B0604020202020204" pitchFamily="34" charset="0"/>
              <a:buChar char="•"/>
              <a:defRPr/>
            </a:pPr>
            <a:r>
              <a:rPr lang="en-US" b="0" i="0" baseline="0" dirty="0">
                <a:solidFill>
                  <a:srgbClr val="005C5D"/>
                </a:solidFill>
              </a:rPr>
              <a:t>The second is Medicaid, which has a $2,000 resource limit (this means the amount of cash someone can have on hand).</a:t>
            </a:r>
          </a:p>
          <a:p>
            <a:pPr marL="628650" lvl="1" indent="-171450" defTabSz="452217">
              <a:buFont typeface="Arial" panose="020B0604020202020204" pitchFamily="34" charset="0"/>
              <a:buChar char="•"/>
              <a:defRPr/>
            </a:pPr>
            <a:r>
              <a:rPr lang="en-US" b="0" i="0" baseline="0" dirty="0">
                <a:solidFill>
                  <a:srgbClr val="005C5D"/>
                </a:solidFill>
              </a:rPr>
              <a:t>ABLE accounts do not count towards that resource limit. This include all Medicaid type programs including Medicaid Waiver Services provided by APD.</a:t>
            </a:r>
          </a:p>
          <a:p>
            <a:pPr marL="171450" indent="-171450" defTabSz="452217">
              <a:buFont typeface="Arial" panose="020B0604020202020204" pitchFamily="34" charset="0"/>
              <a:buChar char="•"/>
              <a:defRPr/>
            </a:pPr>
            <a:r>
              <a:rPr lang="en-US" b="0" i="0" baseline="0" dirty="0">
                <a:solidFill>
                  <a:srgbClr val="005C5D"/>
                </a:solidFill>
              </a:rPr>
              <a:t>The third are Other Federal Programs, which do not count these funds as resources including: Supplemental Nutrition Assistance Programs (SNAP), FAFSA application, or HUD.</a:t>
            </a:r>
            <a:endParaRPr lang="en-US" b="0" i="0" dirty="0">
              <a:solidFill>
                <a:srgbClr val="005C5D"/>
              </a:solidFill>
            </a:endParaRPr>
          </a:p>
        </p:txBody>
      </p:sp>
      <p:sp>
        <p:nvSpPr>
          <p:cNvPr id="4" name="Slide Number Placeholder 3"/>
          <p:cNvSpPr>
            <a:spLocks noGrp="1"/>
          </p:cNvSpPr>
          <p:nvPr>
            <p:ph type="sldNum" sz="quarter" idx="10"/>
          </p:nvPr>
        </p:nvSpPr>
        <p:spPr/>
        <p:txBody>
          <a:bodyPr/>
          <a:lstStyle/>
          <a:p>
            <a:fld id="{9F2FE378-F6AB-F741-9364-1713F09777CE}" type="slidenum">
              <a:rPr lang="en-US" smtClean="0"/>
              <a:t>6</a:t>
            </a:fld>
            <a:endParaRPr lang="en-US"/>
          </a:p>
        </p:txBody>
      </p:sp>
    </p:spTree>
    <p:extLst>
      <p:ext uri="{BB962C8B-B14F-4D97-AF65-F5344CB8AC3E}">
        <p14:creationId xmlns:p14="http://schemas.microsoft.com/office/powerpoint/2010/main" val="1698919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81E8202-196F-46AA-A9A0-8691B3FA2BC7}"/>
              </a:ext>
            </a:extLst>
          </p:cNvPr>
          <p:cNvSpPr>
            <a:spLocks noGrp="1"/>
          </p:cNvSpPr>
          <p:nvPr>
            <p:ph type="body" idx="1"/>
          </p:nvPr>
        </p:nvSpPr>
        <p:spPr/>
        <p:txBody>
          <a:bodyPr/>
          <a:lstStyle/>
          <a:p>
            <a:pPr marL="171450" indent="-171450" eaLnBrk="1" fontAlgn="auto" hangingPunct="1">
              <a:spcBef>
                <a:spcPts val="0"/>
              </a:spcBef>
              <a:spcAft>
                <a:spcPts val="0"/>
              </a:spcAft>
              <a:buFont typeface="Arial" panose="020B0604020202020204" pitchFamily="34" charset="0"/>
              <a:buChar char="•"/>
              <a:defRPr/>
            </a:pPr>
            <a:r>
              <a:rPr lang="en-US"/>
              <a:t>Like Medicaid, SSI has a resource limit of $2,000. An ABLE United account allows individuals receiving SSI to save above and beyond this limit.</a:t>
            </a:r>
          </a:p>
          <a:p>
            <a:pPr marL="171450" indent="-171450" eaLnBrk="1" fontAlgn="auto" hangingPunct="1">
              <a:spcBef>
                <a:spcPts val="0"/>
              </a:spcBef>
              <a:spcAft>
                <a:spcPts val="0"/>
              </a:spcAft>
              <a:buFont typeface="Arial" panose="020B0604020202020204" pitchFamily="34" charset="0"/>
              <a:buChar char="•"/>
              <a:defRPr/>
            </a:pPr>
            <a:r>
              <a:rPr lang="en-US">
                <a:solidFill>
                  <a:schemeClr val="bg2">
                    <a:lumMod val="75000"/>
                  </a:schemeClr>
                </a:solidFill>
              </a:rPr>
              <a:t>Generally, funds in (or withdrawn from) an ABLE account are disregarded when determining eligibility for SSI.</a:t>
            </a:r>
          </a:p>
          <a:p>
            <a:pPr marL="171450" indent="-171450" eaLnBrk="1" fontAlgn="auto" hangingPunct="1">
              <a:spcBef>
                <a:spcPts val="0"/>
              </a:spcBef>
              <a:spcAft>
                <a:spcPts val="0"/>
              </a:spcAft>
              <a:buFont typeface="Arial" panose="020B0604020202020204" pitchFamily="34" charset="0"/>
              <a:buChar char="•"/>
              <a:defRPr/>
            </a:pPr>
            <a:r>
              <a:rPr lang="en-US">
                <a:solidFill>
                  <a:schemeClr val="bg2">
                    <a:lumMod val="75000"/>
                  </a:schemeClr>
                </a:solidFill>
              </a:rPr>
              <a:t>Up to </a:t>
            </a:r>
            <a:r>
              <a:rPr lang="en-US"/>
              <a:t>$100,000 saved in an ABLE account does not count as a resource. </a:t>
            </a:r>
          </a:p>
          <a:p>
            <a:pPr marL="171450" indent="-171450" eaLnBrk="1" fontAlgn="auto" hangingPunct="1">
              <a:spcBef>
                <a:spcPts val="0"/>
              </a:spcBef>
              <a:spcAft>
                <a:spcPts val="0"/>
              </a:spcAft>
              <a:buFont typeface="Arial" panose="020B0604020202020204" pitchFamily="34" charset="0"/>
              <a:buChar char="•"/>
              <a:defRPr/>
            </a:pPr>
            <a:r>
              <a:rPr lang="en-US"/>
              <a:t>However, housing and non-qualified disability expenses withdrawn but not spent in the same month count as a resource. </a:t>
            </a:r>
          </a:p>
          <a:p>
            <a:pPr marL="628650" lvl="1" indent="-171450" eaLnBrk="1" fontAlgn="auto" hangingPunct="1">
              <a:spcBef>
                <a:spcPts val="0"/>
              </a:spcBef>
              <a:spcAft>
                <a:spcPts val="0"/>
              </a:spcAft>
              <a:buFont typeface="Arial" panose="020B0604020202020204" pitchFamily="34" charset="0"/>
              <a:buChar char="•"/>
              <a:defRPr/>
            </a:pPr>
            <a:r>
              <a:rPr lang="en-US"/>
              <a:t>For example, Amy takes a distribution of $500 from her ABLE account in May to pay her rent for June. She deposits the $500 into her checking account in May, withdraws $500 in cash on June 3, and pays her landlord. This distribution is a housing-related QDE and part of her checking account balance as of June 1, which makes it a countable resource for the month of June.</a:t>
            </a:r>
          </a:p>
          <a:p>
            <a:pPr marL="171450" indent="-171450" eaLnBrk="1" fontAlgn="auto" hangingPunct="1">
              <a:spcBef>
                <a:spcPts val="0"/>
              </a:spcBef>
              <a:spcAft>
                <a:spcPts val="0"/>
              </a:spcAft>
              <a:buFont typeface="Arial" panose="020B0604020202020204" pitchFamily="34" charset="0"/>
              <a:buChar char="•"/>
              <a:defRPr/>
            </a:pPr>
            <a:r>
              <a:rPr lang="en-US"/>
              <a:t>You can have the ABLE account pay your housing expenses directly and you don’t have to worry about it impacting your SSI benefits. </a:t>
            </a:r>
          </a:p>
          <a:p>
            <a:pPr marL="171450" indent="-171450" eaLnBrk="1" fontAlgn="auto" hangingPunct="1">
              <a:spcBef>
                <a:spcPts val="0"/>
              </a:spcBef>
              <a:spcAft>
                <a:spcPts val="0"/>
              </a:spcAft>
              <a:buFont typeface="Arial" panose="020B0604020202020204" pitchFamily="34" charset="0"/>
              <a:buChar char="•"/>
              <a:defRPr/>
            </a:pPr>
            <a:r>
              <a:rPr lang="en-US"/>
              <a:t>The social security administration has a program operations manual system, also known as POMS, that they use to describe how social security should handle ABLE accounts when it comes to those individuals receiving SSI. We’ve included a link here to access POMS. </a:t>
            </a:r>
          </a:p>
          <a:p>
            <a:pPr eaLnBrk="1" fontAlgn="auto" hangingPunct="1">
              <a:spcBef>
                <a:spcPts val="0"/>
              </a:spcBef>
              <a:spcAft>
                <a:spcPts val="0"/>
              </a:spcAft>
              <a:defRPr/>
            </a:pPr>
            <a:endParaRPr lang="en-US"/>
          </a:p>
        </p:txBody>
      </p:sp>
      <p:sp>
        <p:nvSpPr>
          <p:cNvPr id="2458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C56C32C-194D-4E9F-8186-686593DEDFD9}" type="slidenum">
              <a:rPr lang="en-US" altLang="en-US" smtClean="0"/>
              <a:pPr fontAlgn="base">
                <a:spcBef>
                  <a:spcPct val="0"/>
                </a:spcBef>
                <a:spcAft>
                  <a:spcPct val="0"/>
                </a:spcAft>
              </a:pPr>
              <a:t>7</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342" indent="-172342" defTabSz="454569">
              <a:buFont typeface="Arial" panose="020B0604020202020204" pitchFamily="34" charset="0"/>
              <a:buChar char="•"/>
              <a:defRPr/>
            </a:pPr>
            <a:r>
              <a:rPr lang="en-US">
                <a:solidFill>
                  <a:srgbClr val="005C5D"/>
                </a:solidFill>
              </a:rPr>
              <a:t>One of the biggest benefits of ABLE United is that you can save without negatively impacting federal benefits.</a:t>
            </a:r>
          </a:p>
          <a:p>
            <a:pPr marL="172085" indent="-172085" defTabSz="454569">
              <a:buFont typeface="Arial" panose="020B0604020202020204" pitchFamily="34" charset="0"/>
              <a:buChar char="•"/>
              <a:defRPr/>
            </a:pPr>
            <a:r>
              <a:rPr lang="en-US">
                <a:solidFill>
                  <a:srgbClr val="005C5D"/>
                </a:solidFill>
              </a:rPr>
              <a:t>Funds in or withdrawn from an ABLE account are disregarded when determining eligibility for Medicaid, so you can continue receiving Medicaid AND save in your ABLE United account.</a:t>
            </a:r>
            <a:endParaRPr lang="en-US"/>
          </a:p>
          <a:p>
            <a:pPr marL="172085" indent="-172085" defTabSz="454569">
              <a:buFont typeface="Arial" panose="020B0604020202020204" pitchFamily="34" charset="0"/>
              <a:buChar char="•"/>
              <a:defRPr/>
            </a:pPr>
            <a:r>
              <a:rPr lang="en-US"/>
              <a:t>One thing to note is that federal law allows for a state to file a claim for Medicaid expenditures from an ABLE United account when a beneficiary passed away. This year, Florida joined California, Maryland, Pennsylvania, and Oregon in passing legislation to clarify that all outstanding funds in an ABLE United account, after Qualified Disability Expenses are paid, go to the beneficiary’s estate. Simply put, ABLE United account owners will no longer be treated differently than any other individual who receives Medicaid. We are so excited about this!</a:t>
            </a:r>
            <a:endParaRPr lang="en-US">
              <a:cs typeface="Calibri"/>
            </a:endParaRPr>
          </a:p>
          <a:p>
            <a:pPr marL="172085" indent="-172085" defTabSz="454569">
              <a:buFont typeface="Arial" panose="020B0604020202020204" pitchFamily="34" charset="0"/>
              <a:buChar char="•"/>
              <a:defRPr/>
            </a:pPr>
            <a:endParaRPr lang="en-US">
              <a:solidFill>
                <a:srgbClr val="005C5D"/>
              </a:solidFill>
              <a:cs typeface="Calibri"/>
            </a:endParaRPr>
          </a:p>
          <a:p>
            <a:endParaRPr lang="en-US"/>
          </a:p>
        </p:txBody>
      </p:sp>
      <p:sp>
        <p:nvSpPr>
          <p:cNvPr id="4" name="Slide Number Placeholder 3"/>
          <p:cNvSpPr>
            <a:spLocks noGrp="1"/>
          </p:cNvSpPr>
          <p:nvPr>
            <p:ph type="sldNum" sz="quarter" idx="10"/>
          </p:nvPr>
        </p:nvSpPr>
        <p:spPr/>
        <p:txBody>
          <a:bodyPr/>
          <a:lstStyle/>
          <a:p>
            <a:fld id="{9F2FE378-F6AB-F741-9364-1713F09777CE}" type="slidenum">
              <a:rPr lang="en-US" smtClean="0"/>
              <a:t>8</a:t>
            </a:fld>
            <a:endParaRPr lang="en-US"/>
          </a:p>
        </p:txBody>
      </p:sp>
    </p:spTree>
    <p:extLst>
      <p:ext uri="{BB962C8B-B14F-4D97-AF65-F5344CB8AC3E}">
        <p14:creationId xmlns:p14="http://schemas.microsoft.com/office/powerpoint/2010/main" val="2723782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Now that we’ve talked about some of the key benefits of ABLE United, let’s discuss who can open an account.</a:t>
            </a:r>
          </a:p>
          <a:p>
            <a:pPr eaLnBrk="1" hangingPunct="1">
              <a:spcBef>
                <a:spcPct val="0"/>
              </a:spcBef>
            </a:pPr>
            <a:endParaRPr lang="en-US" altLang="en-US"/>
          </a:p>
        </p:txBody>
      </p:sp>
      <p:sp>
        <p:nvSpPr>
          <p:cNvPr id="2662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2EB6084-3786-48F6-B23A-5B3A90BE4633}" type="slidenum">
              <a:rPr lang="en-US" altLang="en-US" smtClean="0"/>
              <a:pPr fontAlgn="base">
                <a:spcBef>
                  <a:spcPct val="0"/>
                </a:spcBef>
                <a:spcAft>
                  <a:spcPct val="0"/>
                </a:spcAft>
              </a:pPr>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tLang="en-US"/>
              <a:t>Most importantly, you can only have one ABLE account nationwide.</a:t>
            </a:r>
          </a:p>
          <a:p>
            <a:pPr marL="171450" indent="-171450" eaLnBrk="1" hangingPunct="1">
              <a:spcBef>
                <a:spcPct val="0"/>
              </a:spcBef>
              <a:buFontTx/>
              <a:buChar char="•"/>
            </a:pPr>
            <a:r>
              <a:rPr lang="en-US" altLang="en-US"/>
              <a:t>There are three eligibility requirements for ABLE United. </a:t>
            </a:r>
          </a:p>
          <a:p>
            <a:pPr marL="628650" lvl="1" indent="-171450" eaLnBrk="1" hangingPunct="1">
              <a:spcBef>
                <a:spcPct val="0"/>
              </a:spcBef>
              <a:buFontTx/>
              <a:buChar char="•"/>
            </a:pPr>
            <a:r>
              <a:rPr lang="en-US" altLang="en-US"/>
              <a:t>First, the individual with a disability must be a Florida Resident. Simply put, they have to live and treat Florida as their permanent home. Residency is only a requirement when enrolling. Once a person has enrolled they can move out of the state and still keep their ABLE account. At this time there is no documentation required to confirm an individuals residency status.  </a:t>
            </a:r>
          </a:p>
          <a:p>
            <a:pPr marL="628650" lvl="1" indent="-171450" eaLnBrk="1" hangingPunct="1">
              <a:spcBef>
                <a:spcPct val="0"/>
              </a:spcBef>
              <a:buFontTx/>
              <a:buChar char="•"/>
            </a:pPr>
            <a:r>
              <a:rPr lang="en-US" altLang="en-US"/>
              <a:t>The next two requirements are true for ALL ABLE programs as prescribed in the internal revenue code. First the individual’s disability had to have an onset prior to age 26, Which basically means that the disability was diagnosed as having occurred prior to age 26. And second, the disability has to be severe. But, what does it mean?</a:t>
            </a:r>
          </a:p>
          <a:p>
            <a:pPr marL="628650" lvl="1" indent="-171450" eaLnBrk="1" hangingPunct="1">
              <a:spcBef>
                <a:spcPct val="0"/>
              </a:spcBef>
              <a:buFontTx/>
              <a:buChar char="•"/>
            </a:pPr>
            <a:r>
              <a:rPr lang="en-US" altLang="en-US"/>
              <a:t>A qualifying disability means an individual who is entitled to benefits based on blindness or disability under Title 2 (Social Security Disability Insurance which is an earned program based on work history) or Title 16 of the Social Security Act (Supplemental Security Income).</a:t>
            </a:r>
          </a:p>
          <a:p>
            <a:pPr marL="628650" lvl="1" indent="-171450" eaLnBrk="1" hangingPunct="1">
              <a:spcBef>
                <a:spcPct val="0"/>
              </a:spcBef>
              <a:buFontTx/>
              <a:buChar char="•"/>
            </a:pPr>
            <a:r>
              <a:rPr lang="en-US" altLang="en-US"/>
              <a:t>If an individual with a disability is not currently receiving one of these benefits, they must meet the ‘‘marked and severe functional limitations’’ standard of disability in the Social Security Act for children claiming benefits under the Supplemental Security Income program, but without regard to the age of the individual. Additionally this disability is expected to last at least 12 months, or result in death. </a:t>
            </a:r>
          </a:p>
        </p:txBody>
      </p:sp>
      <p:sp>
        <p:nvSpPr>
          <p:cNvPr id="2867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DCAA5BC-396F-4938-90B1-24BA43075230}" type="slidenum">
              <a:rPr lang="en-US" altLang="en-US" smtClean="0"/>
              <a:pPr fontAlgn="base">
                <a:spcBef>
                  <a:spcPct val="0"/>
                </a:spcBef>
                <a:spcAft>
                  <a:spcPct val="0"/>
                </a:spcAft>
              </a:pPr>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47650"/>
            <a:ext cx="9144000" cy="661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9359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E6B711"/>
        </a:solid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927455" y="2974655"/>
            <a:ext cx="2957158" cy="786133"/>
          </a:xfrm>
          <a:prstGeom prst="rect">
            <a:avLst/>
          </a:prstGeom>
        </p:spPr>
        <p:txBody>
          <a:bodyPr vert="horz"/>
          <a:lstStyle>
            <a:lvl1pPr marL="0" indent="0">
              <a:buFontTx/>
              <a:buNone/>
              <a:defRPr sz="4000">
                <a:solidFill>
                  <a:schemeClr val="bg1"/>
                </a:solidFill>
                <a:latin typeface="L Akzidenz Grotesk Light"/>
                <a:cs typeface="L Akzidenz Grotesk Light"/>
              </a:defRPr>
            </a:lvl1pPr>
          </a:lstStyle>
          <a:p>
            <a:pPr lvl="0"/>
            <a:r>
              <a:rPr lang="en-US"/>
              <a:t>Click to edit Master text styles</a:t>
            </a:r>
          </a:p>
        </p:txBody>
      </p:sp>
    </p:spTree>
    <p:extLst>
      <p:ext uri="{BB962C8B-B14F-4D97-AF65-F5344CB8AC3E}">
        <p14:creationId xmlns:p14="http://schemas.microsoft.com/office/powerpoint/2010/main" val="3399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60205C"/>
        </a:solid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927455" y="2974655"/>
            <a:ext cx="2957158" cy="786133"/>
          </a:xfrm>
          <a:prstGeom prst="rect">
            <a:avLst/>
          </a:prstGeom>
        </p:spPr>
        <p:txBody>
          <a:bodyPr vert="horz"/>
          <a:lstStyle>
            <a:lvl1pPr marL="0" indent="0">
              <a:buFontTx/>
              <a:buNone/>
              <a:defRPr sz="4000">
                <a:solidFill>
                  <a:schemeClr val="bg1"/>
                </a:solidFill>
                <a:latin typeface="L Akzidenz Grotesk Light"/>
                <a:cs typeface="L Akzidenz Grotesk Light"/>
              </a:defRPr>
            </a:lvl1pPr>
          </a:lstStyle>
          <a:p>
            <a:pPr lvl="0"/>
            <a:r>
              <a:rPr lang="en-US"/>
              <a:t>Click to edit Master text styles</a:t>
            </a:r>
          </a:p>
        </p:txBody>
      </p:sp>
    </p:spTree>
    <p:extLst>
      <p:ext uri="{BB962C8B-B14F-4D97-AF65-F5344CB8AC3E}">
        <p14:creationId xmlns:p14="http://schemas.microsoft.com/office/powerpoint/2010/main" val="905053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887E6F"/>
        </a:solid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927455" y="2974655"/>
            <a:ext cx="2957158" cy="786133"/>
          </a:xfrm>
          <a:prstGeom prst="rect">
            <a:avLst/>
          </a:prstGeom>
        </p:spPr>
        <p:txBody>
          <a:bodyPr vert="horz"/>
          <a:lstStyle>
            <a:lvl1pPr marL="0" indent="0">
              <a:buFontTx/>
              <a:buNone/>
              <a:defRPr sz="4000">
                <a:solidFill>
                  <a:schemeClr val="bg1"/>
                </a:solidFill>
                <a:latin typeface="L Akzidenz Grotesk Light"/>
                <a:cs typeface="L Akzidenz Grotesk Light"/>
              </a:defRPr>
            </a:lvl1pPr>
          </a:lstStyle>
          <a:p>
            <a:pPr lvl="0"/>
            <a:r>
              <a:rPr lang="en-US"/>
              <a:t>Click to edit Master text styles</a:t>
            </a:r>
          </a:p>
        </p:txBody>
      </p:sp>
    </p:spTree>
    <p:extLst>
      <p:ext uri="{BB962C8B-B14F-4D97-AF65-F5344CB8AC3E}">
        <p14:creationId xmlns:p14="http://schemas.microsoft.com/office/powerpoint/2010/main" val="4251668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rgbClr val="005C5D"/>
        </a:solid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927455" y="2974655"/>
            <a:ext cx="2957158" cy="786133"/>
          </a:xfrm>
          <a:prstGeom prst="rect">
            <a:avLst/>
          </a:prstGeom>
        </p:spPr>
        <p:txBody>
          <a:bodyPr vert="horz"/>
          <a:lstStyle>
            <a:lvl1pPr marL="0" indent="0">
              <a:buFontTx/>
              <a:buNone/>
              <a:defRPr sz="4000">
                <a:solidFill>
                  <a:schemeClr val="bg1"/>
                </a:solidFill>
                <a:latin typeface="L Akzidenz Grotesk Light"/>
                <a:cs typeface="L Akzidenz Grotesk Light"/>
              </a:defRPr>
            </a:lvl1pPr>
          </a:lstStyle>
          <a:p>
            <a:pPr lvl="0"/>
            <a:r>
              <a:rPr lang="en-US"/>
              <a:t>Click to edit Master text styles</a:t>
            </a:r>
          </a:p>
        </p:txBody>
      </p:sp>
    </p:spTree>
    <p:extLst>
      <p:ext uri="{BB962C8B-B14F-4D97-AF65-F5344CB8AC3E}">
        <p14:creationId xmlns:p14="http://schemas.microsoft.com/office/powerpoint/2010/main" val="2396305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rgbClr val="00B6C9"/>
        </a:solid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927455" y="2974655"/>
            <a:ext cx="2957158" cy="786133"/>
          </a:xfrm>
          <a:prstGeom prst="rect">
            <a:avLst/>
          </a:prstGeom>
        </p:spPr>
        <p:txBody>
          <a:bodyPr vert="horz"/>
          <a:lstStyle>
            <a:lvl1pPr marL="0" indent="0">
              <a:buFontTx/>
              <a:buNone/>
              <a:defRPr sz="4000">
                <a:solidFill>
                  <a:schemeClr val="bg1"/>
                </a:solidFill>
                <a:latin typeface="L Akzidenz Grotesk Light"/>
                <a:cs typeface="L Akzidenz Grotesk Light"/>
              </a:defRPr>
            </a:lvl1pPr>
          </a:lstStyle>
          <a:p>
            <a:pPr lvl="0"/>
            <a:r>
              <a:rPr lang="en-US"/>
              <a:t>Click to edit Master text styles</a:t>
            </a:r>
          </a:p>
        </p:txBody>
      </p:sp>
    </p:spTree>
    <p:extLst>
      <p:ext uri="{BB962C8B-B14F-4D97-AF65-F5344CB8AC3E}">
        <p14:creationId xmlns:p14="http://schemas.microsoft.com/office/powerpoint/2010/main" val="866363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pic>
        <p:nvPicPr>
          <p:cNvPr id="12"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03850" y="5692775"/>
            <a:ext cx="3740150" cy="1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692775"/>
            <a:ext cx="5862638" cy="1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111875"/>
            <a:ext cx="26416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type="body" sz="quarter" idx="10"/>
          </p:nvPr>
        </p:nvSpPr>
        <p:spPr>
          <a:xfrm>
            <a:off x="685146" y="802154"/>
            <a:ext cx="8012882" cy="409433"/>
          </a:xfrm>
          <a:prstGeom prst="rect">
            <a:avLst/>
          </a:prstGeom>
        </p:spPr>
        <p:txBody>
          <a:bodyPr vert="horz"/>
          <a:lstStyle>
            <a:lvl1pPr marL="0" indent="0">
              <a:buFontTx/>
              <a:buNone/>
              <a:defRPr sz="3200" b="0" i="0">
                <a:solidFill>
                  <a:srgbClr val="888B8D"/>
                </a:solidFill>
                <a:latin typeface="L Akzidenz Grotesk Light"/>
                <a:cs typeface="L Akzidenz Grotesk Light"/>
              </a:defRPr>
            </a:lvl1pPr>
          </a:lstStyle>
          <a:p>
            <a:pPr lvl="0"/>
            <a:r>
              <a:rPr lang="en-US"/>
              <a:t>Click to edit Master text styles</a:t>
            </a:r>
          </a:p>
        </p:txBody>
      </p:sp>
      <p:sp>
        <p:nvSpPr>
          <p:cNvPr id="8" name="Text Placeholder 10"/>
          <p:cNvSpPr>
            <a:spLocks noGrp="1"/>
          </p:cNvSpPr>
          <p:nvPr>
            <p:ph type="body" sz="quarter" idx="11"/>
          </p:nvPr>
        </p:nvSpPr>
        <p:spPr>
          <a:xfrm>
            <a:off x="685146" y="1385946"/>
            <a:ext cx="8012882" cy="494849"/>
          </a:xfrm>
          <a:prstGeom prst="rect">
            <a:avLst/>
          </a:prstGeom>
        </p:spPr>
        <p:txBody>
          <a:bodyPr vert="horz"/>
          <a:lstStyle>
            <a:lvl1pPr marL="0" indent="0">
              <a:buNone/>
              <a:defRPr sz="1800">
                <a:solidFill>
                  <a:srgbClr val="0076A8"/>
                </a:solidFill>
              </a:defRPr>
            </a:lvl1pPr>
          </a:lstStyle>
          <a:p>
            <a:r>
              <a:rPr lang="en-US"/>
              <a:t>Slide Subtitle</a:t>
            </a:r>
          </a:p>
        </p:txBody>
      </p:sp>
      <p:sp>
        <p:nvSpPr>
          <p:cNvPr id="9" name="Text Placeholder 12"/>
          <p:cNvSpPr>
            <a:spLocks noGrp="1"/>
          </p:cNvSpPr>
          <p:nvPr>
            <p:ph type="body" sz="quarter" idx="12"/>
          </p:nvPr>
        </p:nvSpPr>
        <p:spPr>
          <a:xfrm>
            <a:off x="685146" y="1965384"/>
            <a:ext cx="8012881" cy="917357"/>
          </a:xfrm>
          <a:prstGeom prst="rect">
            <a:avLst/>
          </a:prstGeom>
        </p:spPr>
        <p:txBody>
          <a:bodyPr vert="horz"/>
          <a:lstStyle>
            <a:lvl1pPr marL="0" indent="0">
              <a:buNone/>
              <a:defRPr sz="1600">
                <a:solidFill>
                  <a:srgbClr val="888B8D"/>
                </a:solidFill>
                <a:latin typeface="L Akzidenz Grotesk Light"/>
                <a:cs typeface="L Akzidenz Grotesk Light"/>
              </a:defRPr>
            </a:lvl1pPr>
          </a:lstStyle>
          <a:p>
            <a:pPr lvl="0"/>
            <a:r>
              <a:rPr lang="en-US"/>
              <a:t>Click to edit Master text styles</a:t>
            </a:r>
          </a:p>
        </p:txBody>
      </p:sp>
      <p:sp>
        <p:nvSpPr>
          <p:cNvPr id="10" name="Text Placeholder 14"/>
          <p:cNvSpPr>
            <a:spLocks noGrp="1"/>
          </p:cNvSpPr>
          <p:nvPr>
            <p:ph type="body" sz="quarter" idx="13"/>
          </p:nvPr>
        </p:nvSpPr>
        <p:spPr>
          <a:xfrm>
            <a:off x="5330781" y="3016434"/>
            <a:ext cx="3367247" cy="2481664"/>
          </a:xfrm>
          <a:prstGeom prst="rect">
            <a:avLst/>
          </a:prstGeom>
        </p:spPr>
        <p:txBody>
          <a:bodyPr vert="horz"/>
          <a:lstStyle>
            <a:lvl1pPr marL="342900" indent="-342900">
              <a:buFont typeface="Arial"/>
              <a:buChar char="•"/>
              <a:defRPr sz="1600">
                <a:solidFill>
                  <a:srgbClr val="60205C"/>
                </a:solidFill>
                <a:latin typeface="Blk Akzidenz Grotesk Black"/>
                <a:cs typeface="Blk Akzidenz Grotesk Black"/>
              </a:defRPr>
            </a:lvl1pPr>
          </a:lstStyle>
          <a:p>
            <a:pPr lvl="0"/>
            <a:r>
              <a:rPr lang="en-US"/>
              <a:t>Click to edit Master text styles</a:t>
            </a:r>
          </a:p>
          <a:p>
            <a:pPr lvl="1"/>
            <a:r>
              <a:rPr lang="en-US"/>
              <a:t>Second level</a:t>
            </a:r>
          </a:p>
        </p:txBody>
      </p:sp>
      <p:sp>
        <p:nvSpPr>
          <p:cNvPr id="11" name="Picture Placeholder 12"/>
          <p:cNvSpPr>
            <a:spLocks noGrp="1"/>
          </p:cNvSpPr>
          <p:nvPr>
            <p:ph type="pic" sz="quarter" idx="14"/>
          </p:nvPr>
        </p:nvSpPr>
        <p:spPr>
          <a:xfrm>
            <a:off x="685147" y="3016434"/>
            <a:ext cx="4486880" cy="2481664"/>
          </a:xfrm>
          <a:prstGeom prst="rect">
            <a:avLst/>
          </a:prstGeom>
        </p:spPr>
        <p:txBody>
          <a:bodyPr vert="horz"/>
          <a:lstStyle/>
          <a:p>
            <a:pPr lvl="0"/>
            <a:endParaRPr lang="en-US" noProof="0"/>
          </a:p>
        </p:txBody>
      </p:sp>
    </p:spTree>
    <p:extLst>
      <p:ext uri="{BB962C8B-B14F-4D97-AF65-F5344CB8AC3E}">
        <p14:creationId xmlns:p14="http://schemas.microsoft.com/office/powerpoint/2010/main" val="249676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00" y="2590800"/>
            <a:ext cx="72263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5497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03850" y="5692775"/>
            <a:ext cx="3740150" cy="1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692775"/>
            <a:ext cx="5862638" cy="1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111875"/>
            <a:ext cx="26416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2"/>
          <p:cNvSpPr>
            <a:spLocks noGrp="1"/>
          </p:cNvSpPr>
          <p:nvPr>
            <p:ph type="body" sz="quarter" idx="10"/>
          </p:nvPr>
        </p:nvSpPr>
        <p:spPr>
          <a:xfrm>
            <a:off x="685146" y="1031876"/>
            <a:ext cx="4236215" cy="561968"/>
          </a:xfrm>
          <a:prstGeom prst="rect">
            <a:avLst/>
          </a:prstGeom>
        </p:spPr>
        <p:txBody>
          <a:bodyPr vert="horz"/>
          <a:lstStyle>
            <a:lvl1pPr marL="0" indent="0">
              <a:buFontTx/>
              <a:buNone/>
              <a:defRPr sz="3200" b="0" i="0">
                <a:solidFill>
                  <a:srgbClr val="0076A8"/>
                </a:solidFill>
                <a:latin typeface="L Akzidenz Grotesk Light"/>
                <a:cs typeface="L Akzidenz Grotesk Light"/>
              </a:defRPr>
            </a:lvl1pPr>
          </a:lstStyle>
          <a:p>
            <a:pPr lvl="0"/>
            <a:r>
              <a:rPr lang="en-US"/>
              <a:t>Click to edit Master text styles</a:t>
            </a:r>
          </a:p>
        </p:txBody>
      </p:sp>
      <p:sp>
        <p:nvSpPr>
          <p:cNvPr id="9" name="Text Placeholder 10"/>
          <p:cNvSpPr>
            <a:spLocks noGrp="1"/>
          </p:cNvSpPr>
          <p:nvPr>
            <p:ph type="body" sz="quarter" idx="11"/>
          </p:nvPr>
        </p:nvSpPr>
        <p:spPr>
          <a:xfrm>
            <a:off x="685146" y="1670050"/>
            <a:ext cx="4236215" cy="494849"/>
          </a:xfrm>
          <a:prstGeom prst="rect">
            <a:avLst/>
          </a:prstGeom>
        </p:spPr>
        <p:txBody>
          <a:bodyPr vert="horz"/>
          <a:lstStyle>
            <a:lvl1pPr marL="0" indent="0">
              <a:buNone/>
              <a:defRPr sz="1800">
                <a:solidFill>
                  <a:srgbClr val="60205C"/>
                </a:solidFill>
              </a:defRPr>
            </a:lvl1pPr>
          </a:lstStyle>
          <a:p>
            <a:r>
              <a:rPr lang="en-US"/>
              <a:t>Slide Subtitle</a:t>
            </a:r>
          </a:p>
        </p:txBody>
      </p:sp>
      <p:sp>
        <p:nvSpPr>
          <p:cNvPr id="10" name="Text Placeholder 12"/>
          <p:cNvSpPr>
            <a:spLocks noGrp="1"/>
          </p:cNvSpPr>
          <p:nvPr>
            <p:ph type="body" sz="quarter" idx="12"/>
          </p:nvPr>
        </p:nvSpPr>
        <p:spPr>
          <a:xfrm>
            <a:off x="685147" y="2249488"/>
            <a:ext cx="4236214" cy="1363662"/>
          </a:xfrm>
          <a:prstGeom prst="rect">
            <a:avLst/>
          </a:prstGeom>
        </p:spPr>
        <p:txBody>
          <a:bodyPr vert="horz"/>
          <a:lstStyle>
            <a:lvl1pPr marL="0" indent="0">
              <a:buNone/>
              <a:defRPr sz="1600">
                <a:solidFill>
                  <a:srgbClr val="888B8D"/>
                </a:solidFill>
                <a:latin typeface="L Akzidenz Grotesk Light"/>
                <a:cs typeface="L Akzidenz Grotesk Light"/>
              </a:defRPr>
            </a:lvl1pPr>
          </a:lstStyle>
          <a:p>
            <a:pPr lvl="0"/>
            <a:r>
              <a:rPr lang="en-US"/>
              <a:t>Click to edit Master text styles</a:t>
            </a:r>
          </a:p>
        </p:txBody>
      </p:sp>
      <p:sp>
        <p:nvSpPr>
          <p:cNvPr id="11" name="Text Placeholder 14"/>
          <p:cNvSpPr>
            <a:spLocks noGrp="1"/>
          </p:cNvSpPr>
          <p:nvPr>
            <p:ph type="body" sz="quarter" idx="13"/>
          </p:nvPr>
        </p:nvSpPr>
        <p:spPr>
          <a:xfrm>
            <a:off x="685147" y="3690938"/>
            <a:ext cx="4236214" cy="1439862"/>
          </a:xfrm>
          <a:prstGeom prst="rect">
            <a:avLst/>
          </a:prstGeom>
        </p:spPr>
        <p:txBody>
          <a:bodyPr vert="horz"/>
          <a:lstStyle>
            <a:lvl1pPr marL="342900" indent="-342900">
              <a:buFont typeface="Arial"/>
              <a:buChar char="•"/>
              <a:defRPr sz="1600">
                <a:solidFill>
                  <a:srgbClr val="0076A8"/>
                </a:solidFill>
                <a:latin typeface="Blk Akzidenz Grotesk Black"/>
                <a:cs typeface="Blk Akzidenz Grotesk Black"/>
              </a:defRPr>
            </a:lvl1pPr>
          </a:lstStyle>
          <a:p>
            <a:pPr lvl="0"/>
            <a:r>
              <a:rPr lang="en-US"/>
              <a:t>Click to edit Master text styles</a:t>
            </a:r>
          </a:p>
        </p:txBody>
      </p:sp>
      <p:sp>
        <p:nvSpPr>
          <p:cNvPr id="13" name="Picture Placeholder 12"/>
          <p:cNvSpPr>
            <a:spLocks noGrp="1"/>
          </p:cNvSpPr>
          <p:nvPr>
            <p:ph type="pic" sz="quarter" idx="14"/>
          </p:nvPr>
        </p:nvSpPr>
        <p:spPr>
          <a:xfrm>
            <a:off x="5230514" y="284096"/>
            <a:ext cx="3601201" cy="5172142"/>
          </a:xfrm>
          <a:prstGeom prst="rect">
            <a:avLst/>
          </a:prstGeom>
        </p:spPr>
        <p:txBody>
          <a:bodyPr vert="horz"/>
          <a:lstStyle/>
          <a:p>
            <a:pPr lvl="0"/>
            <a:endParaRPr lang="en-US" noProof="0"/>
          </a:p>
        </p:txBody>
      </p:sp>
      <p:sp>
        <p:nvSpPr>
          <p:cNvPr id="12" name="Text Placeholder 3"/>
          <p:cNvSpPr>
            <a:spLocks noGrp="1"/>
          </p:cNvSpPr>
          <p:nvPr>
            <p:ph type="body" sz="quarter" idx="15"/>
          </p:nvPr>
        </p:nvSpPr>
        <p:spPr>
          <a:xfrm>
            <a:off x="5863166" y="6002999"/>
            <a:ext cx="3281362" cy="219075"/>
          </a:xfrm>
          <a:prstGeom prst="rect">
            <a:avLst/>
          </a:prstGeom>
        </p:spPr>
        <p:txBody>
          <a:bodyPr vert="horz"/>
          <a:lstStyle>
            <a:lvl1pPr marL="0" indent="0">
              <a:buFontTx/>
              <a:buNone/>
              <a:defRPr sz="1000">
                <a:solidFill>
                  <a:srgbClr val="A9C23F"/>
                </a:solidFill>
                <a:latin typeface="Blk Akzidenz Grotesk Black"/>
                <a:cs typeface="Blk Akzidenz Grotesk Black"/>
              </a:defRPr>
            </a:lvl1pPr>
          </a:lstStyle>
          <a:p>
            <a:pPr lvl="0"/>
            <a:r>
              <a:rPr lang="en-US"/>
              <a:t>Click to edit Master text styles</a:t>
            </a:r>
          </a:p>
        </p:txBody>
      </p:sp>
    </p:spTree>
    <p:extLst>
      <p:ext uri="{BB962C8B-B14F-4D97-AF65-F5344CB8AC3E}">
        <p14:creationId xmlns:p14="http://schemas.microsoft.com/office/powerpoint/2010/main" val="2707211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3"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03850" y="5692775"/>
            <a:ext cx="3740150" cy="1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692775"/>
            <a:ext cx="5862638" cy="1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111875"/>
            <a:ext cx="26416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type="body" sz="quarter" idx="10"/>
          </p:nvPr>
        </p:nvSpPr>
        <p:spPr>
          <a:xfrm>
            <a:off x="685146" y="802154"/>
            <a:ext cx="8012882" cy="409433"/>
          </a:xfrm>
          <a:prstGeom prst="rect">
            <a:avLst/>
          </a:prstGeom>
        </p:spPr>
        <p:txBody>
          <a:bodyPr vert="horz"/>
          <a:lstStyle>
            <a:lvl1pPr marL="0" indent="0">
              <a:buFontTx/>
              <a:buNone/>
              <a:defRPr sz="3200" b="0" i="0">
                <a:solidFill>
                  <a:srgbClr val="888B8D"/>
                </a:solidFill>
                <a:latin typeface="L Akzidenz Grotesk Light"/>
                <a:cs typeface="L Akzidenz Grotesk Light"/>
              </a:defRPr>
            </a:lvl1pPr>
          </a:lstStyle>
          <a:p>
            <a:pPr lvl="0"/>
            <a:r>
              <a:rPr lang="en-US"/>
              <a:t>Click to edit Master text styles</a:t>
            </a:r>
          </a:p>
        </p:txBody>
      </p:sp>
      <p:sp>
        <p:nvSpPr>
          <p:cNvPr id="8" name="Text Placeholder 10"/>
          <p:cNvSpPr>
            <a:spLocks noGrp="1"/>
          </p:cNvSpPr>
          <p:nvPr>
            <p:ph type="body" sz="quarter" idx="11"/>
          </p:nvPr>
        </p:nvSpPr>
        <p:spPr>
          <a:xfrm>
            <a:off x="685146" y="1385946"/>
            <a:ext cx="8012882" cy="494849"/>
          </a:xfrm>
          <a:prstGeom prst="rect">
            <a:avLst/>
          </a:prstGeom>
        </p:spPr>
        <p:txBody>
          <a:bodyPr vert="horz"/>
          <a:lstStyle>
            <a:lvl1pPr marL="0" indent="0">
              <a:buNone/>
              <a:defRPr sz="1800">
                <a:solidFill>
                  <a:srgbClr val="0076A8"/>
                </a:solidFill>
              </a:defRPr>
            </a:lvl1pPr>
          </a:lstStyle>
          <a:p>
            <a:r>
              <a:rPr lang="en-US"/>
              <a:t>Slide Subtitle</a:t>
            </a:r>
          </a:p>
        </p:txBody>
      </p:sp>
      <p:sp>
        <p:nvSpPr>
          <p:cNvPr id="9" name="Text Placeholder 12"/>
          <p:cNvSpPr>
            <a:spLocks noGrp="1"/>
          </p:cNvSpPr>
          <p:nvPr>
            <p:ph type="body" sz="quarter" idx="12"/>
          </p:nvPr>
        </p:nvSpPr>
        <p:spPr>
          <a:xfrm>
            <a:off x="685146" y="1965384"/>
            <a:ext cx="8012881" cy="917357"/>
          </a:xfrm>
          <a:prstGeom prst="rect">
            <a:avLst/>
          </a:prstGeom>
        </p:spPr>
        <p:txBody>
          <a:bodyPr vert="horz"/>
          <a:lstStyle>
            <a:lvl1pPr marL="0" indent="0">
              <a:buNone/>
              <a:defRPr sz="1600">
                <a:solidFill>
                  <a:srgbClr val="888B8D"/>
                </a:solidFill>
                <a:latin typeface="L Akzidenz Grotesk Light"/>
                <a:cs typeface="L Akzidenz Grotesk Light"/>
              </a:defRPr>
            </a:lvl1pPr>
          </a:lstStyle>
          <a:p>
            <a:pPr lvl="0"/>
            <a:r>
              <a:rPr lang="en-US"/>
              <a:t>Click to edit Master text styles</a:t>
            </a:r>
          </a:p>
        </p:txBody>
      </p:sp>
      <p:sp>
        <p:nvSpPr>
          <p:cNvPr id="10" name="Text Placeholder 14"/>
          <p:cNvSpPr>
            <a:spLocks noGrp="1"/>
          </p:cNvSpPr>
          <p:nvPr>
            <p:ph type="body" sz="quarter" idx="13"/>
          </p:nvPr>
        </p:nvSpPr>
        <p:spPr>
          <a:xfrm>
            <a:off x="5330781" y="3016434"/>
            <a:ext cx="3367247" cy="2481664"/>
          </a:xfrm>
          <a:prstGeom prst="rect">
            <a:avLst/>
          </a:prstGeom>
        </p:spPr>
        <p:txBody>
          <a:bodyPr vert="horz"/>
          <a:lstStyle>
            <a:lvl1pPr marL="342900" indent="-342900">
              <a:buFont typeface="Arial"/>
              <a:buChar char="•"/>
              <a:defRPr sz="1600">
                <a:solidFill>
                  <a:srgbClr val="60205C"/>
                </a:solidFill>
                <a:latin typeface="Blk Akzidenz Grotesk Black"/>
                <a:cs typeface="Blk Akzidenz Grotesk Black"/>
              </a:defRPr>
            </a:lvl1pPr>
          </a:lstStyle>
          <a:p>
            <a:pPr lvl="0"/>
            <a:r>
              <a:rPr lang="en-US"/>
              <a:t>Click to edit Master text styles</a:t>
            </a:r>
          </a:p>
          <a:p>
            <a:pPr lvl="1"/>
            <a:r>
              <a:rPr lang="en-US"/>
              <a:t>Second level</a:t>
            </a:r>
          </a:p>
        </p:txBody>
      </p:sp>
      <p:sp>
        <p:nvSpPr>
          <p:cNvPr id="11" name="Picture Placeholder 12"/>
          <p:cNvSpPr>
            <a:spLocks noGrp="1"/>
          </p:cNvSpPr>
          <p:nvPr>
            <p:ph type="pic" sz="quarter" idx="14"/>
          </p:nvPr>
        </p:nvSpPr>
        <p:spPr>
          <a:xfrm>
            <a:off x="685147" y="3016434"/>
            <a:ext cx="4486880" cy="2481664"/>
          </a:xfrm>
          <a:prstGeom prst="rect">
            <a:avLst/>
          </a:prstGeom>
        </p:spPr>
        <p:txBody>
          <a:bodyPr vert="horz"/>
          <a:lstStyle/>
          <a:p>
            <a:pPr lvl="0"/>
            <a:endParaRPr lang="en-US" noProof="0"/>
          </a:p>
        </p:txBody>
      </p:sp>
      <p:sp>
        <p:nvSpPr>
          <p:cNvPr id="12" name="Text Placeholder 3"/>
          <p:cNvSpPr>
            <a:spLocks noGrp="1"/>
          </p:cNvSpPr>
          <p:nvPr>
            <p:ph type="body" sz="quarter" idx="15"/>
          </p:nvPr>
        </p:nvSpPr>
        <p:spPr>
          <a:xfrm>
            <a:off x="5863166" y="6002999"/>
            <a:ext cx="3281362" cy="219075"/>
          </a:xfrm>
          <a:prstGeom prst="rect">
            <a:avLst/>
          </a:prstGeom>
        </p:spPr>
        <p:txBody>
          <a:bodyPr vert="horz"/>
          <a:lstStyle>
            <a:lvl1pPr marL="0" indent="0">
              <a:buFontTx/>
              <a:buNone/>
              <a:defRPr sz="1000">
                <a:solidFill>
                  <a:srgbClr val="A9C23F"/>
                </a:solidFill>
                <a:latin typeface="Blk Akzidenz Grotesk Black"/>
                <a:cs typeface="Blk Akzidenz Grotesk Black"/>
              </a:defRPr>
            </a:lvl1pPr>
          </a:lstStyle>
          <a:p>
            <a:pPr lvl="0"/>
            <a:r>
              <a:rPr lang="en-US"/>
              <a:t>Click to edit Master text styles</a:t>
            </a:r>
          </a:p>
        </p:txBody>
      </p:sp>
    </p:spTree>
    <p:extLst>
      <p:ext uri="{BB962C8B-B14F-4D97-AF65-F5344CB8AC3E}">
        <p14:creationId xmlns:p14="http://schemas.microsoft.com/office/powerpoint/2010/main" val="2259318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5"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38138"/>
            <a:ext cx="26416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03850" y="1087438"/>
            <a:ext cx="3740150" cy="13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1087438"/>
            <a:ext cx="5862638" cy="13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2"/>
          <p:cNvSpPr>
            <a:spLocks noGrp="1"/>
          </p:cNvSpPr>
          <p:nvPr>
            <p:ph type="body" sz="quarter" idx="10"/>
          </p:nvPr>
        </p:nvSpPr>
        <p:spPr>
          <a:xfrm>
            <a:off x="685146" y="1385946"/>
            <a:ext cx="8012882" cy="409433"/>
          </a:xfrm>
          <a:prstGeom prst="rect">
            <a:avLst/>
          </a:prstGeom>
        </p:spPr>
        <p:txBody>
          <a:bodyPr vert="horz"/>
          <a:lstStyle>
            <a:lvl1pPr marL="0" indent="0">
              <a:buFontTx/>
              <a:buNone/>
              <a:defRPr sz="3200" b="0" i="0">
                <a:solidFill>
                  <a:srgbClr val="888B8D"/>
                </a:solidFill>
                <a:latin typeface="L Akzidenz Grotesk Light"/>
                <a:cs typeface="L Akzidenz Grotesk Light"/>
              </a:defRPr>
            </a:lvl1pPr>
          </a:lstStyle>
          <a:p>
            <a:pPr lvl="0"/>
            <a:r>
              <a:rPr lang="en-US"/>
              <a:t>Click to edit Master text styles</a:t>
            </a:r>
          </a:p>
        </p:txBody>
      </p:sp>
      <p:sp>
        <p:nvSpPr>
          <p:cNvPr id="7" name="Text Placeholder 10"/>
          <p:cNvSpPr>
            <a:spLocks noGrp="1"/>
          </p:cNvSpPr>
          <p:nvPr>
            <p:ph type="body" sz="quarter" idx="11"/>
          </p:nvPr>
        </p:nvSpPr>
        <p:spPr>
          <a:xfrm>
            <a:off x="685146" y="1969738"/>
            <a:ext cx="8012882" cy="494849"/>
          </a:xfrm>
          <a:prstGeom prst="rect">
            <a:avLst/>
          </a:prstGeom>
        </p:spPr>
        <p:txBody>
          <a:bodyPr vert="horz"/>
          <a:lstStyle>
            <a:lvl1pPr marL="0" indent="0">
              <a:buNone/>
              <a:defRPr sz="1800">
                <a:solidFill>
                  <a:srgbClr val="0076A8"/>
                </a:solidFill>
              </a:defRPr>
            </a:lvl1pPr>
          </a:lstStyle>
          <a:p>
            <a:r>
              <a:rPr lang="en-US"/>
              <a:t>Slide Subtitle</a:t>
            </a:r>
          </a:p>
        </p:txBody>
      </p:sp>
      <p:sp>
        <p:nvSpPr>
          <p:cNvPr id="8" name="Text Placeholder 12"/>
          <p:cNvSpPr>
            <a:spLocks noGrp="1"/>
          </p:cNvSpPr>
          <p:nvPr>
            <p:ph type="body" sz="quarter" idx="12"/>
          </p:nvPr>
        </p:nvSpPr>
        <p:spPr>
          <a:xfrm>
            <a:off x="685146" y="2549176"/>
            <a:ext cx="8012881" cy="3968326"/>
          </a:xfrm>
          <a:prstGeom prst="rect">
            <a:avLst/>
          </a:prstGeom>
        </p:spPr>
        <p:txBody>
          <a:bodyPr vert="horz"/>
          <a:lstStyle>
            <a:lvl1pPr marL="0" indent="0">
              <a:buNone/>
              <a:defRPr sz="1600">
                <a:solidFill>
                  <a:srgbClr val="888B8D"/>
                </a:solidFill>
                <a:latin typeface="L Akzidenz Grotesk Light"/>
                <a:cs typeface="L Akzidenz Grotesk Light"/>
              </a:defRPr>
            </a:lvl1pPr>
          </a:lstStyle>
          <a:p>
            <a:pPr lvl="0"/>
            <a:r>
              <a:rPr lang="en-US"/>
              <a:t>Click to edit Master text styles</a:t>
            </a:r>
          </a:p>
        </p:txBody>
      </p:sp>
    </p:spTree>
    <p:extLst>
      <p:ext uri="{BB962C8B-B14F-4D97-AF65-F5344CB8AC3E}">
        <p14:creationId xmlns:p14="http://schemas.microsoft.com/office/powerpoint/2010/main" val="847886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6"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03850" y="5692775"/>
            <a:ext cx="3740150" cy="1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692775"/>
            <a:ext cx="5862638" cy="1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111875"/>
            <a:ext cx="26416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type="body" sz="quarter" idx="10"/>
          </p:nvPr>
        </p:nvSpPr>
        <p:spPr>
          <a:xfrm>
            <a:off x="685146" y="383226"/>
            <a:ext cx="8012882" cy="409433"/>
          </a:xfrm>
          <a:prstGeom prst="rect">
            <a:avLst/>
          </a:prstGeom>
        </p:spPr>
        <p:txBody>
          <a:bodyPr vert="horz"/>
          <a:lstStyle>
            <a:lvl1pPr marL="0" indent="0">
              <a:buFontTx/>
              <a:buNone/>
              <a:defRPr sz="3200" b="0" i="0">
                <a:solidFill>
                  <a:srgbClr val="888B8D"/>
                </a:solidFill>
                <a:latin typeface="L Akzidenz Grotesk Light"/>
                <a:cs typeface="L Akzidenz Grotesk Light"/>
              </a:defRPr>
            </a:lvl1pPr>
          </a:lstStyle>
          <a:p>
            <a:pPr lvl="0"/>
            <a:r>
              <a:rPr lang="en-US"/>
              <a:t>Click to edit Master text styles</a:t>
            </a:r>
          </a:p>
        </p:txBody>
      </p:sp>
      <p:sp>
        <p:nvSpPr>
          <p:cNvPr id="8" name="Text Placeholder 10"/>
          <p:cNvSpPr>
            <a:spLocks noGrp="1"/>
          </p:cNvSpPr>
          <p:nvPr>
            <p:ph type="body" sz="quarter" idx="11"/>
          </p:nvPr>
        </p:nvSpPr>
        <p:spPr>
          <a:xfrm>
            <a:off x="685146" y="967018"/>
            <a:ext cx="8012882" cy="494849"/>
          </a:xfrm>
          <a:prstGeom prst="rect">
            <a:avLst/>
          </a:prstGeom>
        </p:spPr>
        <p:txBody>
          <a:bodyPr vert="horz"/>
          <a:lstStyle>
            <a:lvl1pPr marL="0" indent="0">
              <a:buNone/>
              <a:defRPr sz="1800">
                <a:solidFill>
                  <a:srgbClr val="0076A8"/>
                </a:solidFill>
              </a:defRPr>
            </a:lvl1pPr>
          </a:lstStyle>
          <a:p>
            <a:r>
              <a:rPr lang="en-US"/>
              <a:t>Slide Subtitle</a:t>
            </a:r>
          </a:p>
        </p:txBody>
      </p:sp>
      <p:sp>
        <p:nvSpPr>
          <p:cNvPr id="9" name="Text Placeholder 12"/>
          <p:cNvSpPr>
            <a:spLocks noGrp="1"/>
          </p:cNvSpPr>
          <p:nvPr>
            <p:ph type="body" sz="quarter" idx="12"/>
          </p:nvPr>
        </p:nvSpPr>
        <p:spPr>
          <a:xfrm>
            <a:off x="685146" y="1546456"/>
            <a:ext cx="8012881" cy="3968326"/>
          </a:xfrm>
          <a:prstGeom prst="rect">
            <a:avLst/>
          </a:prstGeom>
        </p:spPr>
        <p:txBody>
          <a:bodyPr vert="horz"/>
          <a:lstStyle>
            <a:lvl1pPr marL="0" indent="0">
              <a:buNone/>
              <a:defRPr sz="1600">
                <a:solidFill>
                  <a:srgbClr val="888B8D"/>
                </a:solidFill>
                <a:latin typeface="L Akzidenz Grotesk Light"/>
                <a:cs typeface="L Akzidenz Grotesk Light"/>
              </a:defRPr>
            </a:lvl1pPr>
          </a:lstStyle>
          <a:p>
            <a:pPr lvl="0"/>
            <a:r>
              <a:rPr lang="en-US"/>
              <a:t>Click to edit Master text styles</a:t>
            </a:r>
          </a:p>
        </p:txBody>
      </p:sp>
      <p:sp>
        <p:nvSpPr>
          <p:cNvPr id="10" name="Text Placeholder 3"/>
          <p:cNvSpPr>
            <a:spLocks noGrp="1"/>
          </p:cNvSpPr>
          <p:nvPr>
            <p:ph type="body" sz="quarter" idx="14"/>
          </p:nvPr>
        </p:nvSpPr>
        <p:spPr>
          <a:xfrm>
            <a:off x="5863166" y="6002999"/>
            <a:ext cx="3281362" cy="219075"/>
          </a:xfrm>
          <a:prstGeom prst="rect">
            <a:avLst/>
          </a:prstGeom>
        </p:spPr>
        <p:txBody>
          <a:bodyPr vert="horz"/>
          <a:lstStyle>
            <a:lvl1pPr marL="0" indent="0">
              <a:buFontTx/>
              <a:buNone/>
              <a:defRPr sz="1000">
                <a:solidFill>
                  <a:srgbClr val="A9C23F"/>
                </a:solidFill>
                <a:latin typeface="Blk Akzidenz Grotesk Black"/>
                <a:cs typeface="Blk Akzidenz Grotesk Black"/>
              </a:defRPr>
            </a:lvl1pPr>
          </a:lstStyle>
          <a:p>
            <a:pPr lvl="0"/>
            <a:r>
              <a:rPr lang="en-US"/>
              <a:t>Click to edit Master text styles</a:t>
            </a:r>
          </a:p>
        </p:txBody>
      </p:sp>
    </p:spTree>
    <p:extLst>
      <p:ext uri="{BB962C8B-B14F-4D97-AF65-F5344CB8AC3E}">
        <p14:creationId xmlns:p14="http://schemas.microsoft.com/office/powerpoint/2010/main" val="3497334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2" name="Picture 1" descr="AdobeStock_49316878.jpe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03850" y="5692775"/>
            <a:ext cx="3740150" cy="1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5692775"/>
            <a:ext cx="5862638" cy="1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6111875"/>
            <a:ext cx="26416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8960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076A8"/>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27455" y="2974655"/>
            <a:ext cx="2957158" cy="786133"/>
          </a:xfrm>
          <a:prstGeom prst="rect">
            <a:avLst/>
          </a:prstGeom>
        </p:spPr>
        <p:txBody>
          <a:bodyPr vert="horz"/>
          <a:lstStyle>
            <a:lvl1pPr marL="0" indent="0">
              <a:buFontTx/>
              <a:buNone/>
              <a:defRPr sz="4000">
                <a:solidFill>
                  <a:schemeClr val="bg1"/>
                </a:solidFill>
                <a:latin typeface="L Akzidenz Grotesk Light"/>
                <a:cs typeface="L Akzidenz Grotesk Light"/>
              </a:defRPr>
            </a:lvl1pPr>
          </a:lstStyle>
          <a:p>
            <a:pPr lvl="0"/>
            <a:r>
              <a:rPr lang="en-US"/>
              <a:t>Click to edit Master text styles</a:t>
            </a:r>
          </a:p>
        </p:txBody>
      </p:sp>
    </p:spTree>
    <p:extLst>
      <p:ext uri="{BB962C8B-B14F-4D97-AF65-F5344CB8AC3E}">
        <p14:creationId xmlns:p14="http://schemas.microsoft.com/office/powerpoint/2010/main" val="85209916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A9C23F"/>
        </a:solid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927455" y="2974655"/>
            <a:ext cx="2957158" cy="786133"/>
          </a:xfrm>
          <a:prstGeom prst="rect">
            <a:avLst/>
          </a:prstGeom>
        </p:spPr>
        <p:txBody>
          <a:bodyPr vert="horz"/>
          <a:lstStyle>
            <a:lvl1pPr marL="0" indent="0">
              <a:buFontTx/>
              <a:buNone/>
              <a:defRPr sz="4000">
                <a:solidFill>
                  <a:schemeClr val="bg1"/>
                </a:solidFill>
                <a:latin typeface="L Akzidenz Grotesk Light"/>
                <a:cs typeface="L Akzidenz Grotesk Light"/>
              </a:defRPr>
            </a:lvl1pPr>
          </a:lstStyle>
          <a:p>
            <a:pPr lvl="0"/>
            <a:r>
              <a:rPr lang="en-US"/>
              <a:t>Click to edit Master text styles</a:t>
            </a:r>
          </a:p>
        </p:txBody>
      </p:sp>
    </p:spTree>
    <p:extLst>
      <p:ext uri="{BB962C8B-B14F-4D97-AF65-F5344CB8AC3E}">
        <p14:creationId xmlns:p14="http://schemas.microsoft.com/office/powerpoint/2010/main" val="58154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 id="2147484577" r:id="rId12"/>
    <p:sldLayoutId id="2147484578" r:id="rId13"/>
    <p:sldLayoutId id="2147484579" r:id="rId14"/>
    <p:sldLayoutId id="2147484580" r:id="rId15"/>
  </p:sldLayoutIdLst>
  <p:hf hdr="0" ftr="0" dt="0"/>
  <p:txStyles>
    <p:titleStyle>
      <a:lvl1pPr algn="l" defTabSz="457200" rtl="0" eaLnBrk="0" fontAlgn="base" hangingPunct="0">
        <a:spcBef>
          <a:spcPct val="0"/>
        </a:spcBef>
        <a:spcAft>
          <a:spcPct val="0"/>
        </a:spcAft>
        <a:defRPr sz="4200" kern="1200">
          <a:solidFill>
            <a:schemeClr val="tx2"/>
          </a:solidFill>
          <a:latin typeface="Avenir Book"/>
          <a:ea typeface="+mj-ea"/>
          <a:cs typeface="+mj-cs"/>
        </a:defRPr>
      </a:lvl1pPr>
      <a:lvl2pPr algn="l" defTabSz="457200" rtl="0" eaLnBrk="0" fontAlgn="base" hangingPunct="0">
        <a:spcBef>
          <a:spcPct val="0"/>
        </a:spcBef>
        <a:spcAft>
          <a:spcPct val="0"/>
        </a:spcAft>
        <a:defRPr sz="4200">
          <a:solidFill>
            <a:schemeClr val="tx2"/>
          </a:solidFill>
          <a:latin typeface="Avenir Book"/>
        </a:defRPr>
      </a:lvl2pPr>
      <a:lvl3pPr algn="l" defTabSz="457200" rtl="0" eaLnBrk="0" fontAlgn="base" hangingPunct="0">
        <a:spcBef>
          <a:spcPct val="0"/>
        </a:spcBef>
        <a:spcAft>
          <a:spcPct val="0"/>
        </a:spcAft>
        <a:defRPr sz="4200">
          <a:solidFill>
            <a:schemeClr val="tx2"/>
          </a:solidFill>
          <a:latin typeface="Avenir Book"/>
        </a:defRPr>
      </a:lvl3pPr>
      <a:lvl4pPr algn="l" defTabSz="457200" rtl="0" eaLnBrk="0" fontAlgn="base" hangingPunct="0">
        <a:spcBef>
          <a:spcPct val="0"/>
        </a:spcBef>
        <a:spcAft>
          <a:spcPct val="0"/>
        </a:spcAft>
        <a:defRPr sz="4200">
          <a:solidFill>
            <a:schemeClr val="tx2"/>
          </a:solidFill>
          <a:latin typeface="Avenir Book"/>
        </a:defRPr>
      </a:lvl4pPr>
      <a:lvl5pPr algn="l" defTabSz="457200" rtl="0" eaLnBrk="0" fontAlgn="base" hangingPunct="0">
        <a:spcBef>
          <a:spcPct val="0"/>
        </a:spcBef>
        <a:spcAft>
          <a:spcPct val="0"/>
        </a:spcAft>
        <a:defRPr sz="4200">
          <a:solidFill>
            <a:schemeClr val="tx2"/>
          </a:solidFill>
          <a:latin typeface="Avenir Book"/>
        </a:defRPr>
      </a:lvl5pPr>
      <a:lvl6pPr marL="457200" algn="l" defTabSz="457200" rtl="0" fontAlgn="base">
        <a:spcBef>
          <a:spcPct val="0"/>
        </a:spcBef>
        <a:spcAft>
          <a:spcPct val="0"/>
        </a:spcAft>
        <a:defRPr sz="4200">
          <a:solidFill>
            <a:schemeClr val="tx2"/>
          </a:solidFill>
          <a:latin typeface="Avenir Book"/>
        </a:defRPr>
      </a:lvl6pPr>
      <a:lvl7pPr marL="914400" algn="l" defTabSz="457200" rtl="0" fontAlgn="base">
        <a:spcBef>
          <a:spcPct val="0"/>
        </a:spcBef>
        <a:spcAft>
          <a:spcPct val="0"/>
        </a:spcAft>
        <a:defRPr sz="4200">
          <a:solidFill>
            <a:schemeClr val="tx2"/>
          </a:solidFill>
          <a:latin typeface="Avenir Book"/>
        </a:defRPr>
      </a:lvl7pPr>
      <a:lvl8pPr marL="1371600" algn="l" defTabSz="457200" rtl="0" fontAlgn="base">
        <a:spcBef>
          <a:spcPct val="0"/>
        </a:spcBef>
        <a:spcAft>
          <a:spcPct val="0"/>
        </a:spcAft>
        <a:defRPr sz="4200">
          <a:solidFill>
            <a:schemeClr val="tx2"/>
          </a:solidFill>
          <a:latin typeface="Avenir Book"/>
        </a:defRPr>
      </a:lvl8pPr>
      <a:lvl9pPr marL="1828800" algn="l" defTabSz="457200" rtl="0" fontAlgn="base">
        <a:spcBef>
          <a:spcPct val="0"/>
        </a:spcBef>
        <a:spcAft>
          <a:spcPct val="0"/>
        </a:spcAft>
        <a:defRPr sz="4200">
          <a:solidFill>
            <a:schemeClr val="tx2"/>
          </a:solidFill>
          <a:latin typeface="Avenir Book"/>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000" kern="1200">
          <a:solidFill>
            <a:schemeClr val="tx2"/>
          </a:solidFill>
          <a:latin typeface="Avenir Book"/>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2"/>
          </a:solidFill>
          <a:latin typeface="Avenir Book"/>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2"/>
          </a:solidFill>
          <a:latin typeface="Avenir Book"/>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2"/>
          </a:solidFill>
          <a:latin typeface="Avenir Book"/>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2"/>
          </a:solidFill>
          <a:latin typeface="Avenir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www.anrc.org/"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secure.ssa.gov/apps10/poms.nsf/lnx/0501130740"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1"/>
          <p:cNvSpPr txBox="1">
            <a:spLocks noChangeArrowheads="1"/>
          </p:cNvSpPr>
          <p:nvPr/>
        </p:nvSpPr>
        <p:spPr bwMode="auto">
          <a:xfrm>
            <a:off x="6848475" y="6324600"/>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FF827B20-7A0C-4EBB-A0D1-7F02FEB74A13}" type="slidenum">
              <a:rPr lang="uk-UA" altLang="en-US" sz="1200">
                <a:solidFill>
                  <a:schemeClr val="bg2"/>
                </a:solidFill>
                <a:latin typeface="Avenir Book"/>
              </a:rPr>
              <a:pPr algn="r" eaLnBrk="1" hangingPunct="1"/>
              <a:t>10</a:t>
            </a:fld>
            <a:endParaRPr lang="uk-UA" altLang="en-US" sz="1200">
              <a:solidFill>
                <a:schemeClr val="bg2"/>
              </a:solidFill>
              <a:latin typeface="Avenir Book"/>
            </a:endParaRPr>
          </a:p>
        </p:txBody>
      </p:sp>
      <p:sp>
        <p:nvSpPr>
          <p:cNvPr id="7" name="Rectangle 6">
            <a:extLst>
              <a:ext uri="{FF2B5EF4-FFF2-40B4-BE49-F238E27FC236}">
                <a16:creationId xmlns:a16="http://schemas.microsoft.com/office/drawing/2014/main" id="{85F42F27-6673-4A98-A9C1-96AD99E1EEDF}"/>
              </a:ext>
            </a:extLst>
          </p:cNvPr>
          <p:cNvSpPr/>
          <p:nvPr/>
        </p:nvSpPr>
        <p:spPr>
          <a:xfrm>
            <a:off x="685800" y="1541463"/>
            <a:ext cx="8129588" cy="3786187"/>
          </a:xfrm>
          <a:prstGeom prst="rect">
            <a:avLst/>
          </a:prstGeom>
        </p:spPr>
        <p:txBody>
          <a:bodyPr>
            <a:spAutoFit/>
          </a:bodyPr>
          <a:lstStyle/>
          <a:p>
            <a:pPr eaLnBrk="1" fontAlgn="auto" hangingPunct="1">
              <a:spcBef>
                <a:spcPts val="0"/>
              </a:spcBef>
              <a:spcAft>
                <a:spcPts val="1200"/>
              </a:spcAft>
              <a:defRPr/>
            </a:pPr>
            <a:r>
              <a:rPr lang="en-US" sz="2000">
                <a:solidFill>
                  <a:schemeClr val="tx1">
                    <a:lumMod val="65000"/>
                    <a:lumOff val="35000"/>
                  </a:schemeClr>
                </a:solidFill>
                <a:latin typeface="Blk Akzidenz Grotesk Black"/>
                <a:cs typeface="Arial" panose="020B0604020202020204" pitchFamily="34" charset="0"/>
              </a:rPr>
              <a:t>Eligible individuals are allowed one ABLE account nationwide and must also:</a:t>
            </a:r>
            <a:endParaRPr lang="en-US" sz="2000">
              <a:solidFill>
                <a:schemeClr val="tx2"/>
              </a:solidFill>
              <a:latin typeface="Blk Akzidenz Grotesk Black"/>
              <a:cs typeface="Arial" panose="020B0604020202020204" pitchFamily="34" charset="0"/>
            </a:endParaRPr>
          </a:p>
          <a:p>
            <a:pPr marL="342900" indent="-342900" eaLnBrk="1" fontAlgn="auto" hangingPunct="1">
              <a:spcBef>
                <a:spcPts val="0"/>
              </a:spcBef>
              <a:spcAft>
                <a:spcPts val="0"/>
              </a:spcAft>
              <a:buFont typeface="Arial" panose="020B0604020202020204" pitchFamily="34" charset="0"/>
              <a:buChar char="•"/>
              <a:defRPr/>
            </a:pPr>
            <a:r>
              <a:rPr lang="en-US" sz="2000">
                <a:solidFill>
                  <a:schemeClr val="tx2"/>
                </a:solidFill>
                <a:latin typeface="Blk Akzidenz Grotesk Black"/>
                <a:cs typeface="Arial" panose="020B0604020202020204" pitchFamily="34" charset="0"/>
              </a:rPr>
              <a:t>Be a Florida resident</a:t>
            </a:r>
          </a:p>
          <a:p>
            <a:pPr marL="342900" indent="-342900" eaLnBrk="1" fontAlgn="auto" hangingPunct="1">
              <a:spcBef>
                <a:spcPts val="0"/>
              </a:spcBef>
              <a:spcAft>
                <a:spcPts val="0"/>
              </a:spcAft>
              <a:buFont typeface="Arial" panose="020B0604020202020204" pitchFamily="34" charset="0"/>
              <a:buChar char="•"/>
              <a:defRPr/>
            </a:pPr>
            <a:r>
              <a:rPr lang="en-US" sz="2000">
                <a:solidFill>
                  <a:schemeClr val="tx2"/>
                </a:solidFill>
                <a:latin typeface="Blk Akzidenz Grotesk Black"/>
                <a:cs typeface="Arial" panose="020B0604020202020204" pitchFamily="34" charset="0"/>
              </a:rPr>
              <a:t>Have a disability with onset prior to age 26</a:t>
            </a:r>
          </a:p>
          <a:p>
            <a:pPr marL="342900" indent="-342900" eaLnBrk="1" fontAlgn="auto" hangingPunct="1">
              <a:spcBef>
                <a:spcPts val="0"/>
              </a:spcBef>
              <a:spcAft>
                <a:spcPts val="0"/>
              </a:spcAft>
              <a:buFont typeface="Arial" panose="020B0604020202020204" pitchFamily="34" charset="0"/>
              <a:buChar char="•"/>
              <a:defRPr/>
            </a:pPr>
            <a:r>
              <a:rPr lang="en-US" sz="2000">
                <a:solidFill>
                  <a:schemeClr val="tx2"/>
                </a:solidFill>
                <a:latin typeface="Blk Akzidenz Grotesk Black"/>
                <a:cs typeface="Arial" panose="020B0604020202020204" pitchFamily="34" charset="0"/>
              </a:rPr>
              <a:t>Have a disability that is “severe”</a:t>
            </a:r>
            <a:endParaRPr lang="en-US" sz="2000" b="1">
              <a:solidFill>
                <a:schemeClr val="tx2"/>
              </a:solidFill>
              <a:latin typeface="Blk Akzidenz Grotesk Black"/>
              <a:cs typeface="Arial" panose="020B0604020202020204" pitchFamily="34" charset="0"/>
            </a:endParaRPr>
          </a:p>
          <a:p>
            <a:pPr eaLnBrk="1" fontAlgn="auto" hangingPunct="1">
              <a:spcBef>
                <a:spcPts val="0"/>
              </a:spcBef>
              <a:spcAft>
                <a:spcPts val="0"/>
              </a:spcAft>
              <a:defRPr/>
            </a:pPr>
            <a:endParaRPr lang="en-US" sz="2000">
              <a:solidFill>
                <a:srgbClr val="888B8D"/>
              </a:solidFill>
              <a:latin typeface="Blk Akzidenz Grotesk Black"/>
              <a:cs typeface="Arial" panose="020B0604020202020204" pitchFamily="34" charset="0"/>
            </a:endParaRPr>
          </a:p>
          <a:p>
            <a:pPr eaLnBrk="1" fontAlgn="auto" hangingPunct="1">
              <a:spcBef>
                <a:spcPts val="0"/>
              </a:spcBef>
              <a:spcAft>
                <a:spcPts val="1200"/>
              </a:spcAft>
              <a:defRPr/>
            </a:pPr>
            <a:r>
              <a:rPr lang="en-US" sz="2000">
                <a:solidFill>
                  <a:schemeClr val="tx1">
                    <a:lumMod val="65000"/>
                    <a:lumOff val="35000"/>
                  </a:schemeClr>
                </a:solidFill>
                <a:latin typeface="Blk Akzidenz Grotesk Black"/>
                <a:cs typeface="Arial" panose="020B0604020202020204" pitchFamily="34" charset="0"/>
              </a:rPr>
              <a:t>If an individual is not receiving SSI or SSDI, then self-certify is an option, and that individual must: </a:t>
            </a:r>
          </a:p>
          <a:p>
            <a:pPr marL="342900" indent="-342900" eaLnBrk="1" fontAlgn="auto" hangingPunct="1">
              <a:spcBef>
                <a:spcPts val="0"/>
              </a:spcBef>
              <a:spcAft>
                <a:spcPts val="0"/>
              </a:spcAft>
              <a:buFont typeface="Arial" panose="020B0604020202020204" pitchFamily="34" charset="0"/>
              <a:buChar char="•"/>
              <a:defRPr/>
            </a:pPr>
            <a:r>
              <a:rPr lang="en-US" sz="2000">
                <a:solidFill>
                  <a:schemeClr val="tx2"/>
                </a:solidFill>
                <a:latin typeface="Blk Akzidenz Grotesk Black"/>
                <a:cs typeface="Arial" panose="020B0604020202020204" pitchFamily="34" charset="0"/>
              </a:rPr>
              <a:t>Have a diagnosis of a physical or mental impairment prior to age 26</a:t>
            </a:r>
          </a:p>
          <a:p>
            <a:pPr marL="342900" indent="-342900" eaLnBrk="1" fontAlgn="auto" hangingPunct="1">
              <a:spcBef>
                <a:spcPts val="0"/>
              </a:spcBef>
              <a:spcAft>
                <a:spcPts val="0"/>
              </a:spcAft>
              <a:buFont typeface="Arial" panose="020B0604020202020204" pitchFamily="34" charset="0"/>
              <a:buChar char="•"/>
              <a:defRPr/>
            </a:pPr>
            <a:r>
              <a:rPr lang="en-US" sz="2000">
                <a:solidFill>
                  <a:schemeClr val="tx2"/>
                </a:solidFill>
                <a:latin typeface="Blk Akzidenz Grotesk Black"/>
                <a:cs typeface="Arial" panose="020B0604020202020204" pitchFamily="34" charset="0"/>
              </a:rPr>
              <a:t>Be “marked and severe with functional limitations”</a:t>
            </a:r>
          </a:p>
          <a:p>
            <a:pPr marL="342900" indent="-342900" eaLnBrk="1" fontAlgn="auto" hangingPunct="1">
              <a:spcBef>
                <a:spcPts val="0"/>
              </a:spcBef>
              <a:spcAft>
                <a:spcPts val="0"/>
              </a:spcAft>
              <a:buFont typeface="Arial" panose="020B0604020202020204" pitchFamily="34" charset="0"/>
              <a:buChar char="•"/>
              <a:defRPr/>
            </a:pPr>
            <a:r>
              <a:rPr lang="en-US" sz="2000">
                <a:solidFill>
                  <a:schemeClr val="tx2"/>
                </a:solidFill>
                <a:latin typeface="Blk Akzidenz Grotesk Black"/>
                <a:cs typeface="Arial" panose="020B0604020202020204" pitchFamily="34" charset="0"/>
              </a:rPr>
              <a:t>Be expected to last for at least 12 months</a:t>
            </a:r>
          </a:p>
        </p:txBody>
      </p:sp>
      <p:sp>
        <p:nvSpPr>
          <p:cNvPr id="27652" name="Text Placeholder 1"/>
          <p:cNvSpPr>
            <a:spLocks noGrp="1"/>
          </p:cNvSpPr>
          <p:nvPr>
            <p:ph type="body" sz="quarter" idx="10"/>
          </p:nvPr>
        </p:nvSpPr>
        <p:spPr bwMode="auto">
          <a:xfrm>
            <a:off x="685800" y="382588"/>
            <a:ext cx="8012113" cy="409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solidFill>
                  <a:schemeClr val="tx2"/>
                </a:solidFill>
                <a:latin typeface="Blk Akzidenz Grotesk Black"/>
                <a:cs typeface="Arial" panose="020B0604020202020204" pitchFamily="34" charset="0"/>
              </a:rPr>
              <a:t>ABLE United Eligibility</a:t>
            </a:r>
          </a:p>
        </p:txBody>
      </p:sp>
      <p:sp>
        <p:nvSpPr>
          <p:cNvPr id="27653" name="Text Placeholder 2"/>
          <p:cNvSpPr>
            <a:spLocks noGrp="1" noChangeArrowheads="1"/>
          </p:cNvSpPr>
          <p:nvPr>
            <p:ph type="body" sz="quarter" idx="11"/>
          </p:nvPr>
        </p:nvSpPr>
        <p:spPr bwMode="auto">
          <a:xfrm>
            <a:off x="685800" y="966788"/>
            <a:ext cx="8012113" cy="495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latin typeface="Blk Akzidenz Grotesk Black"/>
                <a:cs typeface="Arial" panose="020B0604020202020204" pitchFamily="34" charset="0"/>
              </a:rPr>
              <a:t>What is required to open an account?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Placeholder 1"/>
          <p:cNvSpPr>
            <a:spLocks noGrp="1" noChangeArrowheads="1"/>
          </p:cNvSpPr>
          <p:nvPr>
            <p:ph type="body" sz="quarter" idx="10"/>
          </p:nvPr>
        </p:nvSpPr>
        <p:spPr bwMode="auto">
          <a:xfrm>
            <a:off x="512763" y="336550"/>
            <a:ext cx="8631237" cy="409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2800">
                <a:solidFill>
                  <a:schemeClr val="tx2"/>
                </a:solidFill>
                <a:latin typeface="Blk Akzidenz Grotesk Black"/>
                <a:ea typeface="L Akzidenz Grotesk Light"/>
                <a:cs typeface="Arial" panose="020B0604020202020204" pitchFamily="34" charset="0"/>
              </a:rPr>
              <a:t>Ownership</a:t>
            </a:r>
          </a:p>
        </p:txBody>
      </p:sp>
      <p:sp>
        <p:nvSpPr>
          <p:cNvPr id="29699" name="Text Placeholder 2"/>
          <p:cNvSpPr>
            <a:spLocks noGrp="1" noChangeArrowheads="1"/>
          </p:cNvSpPr>
          <p:nvPr>
            <p:ph type="body" sz="quarter" idx="11"/>
          </p:nvPr>
        </p:nvSpPr>
        <p:spPr bwMode="auto">
          <a:xfrm>
            <a:off x="685800" y="966788"/>
            <a:ext cx="8012113" cy="495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latin typeface="Blk Akzidenz Grotesk Black"/>
                <a:cs typeface="Arial" panose="020B0604020202020204" pitchFamily="34" charset="0"/>
              </a:rPr>
              <a:t>The individual with a disability is the owner of the ABLE account.</a:t>
            </a:r>
          </a:p>
        </p:txBody>
      </p:sp>
      <p:sp>
        <p:nvSpPr>
          <p:cNvPr id="29700" name="Slide Number Placeholder 1"/>
          <p:cNvSpPr txBox="1">
            <a:spLocks noChangeArrowheads="1"/>
          </p:cNvSpPr>
          <p:nvPr/>
        </p:nvSpPr>
        <p:spPr bwMode="auto">
          <a:xfrm>
            <a:off x="6848475" y="6324600"/>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29BC1162-8C28-4132-A0AE-31B1540F0E31}" type="slidenum">
              <a:rPr lang="uk-UA" altLang="en-US" sz="1200">
                <a:solidFill>
                  <a:schemeClr val="bg2"/>
                </a:solidFill>
                <a:latin typeface="Avenir Book"/>
              </a:rPr>
              <a:pPr algn="r" eaLnBrk="1" hangingPunct="1"/>
              <a:t>11</a:t>
            </a:fld>
            <a:endParaRPr lang="uk-UA" altLang="en-US" sz="1200">
              <a:solidFill>
                <a:schemeClr val="bg2"/>
              </a:solidFill>
              <a:latin typeface="Avenir Book"/>
            </a:endParaRPr>
          </a:p>
        </p:txBody>
      </p:sp>
      <p:sp>
        <p:nvSpPr>
          <p:cNvPr id="27653" name="Rectangle 6">
            <a:extLst>
              <a:ext uri="{FF2B5EF4-FFF2-40B4-BE49-F238E27FC236}">
                <a16:creationId xmlns:a16="http://schemas.microsoft.com/office/drawing/2014/main" id="{D9A8385B-74C8-4230-950A-4ED2B58FF94B}"/>
              </a:ext>
            </a:extLst>
          </p:cNvPr>
          <p:cNvSpPr>
            <a:spLocks noChangeArrowheads="1"/>
          </p:cNvSpPr>
          <p:nvPr/>
        </p:nvSpPr>
        <p:spPr bwMode="auto">
          <a:xfrm>
            <a:off x="685800" y="1682750"/>
            <a:ext cx="8012113"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800100" indent="-3429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000">
                <a:solidFill>
                  <a:schemeClr val="tx2"/>
                </a:solidFill>
                <a:latin typeface="Blk Akzidenz Grotesk Black"/>
                <a:ea typeface="Century Gothic" panose="020B0502020202020204" pitchFamily="34" charset="0"/>
                <a:cs typeface="Arial" panose="020B0604020202020204" pitchFamily="34" charset="0"/>
              </a:rPr>
              <a:t>Another person may assist in opening or maintaining the ABLE account (e.g., parent, legal guardian, power of attorney, etc.) When opening an account, they must have: </a:t>
            </a:r>
          </a:p>
          <a:p>
            <a:pPr eaLnBrk="1" hangingPunct="1">
              <a:defRPr/>
            </a:pPr>
            <a:endParaRPr lang="en-US" altLang="en-US" sz="2000">
              <a:solidFill>
                <a:schemeClr val="tx2"/>
              </a:solidFill>
              <a:latin typeface="Blk Akzidenz Grotesk Black"/>
              <a:ea typeface="Century Gothic" panose="020B0502020202020204" pitchFamily="34" charset="0"/>
              <a:cs typeface="Arial" panose="020B0604020202020204" pitchFamily="34" charset="0"/>
            </a:endParaRPr>
          </a:p>
          <a:p>
            <a:pPr lvl="1" eaLnBrk="1" hangingPunct="1">
              <a:buFont typeface="Arial" panose="020B0604020202020204" pitchFamily="34" charset="0"/>
              <a:buChar char="•"/>
              <a:defRPr/>
            </a:pPr>
            <a:r>
              <a:rPr lang="en-US" altLang="en-US" sz="2000">
                <a:solidFill>
                  <a:schemeClr val="tx2"/>
                </a:solidFill>
                <a:latin typeface="Blk Akzidenz Grotesk Black"/>
                <a:ea typeface="Century Gothic" panose="020B0502020202020204" pitchFamily="34" charset="0"/>
                <a:cs typeface="Arial" panose="020B0604020202020204" pitchFamily="34" charset="0"/>
              </a:rPr>
              <a:t>Proof of authority (if other than a parent of a minor)</a:t>
            </a:r>
          </a:p>
          <a:p>
            <a:pPr marL="457200" lvl="1" indent="0" eaLnBrk="1" hangingPunct="1">
              <a:defRPr/>
            </a:pPr>
            <a:endParaRPr lang="en-US" altLang="en-US" sz="2000">
              <a:solidFill>
                <a:schemeClr val="tx2"/>
              </a:solidFill>
              <a:latin typeface="Blk Akzidenz Grotesk Black"/>
              <a:ea typeface="Century Gothic" panose="020B0502020202020204" pitchFamily="34" charset="0"/>
              <a:cs typeface="Arial" panose="020B0604020202020204" pitchFamily="34" charset="0"/>
            </a:endParaRPr>
          </a:p>
          <a:p>
            <a:pPr eaLnBrk="1" hangingPunct="1">
              <a:defRPr/>
            </a:pPr>
            <a:r>
              <a:rPr lang="en-US" altLang="en-US" sz="2000">
                <a:solidFill>
                  <a:schemeClr val="tx2"/>
                </a:solidFill>
                <a:latin typeface="Blk Akzidenz Grotesk Black"/>
                <a:ea typeface="Century Gothic" panose="020B0502020202020204" pitchFamily="34" charset="0"/>
                <a:cs typeface="Arial" panose="020B0604020202020204" pitchFamily="34" charset="0"/>
              </a:rPr>
              <a:t>All paperwork can be accessed through secure our website with the intent of opening an account for the benefit of the individual with a disability.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Placeholder 1"/>
          <p:cNvSpPr txBox="1">
            <a:spLocks noChangeArrowheads="1"/>
          </p:cNvSpPr>
          <p:nvPr/>
        </p:nvSpPr>
        <p:spPr bwMode="auto">
          <a:xfrm>
            <a:off x="863600" y="5959475"/>
            <a:ext cx="810895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spcBef>
                <a:spcPct val="20000"/>
              </a:spcBef>
              <a:buFont typeface="Arial" panose="020B0604020202020204" pitchFamily="34" charset="0"/>
              <a:buNone/>
            </a:pPr>
            <a:r>
              <a:rPr lang="en-US" altLang="en-US" sz="2400" b="1">
                <a:solidFill>
                  <a:srgbClr val="0076A8"/>
                </a:solidFill>
                <a:latin typeface="Blk Akzidenz Grotesk Black"/>
              </a:rPr>
              <a:t>How it Works</a:t>
            </a:r>
          </a:p>
        </p:txBody>
      </p:sp>
      <p:pic>
        <p:nvPicPr>
          <p:cNvPr id="317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5288"/>
            <a:ext cx="9167813" cy="611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Placeholder 1"/>
          <p:cNvSpPr>
            <a:spLocks noGrp="1" noChangeArrowheads="1"/>
          </p:cNvSpPr>
          <p:nvPr>
            <p:ph type="body" sz="quarter" idx="10"/>
          </p:nvPr>
        </p:nvSpPr>
        <p:spPr bwMode="auto">
          <a:xfrm>
            <a:off x="685800" y="382588"/>
            <a:ext cx="8012113" cy="409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solidFill>
                  <a:schemeClr val="tx2"/>
                </a:solidFill>
                <a:latin typeface="Blk Akzidenz Grotesk Black"/>
                <a:ea typeface="L Akzidenz Grotesk Light"/>
                <a:cs typeface="Arial" panose="020B0604020202020204" pitchFamily="34" charset="0"/>
              </a:rPr>
              <a:t>Enroll</a:t>
            </a:r>
          </a:p>
        </p:txBody>
      </p:sp>
      <p:sp>
        <p:nvSpPr>
          <p:cNvPr id="33795" name="Text Placeholder 2"/>
          <p:cNvSpPr>
            <a:spLocks noGrp="1" noChangeArrowheads="1"/>
          </p:cNvSpPr>
          <p:nvPr>
            <p:ph type="body" sz="quarter" idx="11"/>
          </p:nvPr>
        </p:nvSpPr>
        <p:spPr bwMode="auto">
          <a:xfrm>
            <a:off x="685800" y="966788"/>
            <a:ext cx="8012113" cy="495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latin typeface="Blk Akzidenz Grotesk Black"/>
              </a:rPr>
              <a:t>Open an ABLE account at ableunited.com </a:t>
            </a:r>
          </a:p>
        </p:txBody>
      </p:sp>
      <p:sp>
        <p:nvSpPr>
          <p:cNvPr id="4" name="Text Placeholder 3">
            <a:extLst>
              <a:ext uri="{FF2B5EF4-FFF2-40B4-BE49-F238E27FC236}">
                <a16:creationId xmlns:a16="http://schemas.microsoft.com/office/drawing/2014/main" id="{15C0D423-E6B1-48B0-A6E1-B34AE50B53D9}"/>
              </a:ext>
            </a:extLst>
          </p:cNvPr>
          <p:cNvSpPr>
            <a:spLocks noGrp="1"/>
          </p:cNvSpPr>
          <p:nvPr>
            <p:ph type="body" sz="quarter" idx="12"/>
          </p:nvPr>
        </p:nvSpPr>
        <p:spPr>
          <a:xfrm>
            <a:off x="685146" y="1546456"/>
            <a:ext cx="7955280" cy="3968326"/>
          </a:xfrm>
        </p:spPr>
        <p:txBody>
          <a:bodyPr/>
          <a:lstStyle/>
          <a:p>
            <a:pPr eaLnBrk="1" fontAlgn="auto" hangingPunct="1">
              <a:spcAft>
                <a:spcPts val="1200"/>
              </a:spcAft>
              <a:buFont typeface="Arial"/>
              <a:buNone/>
              <a:defRPr/>
            </a:pPr>
            <a:r>
              <a:rPr lang="en-US" sz="2000">
                <a:solidFill>
                  <a:schemeClr val="tx2"/>
                </a:solidFill>
                <a:latin typeface="Blk Akzidenz Grotesk Black"/>
                <a:cs typeface="Arial" panose="020B0604020202020204" pitchFamily="34" charset="0"/>
              </a:rPr>
              <a:t>Here’s what you’ll need to open an account:</a:t>
            </a:r>
          </a:p>
          <a:p>
            <a:pPr marL="342900" indent="-342900" eaLnBrk="1" fontAlgn="auto" hangingPunct="1">
              <a:spcBef>
                <a:spcPts val="600"/>
              </a:spcBef>
              <a:spcAft>
                <a:spcPts val="0"/>
              </a:spcAft>
              <a:buFont typeface="Arial" panose="020B0604020202020204" pitchFamily="34" charset="0"/>
              <a:buChar char="•"/>
              <a:defRPr/>
            </a:pPr>
            <a:r>
              <a:rPr lang="en-US" sz="2000">
                <a:solidFill>
                  <a:schemeClr val="tx2"/>
                </a:solidFill>
                <a:latin typeface="Blk Akzidenz Grotesk Black"/>
                <a:cs typeface="Arial" panose="020B0604020202020204" pitchFamily="34" charset="0"/>
              </a:rPr>
              <a:t>The date of birth, address and Social Security Number for the individuals (beneficiary and/or account administrator) on the account	</a:t>
            </a:r>
          </a:p>
          <a:p>
            <a:pPr marL="342900" indent="-342900" eaLnBrk="1" fontAlgn="auto" hangingPunct="1">
              <a:spcBef>
                <a:spcPts val="600"/>
              </a:spcBef>
              <a:spcAft>
                <a:spcPts val="0"/>
              </a:spcAft>
              <a:buFont typeface="Arial" panose="020B0604020202020204" pitchFamily="34" charset="0"/>
              <a:buChar char="•"/>
              <a:defRPr/>
            </a:pPr>
            <a:r>
              <a:rPr lang="en-US" sz="2000">
                <a:solidFill>
                  <a:schemeClr val="tx2"/>
                </a:solidFill>
                <a:latin typeface="Blk Akzidenz Grotesk Black"/>
                <a:cs typeface="Arial" panose="020B0604020202020204" pitchFamily="34" charset="0"/>
              </a:rPr>
              <a:t>Documentation of Power of Attorney or Legal Guardianship for an adult beneficiary (if applicable)</a:t>
            </a:r>
          </a:p>
          <a:p>
            <a:pPr marL="342900" indent="-342900" eaLnBrk="1" fontAlgn="auto" hangingPunct="1">
              <a:spcBef>
                <a:spcPts val="600"/>
              </a:spcBef>
              <a:spcAft>
                <a:spcPts val="0"/>
              </a:spcAft>
              <a:buFont typeface="Arial" panose="020B0604020202020204" pitchFamily="34" charset="0"/>
              <a:buChar char="•"/>
              <a:defRPr/>
            </a:pPr>
            <a:r>
              <a:rPr lang="en-US" sz="2000">
                <a:solidFill>
                  <a:schemeClr val="tx2"/>
                </a:solidFill>
                <a:latin typeface="Blk Akzidenz Grotesk Black"/>
                <a:cs typeface="Arial" panose="020B0604020202020204" pitchFamily="34" charset="0"/>
              </a:rPr>
              <a:t>Banking information and a minimum $25 contribution to the account</a:t>
            </a:r>
          </a:p>
          <a:p>
            <a:pPr marL="342900" indent="-342900" eaLnBrk="1" fontAlgn="auto" hangingPunct="1">
              <a:spcBef>
                <a:spcPts val="600"/>
              </a:spcBef>
              <a:spcAft>
                <a:spcPts val="0"/>
              </a:spcAft>
              <a:buFont typeface="Arial" panose="020B0604020202020204" pitchFamily="34" charset="0"/>
              <a:buChar char="•"/>
              <a:defRPr/>
            </a:pPr>
            <a:r>
              <a:rPr lang="en-US" sz="2000">
                <a:solidFill>
                  <a:schemeClr val="tx2"/>
                </a:solidFill>
                <a:latin typeface="Blk Akzidenz Grotesk Black"/>
                <a:cs typeface="Arial" panose="020B0604020202020204" pitchFamily="34" charset="0"/>
              </a:rPr>
              <a:t>Investment selections </a:t>
            </a:r>
            <a:endParaRPr lang="en-US" sz="1400">
              <a:solidFill>
                <a:schemeClr val="tx2"/>
              </a:solidFill>
              <a:highlight>
                <a:srgbClr val="FFFF00"/>
              </a:highlight>
              <a:latin typeface="Blk Akzidenz Grotesk Black"/>
              <a:cs typeface="Arial" panose="020B0604020202020204" pitchFamily="34" charset="0"/>
            </a:endParaRPr>
          </a:p>
        </p:txBody>
      </p:sp>
      <p:sp>
        <p:nvSpPr>
          <p:cNvPr id="33797" name="Slide Number Placeholder 1"/>
          <p:cNvSpPr txBox="1">
            <a:spLocks noChangeArrowheads="1"/>
          </p:cNvSpPr>
          <p:nvPr/>
        </p:nvSpPr>
        <p:spPr bwMode="auto">
          <a:xfrm>
            <a:off x="6848475" y="6324600"/>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1540A50D-0390-4CBB-B071-83061B6C2CF6}" type="slidenum">
              <a:rPr lang="uk-UA" altLang="en-US" sz="1200">
                <a:solidFill>
                  <a:schemeClr val="bg2"/>
                </a:solidFill>
                <a:latin typeface="Blk Akzidenz Grotesk Black"/>
              </a:rPr>
              <a:pPr algn="r" eaLnBrk="1" hangingPunct="1"/>
              <a:t>13</a:t>
            </a:fld>
            <a:endParaRPr lang="uk-UA" altLang="en-US" sz="1200">
              <a:solidFill>
                <a:schemeClr val="bg2"/>
              </a:solidFill>
              <a:latin typeface="Blk Akzidenz Grotesk Black"/>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Placeholder 1"/>
          <p:cNvSpPr>
            <a:spLocks noGrp="1" noChangeArrowheads="1"/>
          </p:cNvSpPr>
          <p:nvPr>
            <p:ph type="body" sz="quarter" idx="10"/>
          </p:nvPr>
        </p:nvSpPr>
        <p:spPr bwMode="auto">
          <a:xfrm>
            <a:off x="685800" y="382588"/>
            <a:ext cx="8012113" cy="409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solidFill>
                  <a:schemeClr val="tx2"/>
                </a:solidFill>
                <a:latin typeface="Blk Akzidenz Grotesk Black"/>
                <a:ea typeface="L Akzidenz Grotesk Light"/>
                <a:cs typeface="Arial" panose="020B0604020202020204" pitchFamily="34" charset="0"/>
              </a:rPr>
              <a:t>Select Investments</a:t>
            </a:r>
          </a:p>
        </p:txBody>
      </p:sp>
      <p:sp>
        <p:nvSpPr>
          <p:cNvPr id="37891" name="Text Placeholder 2">
            <a:extLst>
              <a:ext uri="{FF2B5EF4-FFF2-40B4-BE49-F238E27FC236}">
                <a16:creationId xmlns:a16="http://schemas.microsoft.com/office/drawing/2014/main" id="{EC20392F-A453-4270-8510-FEF77A12C136}"/>
              </a:ext>
            </a:extLst>
          </p:cNvPr>
          <p:cNvSpPr>
            <a:spLocks noGrp="1" noChangeArrowheads="1"/>
          </p:cNvSpPr>
          <p:nvPr>
            <p:ph type="body" sz="quarter" idx="11"/>
          </p:nvPr>
        </p:nvSpPr>
        <p:spPr bwMode="auto">
          <a:xfrm>
            <a:off x="800100" y="1286364"/>
            <a:ext cx="8012113" cy="4953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defRPr/>
            </a:pPr>
            <a:r>
              <a:rPr lang="en-US" altLang="en-US" sz="1600">
                <a:solidFill>
                  <a:schemeClr val="tx1">
                    <a:lumMod val="65000"/>
                    <a:lumOff val="35000"/>
                  </a:schemeClr>
                </a:solidFill>
                <a:latin typeface="Blk Akzidenz Grotesk Black"/>
                <a:cs typeface="Arial" panose="020B0604020202020204" pitchFamily="34" charset="0"/>
              </a:rPr>
              <a:t>Three predesigned portfolios to meet the needs of most investors or five individual funds to build a custom portfolio for those with more investment experience:</a:t>
            </a:r>
          </a:p>
        </p:txBody>
      </p:sp>
      <p:sp>
        <p:nvSpPr>
          <p:cNvPr id="35851" name="Slide Number Placeholder 1"/>
          <p:cNvSpPr txBox="1">
            <a:spLocks noChangeArrowheads="1"/>
          </p:cNvSpPr>
          <p:nvPr/>
        </p:nvSpPr>
        <p:spPr bwMode="auto">
          <a:xfrm>
            <a:off x="6848475" y="6324600"/>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32844BD2-4BA1-4F7D-A936-BA13A6713249}" type="slidenum">
              <a:rPr lang="uk-UA" altLang="en-US" sz="1200">
                <a:solidFill>
                  <a:schemeClr val="bg2"/>
                </a:solidFill>
                <a:latin typeface="Avenir Book"/>
              </a:rPr>
              <a:pPr algn="r" eaLnBrk="1" hangingPunct="1"/>
              <a:t>14</a:t>
            </a:fld>
            <a:endParaRPr lang="uk-UA" altLang="en-US" sz="1200">
              <a:solidFill>
                <a:schemeClr val="bg2"/>
              </a:solidFill>
              <a:latin typeface="Avenir Book"/>
            </a:endParaRPr>
          </a:p>
        </p:txBody>
      </p:sp>
      <p:sp>
        <p:nvSpPr>
          <p:cNvPr id="35852" name="Text Placeholder 2"/>
          <p:cNvSpPr txBox="1">
            <a:spLocks noChangeArrowheads="1"/>
          </p:cNvSpPr>
          <p:nvPr/>
        </p:nvSpPr>
        <p:spPr bwMode="auto">
          <a:xfrm>
            <a:off x="723900" y="919163"/>
            <a:ext cx="80121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Arial" panose="020B0604020202020204" pitchFamily="34" charset="0"/>
              <a:buNone/>
            </a:pPr>
            <a:r>
              <a:rPr lang="en-US" altLang="en-US">
                <a:solidFill>
                  <a:srgbClr val="0076A8"/>
                </a:solidFill>
                <a:latin typeface="Blk Akzidenz Grotesk Black"/>
                <a:cs typeface="Arial" panose="020B0604020202020204" pitchFamily="34" charset="0"/>
              </a:rPr>
              <a:t>Choose as time of contribution, change invested funds twice a year.</a:t>
            </a:r>
          </a:p>
        </p:txBody>
      </p:sp>
      <p:sp>
        <p:nvSpPr>
          <p:cNvPr id="26" name="Rectangle 25">
            <a:extLst>
              <a:ext uri="{FF2B5EF4-FFF2-40B4-BE49-F238E27FC236}">
                <a16:creationId xmlns:a16="http://schemas.microsoft.com/office/drawing/2014/main" id="{E52D480F-CDD8-434A-BF4C-F2961FB8D48F}"/>
              </a:ext>
            </a:extLst>
          </p:cNvPr>
          <p:cNvSpPr/>
          <p:nvPr/>
        </p:nvSpPr>
        <p:spPr>
          <a:xfrm>
            <a:off x="1085196" y="4066793"/>
            <a:ext cx="7324725" cy="1254253"/>
          </a:xfrm>
          <a:prstGeom prst="rect">
            <a:avLst/>
          </a:prstGeom>
          <a:solidFill>
            <a:schemeClr val="bg1"/>
          </a:solid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B2D7254-7D07-47BC-8D6B-EC2905FDA52F}"/>
              </a:ext>
            </a:extLst>
          </p:cNvPr>
          <p:cNvSpPr/>
          <p:nvPr/>
        </p:nvSpPr>
        <p:spPr>
          <a:xfrm>
            <a:off x="1085196" y="1914143"/>
            <a:ext cx="7324725" cy="2103120"/>
          </a:xfrm>
          <a:prstGeom prst="rect">
            <a:avLst/>
          </a:prstGeom>
          <a:solidFill>
            <a:schemeClr val="bg1"/>
          </a:solid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22606A35-CFF6-4A9F-B06C-EAA631E44F8D}"/>
              </a:ext>
            </a:extLst>
          </p:cNvPr>
          <p:cNvGrpSpPr/>
          <p:nvPr/>
        </p:nvGrpSpPr>
        <p:grpSpPr>
          <a:xfrm>
            <a:off x="1805286" y="2022856"/>
            <a:ext cx="5873115" cy="1993999"/>
            <a:chOff x="3615690" y="2040890"/>
            <a:chExt cx="5873115" cy="1993999"/>
          </a:xfrm>
        </p:grpSpPr>
        <p:grpSp>
          <p:nvGrpSpPr>
            <p:cNvPr id="29" name="Group 28">
              <a:extLst>
                <a:ext uri="{FF2B5EF4-FFF2-40B4-BE49-F238E27FC236}">
                  <a16:creationId xmlns:a16="http://schemas.microsoft.com/office/drawing/2014/main" id="{12BE6115-DE94-453F-B6B7-0CD5AA2D0459}"/>
                </a:ext>
              </a:extLst>
            </p:cNvPr>
            <p:cNvGrpSpPr/>
            <p:nvPr/>
          </p:nvGrpSpPr>
          <p:grpSpPr>
            <a:xfrm>
              <a:off x="5731127" y="2040890"/>
              <a:ext cx="1703664" cy="1984474"/>
              <a:chOff x="4943475" y="3668395"/>
              <a:chExt cx="1703664" cy="1984474"/>
            </a:xfrm>
          </p:grpSpPr>
          <p:pic>
            <p:nvPicPr>
              <p:cNvPr id="36" name="Picture 15">
                <a:extLst>
                  <a:ext uri="{FF2B5EF4-FFF2-40B4-BE49-F238E27FC236}">
                    <a16:creationId xmlns:a16="http://schemas.microsoft.com/office/drawing/2014/main" id="{3232B9A9-E7F3-42AD-8436-34D25FCCD3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43475" y="3668395"/>
                <a:ext cx="1703664" cy="164592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D814153C-80D3-4BA1-A876-323292429E83}"/>
                  </a:ext>
                </a:extLst>
              </p:cNvPr>
              <p:cNvSpPr/>
              <p:nvPr/>
            </p:nvSpPr>
            <p:spPr>
              <a:xfrm>
                <a:off x="5269361" y="5314315"/>
                <a:ext cx="1051891" cy="338554"/>
              </a:xfrm>
              <a:prstGeom prst="rect">
                <a:avLst/>
              </a:prstGeom>
              <a:ln>
                <a:noFill/>
              </a:ln>
            </p:spPr>
            <p:txBody>
              <a:bodyPr wrap="none">
                <a:spAutoFit/>
              </a:bodyPr>
              <a:lstStyle/>
              <a:p>
                <a:r>
                  <a:rPr lang="en-US" sz="1600">
                    <a:solidFill>
                      <a:schemeClr val="bg2">
                        <a:lumMod val="75000"/>
                      </a:schemeClr>
                    </a:solidFill>
                    <a:latin typeface="L Akzidenz Grotesk Light"/>
                    <a:cs typeface="L Akzidenz Grotesk Light"/>
                  </a:rPr>
                  <a:t>Moderate</a:t>
                </a:r>
              </a:p>
            </p:txBody>
          </p:sp>
        </p:grpSp>
        <p:grpSp>
          <p:nvGrpSpPr>
            <p:cNvPr id="30" name="Group 29">
              <a:extLst>
                <a:ext uri="{FF2B5EF4-FFF2-40B4-BE49-F238E27FC236}">
                  <a16:creationId xmlns:a16="http://schemas.microsoft.com/office/drawing/2014/main" id="{EF4FBC64-C262-425F-9E6C-CB9912F92801}"/>
                </a:ext>
              </a:extLst>
            </p:cNvPr>
            <p:cNvGrpSpPr/>
            <p:nvPr/>
          </p:nvGrpSpPr>
          <p:grpSpPr>
            <a:xfrm>
              <a:off x="3615690" y="2047240"/>
              <a:ext cx="1645920" cy="1984474"/>
              <a:chOff x="4758690" y="1332865"/>
              <a:chExt cx="1645920" cy="1984474"/>
            </a:xfrm>
          </p:grpSpPr>
          <p:pic>
            <p:nvPicPr>
              <p:cNvPr id="34" name="Picture 33">
                <a:extLst>
                  <a:ext uri="{FF2B5EF4-FFF2-40B4-BE49-F238E27FC236}">
                    <a16:creationId xmlns:a16="http://schemas.microsoft.com/office/drawing/2014/main" id="{BCC858B3-DD56-41CA-BDE2-46A3B080C37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58690" y="1332865"/>
                <a:ext cx="1645920" cy="164592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BF397E05-7098-43EA-A884-6D406F7ECAE0}"/>
                  </a:ext>
                </a:extLst>
              </p:cNvPr>
              <p:cNvSpPr/>
              <p:nvPr/>
            </p:nvSpPr>
            <p:spPr>
              <a:xfrm>
                <a:off x="4891397" y="2978785"/>
                <a:ext cx="1380506" cy="338554"/>
              </a:xfrm>
              <a:prstGeom prst="rect">
                <a:avLst/>
              </a:prstGeom>
              <a:ln>
                <a:noFill/>
              </a:ln>
            </p:spPr>
            <p:txBody>
              <a:bodyPr wrap="none">
                <a:spAutoFit/>
              </a:bodyPr>
              <a:lstStyle/>
              <a:p>
                <a:r>
                  <a:rPr lang="en-US" sz="1600">
                    <a:solidFill>
                      <a:schemeClr val="bg2">
                        <a:lumMod val="75000"/>
                      </a:schemeClr>
                    </a:solidFill>
                    <a:latin typeface="L Akzidenz Grotesk Light"/>
                    <a:cs typeface="L Akzidenz Grotesk Light"/>
                  </a:rPr>
                  <a:t>Conservative</a:t>
                </a:r>
              </a:p>
            </p:txBody>
          </p:sp>
        </p:grpSp>
        <p:grpSp>
          <p:nvGrpSpPr>
            <p:cNvPr id="31" name="Group 30">
              <a:extLst>
                <a:ext uri="{FF2B5EF4-FFF2-40B4-BE49-F238E27FC236}">
                  <a16:creationId xmlns:a16="http://schemas.microsoft.com/office/drawing/2014/main" id="{A6C92D51-5FED-4218-8876-6EF17C860CF1}"/>
                </a:ext>
              </a:extLst>
            </p:cNvPr>
            <p:cNvGrpSpPr/>
            <p:nvPr/>
          </p:nvGrpSpPr>
          <p:grpSpPr>
            <a:xfrm>
              <a:off x="7842885" y="2050415"/>
              <a:ext cx="1645920" cy="1984474"/>
              <a:chOff x="7505700" y="3917950"/>
              <a:chExt cx="1645920" cy="1984474"/>
            </a:xfrm>
          </p:grpSpPr>
          <p:pic>
            <p:nvPicPr>
              <p:cNvPr id="32" name="Picture 16">
                <a:extLst>
                  <a:ext uri="{FF2B5EF4-FFF2-40B4-BE49-F238E27FC236}">
                    <a16:creationId xmlns:a16="http://schemas.microsoft.com/office/drawing/2014/main" id="{75DE683C-9BEA-42E7-A780-473997F63F5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505700" y="3917950"/>
                <a:ext cx="1645920" cy="164592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1F88B6AF-F8DC-4E4F-868F-5B29476AB4E2}"/>
                  </a:ext>
                </a:extLst>
              </p:cNvPr>
              <p:cNvSpPr/>
              <p:nvPr/>
            </p:nvSpPr>
            <p:spPr>
              <a:xfrm>
                <a:off x="7876731" y="5563870"/>
                <a:ext cx="846707" cy="338554"/>
              </a:xfrm>
              <a:prstGeom prst="rect">
                <a:avLst/>
              </a:prstGeom>
              <a:ln>
                <a:noFill/>
              </a:ln>
            </p:spPr>
            <p:txBody>
              <a:bodyPr wrap="none">
                <a:spAutoFit/>
              </a:bodyPr>
              <a:lstStyle/>
              <a:p>
                <a:r>
                  <a:rPr lang="en-US" sz="1600">
                    <a:solidFill>
                      <a:schemeClr val="bg2">
                        <a:lumMod val="75000"/>
                      </a:schemeClr>
                    </a:solidFill>
                    <a:latin typeface="L Akzidenz Grotesk Light"/>
                    <a:cs typeface="L Akzidenz Grotesk Light"/>
                  </a:rPr>
                  <a:t>Growth</a:t>
                </a:r>
              </a:p>
            </p:txBody>
          </p:sp>
        </p:grpSp>
      </p:grpSp>
      <p:sp>
        <p:nvSpPr>
          <p:cNvPr id="38" name="Rectangle 37">
            <a:extLst>
              <a:ext uri="{FF2B5EF4-FFF2-40B4-BE49-F238E27FC236}">
                <a16:creationId xmlns:a16="http://schemas.microsoft.com/office/drawing/2014/main" id="{3005CB9A-3CEF-471D-B1B6-0050B700AEFC}"/>
              </a:ext>
            </a:extLst>
          </p:cNvPr>
          <p:cNvSpPr/>
          <p:nvPr/>
        </p:nvSpPr>
        <p:spPr>
          <a:xfrm>
            <a:off x="685146" y="1914143"/>
            <a:ext cx="365760" cy="2103120"/>
          </a:xfrm>
          <a:prstGeom prst="rect">
            <a:avLst/>
          </a:prstGeom>
          <a:solidFill>
            <a:schemeClr val="bg1"/>
          </a:solid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600" b="1">
                <a:solidFill>
                  <a:srgbClr val="005C5D"/>
                </a:solidFill>
                <a:latin typeface="L Akzidenz Grotesk Light"/>
                <a:cs typeface="L Akzidenz Grotesk Light"/>
              </a:rPr>
              <a:t>Portfolio Options</a:t>
            </a:r>
          </a:p>
        </p:txBody>
      </p:sp>
      <p:sp>
        <p:nvSpPr>
          <p:cNvPr id="39" name="Rectangle 38">
            <a:extLst>
              <a:ext uri="{FF2B5EF4-FFF2-40B4-BE49-F238E27FC236}">
                <a16:creationId xmlns:a16="http://schemas.microsoft.com/office/drawing/2014/main" id="{FE5B7D5C-E2A7-47CE-9C13-B4116B87B669}"/>
              </a:ext>
            </a:extLst>
          </p:cNvPr>
          <p:cNvSpPr/>
          <p:nvPr/>
        </p:nvSpPr>
        <p:spPr>
          <a:xfrm>
            <a:off x="685146" y="4066793"/>
            <a:ext cx="365760" cy="1254253"/>
          </a:xfrm>
          <a:prstGeom prst="rect">
            <a:avLst/>
          </a:prstGeom>
          <a:solidFill>
            <a:schemeClr val="bg1"/>
          </a:solid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400" b="1">
                <a:solidFill>
                  <a:srgbClr val="005C5D"/>
                </a:solidFill>
                <a:latin typeface="L Akzidenz Grotesk Light"/>
                <a:cs typeface="L Akzidenz Grotesk Light"/>
              </a:rPr>
              <a:t>Funds</a:t>
            </a:r>
          </a:p>
        </p:txBody>
      </p:sp>
      <p:grpSp>
        <p:nvGrpSpPr>
          <p:cNvPr id="40" name="Group 39">
            <a:extLst>
              <a:ext uri="{FF2B5EF4-FFF2-40B4-BE49-F238E27FC236}">
                <a16:creationId xmlns:a16="http://schemas.microsoft.com/office/drawing/2014/main" id="{AB99E5B2-AD37-471C-87B7-0EC627AC9B94}"/>
              </a:ext>
            </a:extLst>
          </p:cNvPr>
          <p:cNvGrpSpPr/>
          <p:nvPr/>
        </p:nvGrpSpPr>
        <p:grpSpPr>
          <a:xfrm>
            <a:off x="1214259" y="4513870"/>
            <a:ext cx="7066598" cy="735583"/>
            <a:chOff x="417194" y="3933825"/>
            <a:chExt cx="7066598" cy="735583"/>
          </a:xfrm>
        </p:grpSpPr>
        <p:sp>
          <p:nvSpPr>
            <p:cNvPr id="41" name="object 46">
              <a:extLst>
                <a:ext uri="{FF2B5EF4-FFF2-40B4-BE49-F238E27FC236}">
                  <a16:creationId xmlns:a16="http://schemas.microsoft.com/office/drawing/2014/main" id="{A1DFC1A6-7485-4049-8E22-CD5BA38E8B40}"/>
                </a:ext>
              </a:extLst>
            </p:cNvPr>
            <p:cNvSpPr/>
            <p:nvPr/>
          </p:nvSpPr>
          <p:spPr>
            <a:xfrm>
              <a:off x="417194" y="3933825"/>
              <a:ext cx="3474720" cy="340904"/>
            </a:xfrm>
            <a:prstGeom prst="roundRect">
              <a:avLst/>
            </a:prstGeom>
            <a:solidFill>
              <a:srgbClr val="D6B01A"/>
            </a:solidFill>
          </p:spPr>
          <p:txBody>
            <a:bodyPr wrap="square" lIns="0" tIns="0" rIns="0" bIns="0" rtlCol="0"/>
            <a:lstStyle/>
            <a:p>
              <a:pPr algn="ctr"/>
              <a:r>
                <a:rPr lang="en-US" sz="1600" u="sng">
                  <a:solidFill>
                    <a:schemeClr val="bg1"/>
                  </a:solidFill>
                  <a:latin typeface="L Akzidenz Grotesk Light"/>
                </a:rPr>
                <a:t>Money Market Fund </a:t>
              </a:r>
              <a:r>
                <a:rPr lang="en-US" sz="1600" i="1" u="sng">
                  <a:solidFill>
                    <a:schemeClr val="bg1"/>
                  </a:solidFill>
                  <a:latin typeface="L Akzidenz Grotesk Light"/>
                </a:rPr>
                <a:t>Florida Prime</a:t>
              </a:r>
              <a:endParaRPr lang="en-US" sz="1600" u="sng">
                <a:solidFill>
                  <a:schemeClr val="bg1"/>
                </a:solidFill>
                <a:latin typeface="L Akzidenz Grotesk Light"/>
              </a:endParaRPr>
            </a:p>
          </p:txBody>
        </p:sp>
        <p:sp>
          <p:nvSpPr>
            <p:cNvPr id="42" name="object 46">
              <a:extLst>
                <a:ext uri="{FF2B5EF4-FFF2-40B4-BE49-F238E27FC236}">
                  <a16:creationId xmlns:a16="http://schemas.microsoft.com/office/drawing/2014/main" id="{BA310C62-3C0D-4396-9910-39C3F753AAAE}"/>
                </a:ext>
              </a:extLst>
            </p:cNvPr>
            <p:cNvSpPr/>
            <p:nvPr/>
          </p:nvSpPr>
          <p:spPr>
            <a:xfrm>
              <a:off x="417194" y="4328239"/>
              <a:ext cx="3474720" cy="341169"/>
            </a:xfrm>
            <a:prstGeom prst="roundRect">
              <a:avLst/>
            </a:prstGeom>
            <a:solidFill>
              <a:srgbClr val="A9C23F"/>
            </a:solidFill>
          </p:spPr>
          <p:txBody>
            <a:bodyPr wrap="square" lIns="0" tIns="0" rIns="0" bIns="0" rtlCol="0"/>
            <a:lstStyle/>
            <a:p>
              <a:pPr algn="ctr"/>
              <a:r>
                <a:rPr lang="en-US" sz="1600" u="sng">
                  <a:solidFill>
                    <a:schemeClr val="bg1"/>
                  </a:solidFill>
                  <a:latin typeface="L Akzidenz Grotesk Light"/>
                </a:rPr>
                <a:t>U.S. Bond Fund </a:t>
              </a:r>
              <a:r>
                <a:rPr lang="en-US" sz="1600" i="1" u="sng">
                  <a:solidFill>
                    <a:schemeClr val="bg1"/>
                  </a:solidFill>
                  <a:latin typeface="L Akzidenz Grotesk Light"/>
                </a:rPr>
                <a:t>Vanguard</a:t>
              </a:r>
              <a:br>
                <a:rPr lang="en-US" sz="1600">
                  <a:solidFill>
                    <a:schemeClr val="bg1"/>
                  </a:solidFill>
                  <a:latin typeface="L Akzidenz Grotesk Light"/>
                </a:rPr>
              </a:br>
              <a:endParaRPr lang="en-US" sz="1600">
                <a:solidFill>
                  <a:schemeClr val="bg1"/>
                </a:solidFill>
                <a:latin typeface="L Akzidenz Grotesk Light"/>
              </a:endParaRPr>
            </a:p>
          </p:txBody>
        </p:sp>
        <p:sp>
          <p:nvSpPr>
            <p:cNvPr id="43" name="object 46">
              <a:extLst>
                <a:ext uri="{FF2B5EF4-FFF2-40B4-BE49-F238E27FC236}">
                  <a16:creationId xmlns:a16="http://schemas.microsoft.com/office/drawing/2014/main" id="{9744DA07-FEAA-406F-8B46-9DDDF84AD292}"/>
                </a:ext>
              </a:extLst>
            </p:cNvPr>
            <p:cNvSpPr/>
            <p:nvPr/>
          </p:nvSpPr>
          <p:spPr>
            <a:xfrm>
              <a:off x="3981449" y="3937000"/>
              <a:ext cx="3474720" cy="337729"/>
            </a:xfrm>
            <a:prstGeom prst="roundRect">
              <a:avLst/>
            </a:prstGeom>
            <a:solidFill>
              <a:srgbClr val="0075AA"/>
            </a:solidFill>
          </p:spPr>
          <p:txBody>
            <a:bodyPr wrap="square" lIns="0" tIns="0" rIns="0" bIns="0" rtlCol="0"/>
            <a:lstStyle/>
            <a:p>
              <a:pPr algn="ctr"/>
              <a:r>
                <a:rPr lang="en-US" sz="1600" u="sng">
                  <a:solidFill>
                    <a:schemeClr val="bg1"/>
                  </a:solidFill>
                  <a:latin typeface="L Akzidenz Grotesk Light"/>
                </a:rPr>
                <a:t>U.S. Stock Fund </a:t>
              </a:r>
              <a:r>
                <a:rPr lang="en-US" sz="1600" i="1" u="sng">
                  <a:solidFill>
                    <a:schemeClr val="bg1"/>
                  </a:solidFill>
                  <a:latin typeface="L Akzidenz Grotesk Light"/>
                </a:rPr>
                <a:t>Vanguard</a:t>
              </a:r>
              <a:br>
                <a:rPr lang="en-US" sz="1600">
                  <a:solidFill>
                    <a:schemeClr val="bg1"/>
                  </a:solidFill>
                  <a:latin typeface="L Akzidenz Grotesk Light"/>
                </a:rPr>
              </a:br>
              <a:endParaRPr lang="en-US" sz="1600">
                <a:solidFill>
                  <a:schemeClr val="bg1"/>
                </a:solidFill>
                <a:latin typeface="L Akzidenz Grotesk Light"/>
              </a:endParaRPr>
            </a:p>
          </p:txBody>
        </p:sp>
        <p:sp>
          <p:nvSpPr>
            <p:cNvPr id="44" name="object 46">
              <a:extLst>
                <a:ext uri="{FF2B5EF4-FFF2-40B4-BE49-F238E27FC236}">
                  <a16:creationId xmlns:a16="http://schemas.microsoft.com/office/drawing/2014/main" id="{A1BC1047-C34D-4FC2-950D-C246F1877B6D}"/>
                </a:ext>
              </a:extLst>
            </p:cNvPr>
            <p:cNvSpPr/>
            <p:nvPr/>
          </p:nvSpPr>
          <p:spPr>
            <a:xfrm>
              <a:off x="4009072" y="4324259"/>
              <a:ext cx="3474720" cy="338328"/>
            </a:xfrm>
            <a:prstGeom prst="roundRect">
              <a:avLst/>
            </a:prstGeom>
            <a:solidFill>
              <a:srgbClr val="54174B"/>
            </a:solidFill>
          </p:spPr>
          <p:txBody>
            <a:bodyPr wrap="square" lIns="0" tIns="0" rIns="0" bIns="0" rtlCol="0"/>
            <a:lstStyle/>
            <a:p>
              <a:pPr algn="ctr"/>
              <a:r>
                <a:rPr lang="en-US" sz="1600" u="sng">
                  <a:solidFill>
                    <a:schemeClr val="bg1"/>
                  </a:solidFill>
                  <a:latin typeface="L Akzidenz Grotesk Light"/>
                </a:rPr>
                <a:t>International Stock Fund </a:t>
              </a:r>
              <a:r>
                <a:rPr lang="en-US" sz="1600" i="1" u="sng">
                  <a:solidFill>
                    <a:schemeClr val="bg1"/>
                  </a:solidFill>
                  <a:latin typeface="L Akzidenz Grotesk Light"/>
                </a:rPr>
                <a:t>Black Rock</a:t>
              </a:r>
              <a:br>
                <a:rPr lang="en-US" sz="1600">
                  <a:solidFill>
                    <a:schemeClr val="bg1"/>
                  </a:solidFill>
                  <a:latin typeface="L Akzidenz Grotesk Light"/>
                </a:rPr>
              </a:br>
              <a:endParaRPr lang="en-US" sz="1600">
                <a:solidFill>
                  <a:schemeClr val="bg1"/>
                </a:solidFill>
                <a:latin typeface="L Akzidenz Grotesk Light"/>
              </a:endParaRPr>
            </a:p>
          </p:txBody>
        </p:sp>
      </p:grpSp>
      <p:sp>
        <p:nvSpPr>
          <p:cNvPr id="45" name="object 46">
            <a:extLst>
              <a:ext uri="{FF2B5EF4-FFF2-40B4-BE49-F238E27FC236}">
                <a16:creationId xmlns:a16="http://schemas.microsoft.com/office/drawing/2014/main" id="{201EB138-0782-4691-A66B-4DCE533AD512}"/>
              </a:ext>
            </a:extLst>
          </p:cNvPr>
          <p:cNvSpPr/>
          <p:nvPr/>
        </p:nvSpPr>
        <p:spPr>
          <a:xfrm>
            <a:off x="3041154" y="4117971"/>
            <a:ext cx="3474720" cy="340904"/>
          </a:xfrm>
          <a:prstGeom prst="roundRect">
            <a:avLst/>
          </a:prstGeom>
          <a:solidFill>
            <a:srgbClr val="888B8D"/>
          </a:solidFill>
        </p:spPr>
        <p:txBody>
          <a:bodyPr wrap="square" lIns="0" tIns="0" rIns="0" bIns="0" rtlCol="0"/>
          <a:lstStyle/>
          <a:p>
            <a:pPr algn="ctr"/>
            <a:r>
              <a:rPr lang="en-US" sz="1600" u="sng">
                <a:solidFill>
                  <a:schemeClr val="bg1"/>
                </a:solidFill>
                <a:latin typeface="L Akzidenz Grotesk Light"/>
              </a:rPr>
              <a:t>FDIC Savings Fund </a:t>
            </a:r>
            <a:r>
              <a:rPr lang="en-US" sz="1600" i="1" u="sng">
                <a:solidFill>
                  <a:schemeClr val="bg1"/>
                </a:solidFill>
                <a:latin typeface="L Akzidenz Grotesk Light"/>
              </a:rPr>
              <a:t>BNY Mellon </a:t>
            </a:r>
            <a:endParaRPr lang="en-US" sz="1600" u="sng">
              <a:solidFill>
                <a:schemeClr val="bg1"/>
              </a:solidFill>
              <a:latin typeface="L Akzidenz Grotesk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Placeholder 1"/>
          <p:cNvSpPr>
            <a:spLocks noGrp="1" noChangeArrowheads="1"/>
          </p:cNvSpPr>
          <p:nvPr>
            <p:ph type="body" sz="quarter" idx="10"/>
          </p:nvPr>
        </p:nvSpPr>
        <p:spPr bwMode="auto">
          <a:xfrm>
            <a:off x="685800" y="382588"/>
            <a:ext cx="8012113" cy="409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solidFill>
                  <a:schemeClr val="tx2"/>
                </a:solidFill>
                <a:latin typeface="Blk Akzidenz Grotesk Black"/>
                <a:ea typeface="L Akzidenz Grotesk Light"/>
                <a:cs typeface="Arial" panose="020B0604020202020204" pitchFamily="34" charset="0"/>
              </a:rPr>
              <a:t>Contribute</a:t>
            </a:r>
          </a:p>
        </p:txBody>
      </p:sp>
      <p:sp>
        <p:nvSpPr>
          <p:cNvPr id="39939" name="Text Placeholder 2"/>
          <p:cNvSpPr>
            <a:spLocks noGrp="1" noChangeArrowheads="1"/>
          </p:cNvSpPr>
          <p:nvPr>
            <p:ph type="body" sz="quarter" idx="11"/>
          </p:nvPr>
        </p:nvSpPr>
        <p:spPr bwMode="auto">
          <a:xfrm>
            <a:off x="685800" y="966788"/>
            <a:ext cx="8012113" cy="495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latin typeface="Blk Akzidenz Grotesk Black"/>
              </a:rPr>
              <a:t>Anyone can contribute to the account.</a:t>
            </a:r>
          </a:p>
        </p:txBody>
      </p:sp>
      <p:sp>
        <p:nvSpPr>
          <p:cNvPr id="4" name="Text Placeholder 3">
            <a:extLst>
              <a:ext uri="{FF2B5EF4-FFF2-40B4-BE49-F238E27FC236}">
                <a16:creationId xmlns:a16="http://schemas.microsoft.com/office/drawing/2014/main" id="{15C0D423-E6B1-48B0-A6E1-B34AE50B53D9}"/>
              </a:ext>
            </a:extLst>
          </p:cNvPr>
          <p:cNvSpPr>
            <a:spLocks noGrp="1"/>
          </p:cNvSpPr>
          <p:nvPr>
            <p:ph type="body" sz="quarter" idx="12"/>
          </p:nvPr>
        </p:nvSpPr>
        <p:spPr>
          <a:xfrm>
            <a:off x="685800" y="1546225"/>
            <a:ext cx="8012113" cy="3968750"/>
          </a:xfrm>
        </p:spPr>
        <p:txBody>
          <a:bodyPr/>
          <a:lstStyle/>
          <a:p>
            <a:pPr eaLnBrk="1" fontAlgn="auto" hangingPunct="1">
              <a:spcBef>
                <a:spcPts val="600"/>
              </a:spcBef>
              <a:spcAft>
                <a:spcPts val="600"/>
              </a:spcAft>
              <a:buFont typeface="Arial"/>
              <a:buNone/>
              <a:defRPr/>
            </a:pPr>
            <a:r>
              <a:rPr lang="en-US" sz="2000" dirty="0">
                <a:solidFill>
                  <a:schemeClr val="tx2"/>
                </a:solidFill>
                <a:latin typeface="Blk Akzidenz Grotesk Black"/>
                <a:cs typeface="Arial" panose="020B0604020202020204" pitchFamily="34" charset="0"/>
              </a:rPr>
              <a:t>Generally, contributions are considered gifts (not income) to the individual with a disability. Contribution considerations include: </a:t>
            </a:r>
          </a:p>
          <a:p>
            <a:pPr marL="342900" indent="-342900" eaLnBrk="1" fontAlgn="auto" hangingPunct="1">
              <a:spcBef>
                <a:spcPts val="600"/>
              </a:spcBef>
              <a:spcAft>
                <a:spcPts val="600"/>
              </a:spcAft>
              <a:buFont typeface="Arial" panose="020B0604020202020204" pitchFamily="34" charset="0"/>
              <a:buChar char="•"/>
              <a:defRPr/>
            </a:pPr>
            <a:r>
              <a:rPr lang="en-US" sz="2000" dirty="0">
                <a:solidFill>
                  <a:schemeClr val="tx2"/>
                </a:solidFill>
                <a:latin typeface="Blk Akzidenz Grotesk Black"/>
                <a:cs typeface="Arial" panose="020B0604020202020204" pitchFamily="34" charset="0"/>
              </a:rPr>
              <a:t>A total of $15,000 can be contribution per calendar year</a:t>
            </a:r>
          </a:p>
          <a:p>
            <a:pPr marL="342900" indent="-342900" eaLnBrk="1" fontAlgn="auto" hangingPunct="1">
              <a:spcBef>
                <a:spcPts val="600"/>
              </a:spcBef>
              <a:spcAft>
                <a:spcPts val="600"/>
              </a:spcAft>
              <a:buFont typeface="Arial" panose="020B0604020202020204" pitchFamily="34" charset="0"/>
              <a:buChar char="•"/>
              <a:defRPr/>
            </a:pPr>
            <a:r>
              <a:rPr lang="en-US" sz="2000">
                <a:solidFill>
                  <a:schemeClr val="tx2"/>
                </a:solidFill>
                <a:latin typeface="Blk Akzidenz Grotesk Black"/>
                <a:cs typeface="Arial" panose="020B0604020202020204" pitchFamily="34" charset="0"/>
              </a:rPr>
              <a:t>ABLE to Work allows working beneficiary not saving for retirement the ability to contribute above $15,000</a:t>
            </a:r>
          </a:p>
          <a:p>
            <a:pPr marL="342900" indent="-342900" eaLnBrk="1" fontAlgn="auto" hangingPunct="1">
              <a:spcBef>
                <a:spcPts val="600"/>
              </a:spcBef>
              <a:spcAft>
                <a:spcPts val="600"/>
              </a:spcAft>
              <a:buFont typeface="Arial" panose="020B0604020202020204" pitchFamily="34" charset="0"/>
              <a:buChar char="•"/>
              <a:defRPr/>
            </a:pPr>
            <a:r>
              <a:rPr lang="en-US" sz="2000">
                <a:solidFill>
                  <a:schemeClr val="tx2"/>
                </a:solidFill>
                <a:latin typeface="Blk Akzidenz Grotesk Black"/>
                <a:cs typeface="Arial" panose="020B0604020202020204" pitchFamily="34" charset="0"/>
              </a:rPr>
              <a:t>Opportunity </a:t>
            </a:r>
            <a:r>
              <a:rPr lang="en-US" sz="2000" dirty="0">
                <a:solidFill>
                  <a:schemeClr val="tx2"/>
                </a:solidFill>
                <a:latin typeface="Blk Akzidenz Grotesk Black"/>
                <a:cs typeface="Arial" panose="020B0604020202020204" pitchFamily="34" charset="0"/>
              </a:rPr>
              <a:t>to rollover funds from 529 college savings plan</a:t>
            </a:r>
          </a:p>
          <a:p>
            <a:pPr marL="342900" indent="-342900" eaLnBrk="1" fontAlgn="auto" hangingPunct="1">
              <a:spcBef>
                <a:spcPts val="600"/>
              </a:spcBef>
              <a:spcAft>
                <a:spcPts val="600"/>
              </a:spcAft>
              <a:buFont typeface="Arial" panose="020B0604020202020204" pitchFamily="34" charset="0"/>
              <a:buChar char="•"/>
              <a:defRPr/>
            </a:pPr>
            <a:r>
              <a:rPr lang="en-US" sz="2000" dirty="0">
                <a:solidFill>
                  <a:schemeClr val="tx2"/>
                </a:solidFill>
                <a:latin typeface="Blk Akzidenz Grotesk Black"/>
                <a:cs typeface="Arial" panose="020B0604020202020204" pitchFamily="34" charset="0"/>
              </a:rPr>
              <a:t>No federal income tax-deduction</a:t>
            </a:r>
          </a:p>
          <a:p>
            <a:pPr marL="342900" indent="-342900" eaLnBrk="1" fontAlgn="auto" hangingPunct="1">
              <a:spcBef>
                <a:spcPts val="600"/>
              </a:spcBef>
              <a:spcAft>
                <a:spcPts val="600"/>
              </a:spcAft>
              <a:buFont typeface="Arial" panose="020B0604020202020204" pitchFamily="34" charset="0"/>
              <a:buChar char="•"/>
              <a:defRPr/>
            </a:pPr>
            <a:r>
              <a:rPr lang="en-US" sz="2000" dirty="0">
                <a:solidFill>
                  <a:schemeClr val="tx2"/>
                </a:solidFill>
                <a:latin typeface="Blk Akzidenz Grotesk Black"/>
                <a:cs typeface="Arial" panose="020B0604020202020204" pitchFamily="34" charset="0"/>
              </a:rPr>
              <a:t>Individual putting earned income into account, still counts as earned income</a:t>
            </a:r>
          </a:p>
          <a:p>
            <a:pPr marL="342900" indent="-342900" eaLnBrk="1" fontAlgn="auto" hangingPunct="1">
              <a:spcBef>
                <a:spcPts val="600"/>
              </a:spcBef>
              <a:spcAft>
                <a:spcPts val="600"/>
              </a:spcAft>
              <a:buFont typeface="Arial" panose="020B0604020202020204" pitchFamily="34" charset="0"/>
              <a:buChar char="•"/>
              <a:defRPr/>
            </a:pPr>
            <a:endParaRPr lang="en-US" sz="2000" dirty="0">
              <a:solidFill>
                <a:schemeClr val="tx2"/>
              </a:solidFill>
              <a:latin typeface="Blk Akzidenz Grotesk Black"/>
              <a:cs typeface="Arial" panose="020B0604020202020204" pitchFamily="34" charset="0"/>
            </a:endParaRPr>
          </a:p>
          <a:p>
            <a:pPr marL="342900" indent="-342900" eaLnBrk="1" fontAlgn="auto" hangingPunct="1">
              <a:spcBef>
                <a:spcPts val="600"/>
              </a:spcBef>
              <a:spcAft>
                <a:spcPts val="600"/>
              </a:spcAft>
              <a:buFont typeface="Arial" panose="020B0604020202020204" pitchFamily="34" charset="0"/>
              <a:buChar char="•"/>
              <a:defRPr/>
            </a:pPr>
            <a:endParaRPr lang="en-US" sz="2000" dirty="0">
              <a:solidFill>
                <a:schemeClr val="tx2"/>
              </a:solidFill>
              <a:latin typeface="Blk Akzidenz Grotesk Black"/>
              <a:cs typeface="Arial" panose="020B0604020202020204" pitchFamily="34" charset="0"/>
            </a:endParaRPr>
          </a:p>
        </p:txBody>
      </p:sp>
      <p:sp>
        <p:nvSpPr>
          <p:cNvPr id="39941" name="Slide Number Placeholder 1"/>
          <p:cNvSpPr txBox="1">
            <a:spLocks noChangeArrowheads="1"/>
          </p:cNvSpPr>
          <p:nvPr/>
        </p:nvSpPr>
        <p:spPr bwMode="auto">
          <a:xfrm>
            <a:off x="6848475" y="6324600"/>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C906634B-2FDB-4B45-A906-97851374B8A6}" type="slidenum">
              <a:rPr lang="uk-UA" altLang="en-US" sz="1200">
                <a:solidFill>
                  <a:schemeClr val="bg2"/>
                </a:solidFill>
                <a:latin typeface="Avenir Book"/>
              </a:rPr>
              <a:pPr algn="r" eaLnBrk="1" hangingPunct="1"/>
              <a:t>15</a:t>
            </a:fld>
            <a:endParaRPr lang="uk-UA" altLang="en-US" sz="1200">
              <a:solidFill>
                <a:schemeClr val="bg2"/>
              </a:solidFill>
              <a:latin typeface="Avenir Book"/>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Placeholder 1"/>
          <p:cNvSpPr>
            <a:spLocks noGrp="1" noChangeArrowheads="1"/>
          </p:cNvSpPr>
          <p:nvPr>
            <p:ph type="body" sz="quarter" idx="10"/>
          </p:nvPr>
        </p:nvSpPr>
        <p:spPr bwMode="auto">
          <a:xfrm>
            <a:off x="685800" y="382588"/>
            <a:ext cx="8012113" cy="409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solidFill>
                  <a:schemeClr val="tx2"/>
                </a:solidFill>
                <a:latin typeface="Blk Akzidenz Grotesk Black"/>
                <a:ea typeface="L Akzidenz Grotesk Light"/>
                <a:cs typeface="Arial" panose="020B0604020202020204" pitchFamily="34" charset="0"/>
              </a:rPr>
              <a:t>Contribute</a:t>
            </a:r>
          </a:p>
        </p:txBody>
      </p:sp>
      <p:sp>
        <p:nvSpPr>
          <p:cNvPr id="41987" name="Text Placeholder 2"/>
          <p:cNvSpPr>
            <a:spLocks noGrp="1" noChangeArrowheads="1"/>
          </p:cNvSpPr>
          <p:nvPr>
            <p:ph type="body" sz="quarter" idx="11"/>
          </p:nvPr>
        </p:nvSpPr>
        <p:spPr bwMode="auto">
          <a:xfrm>
            <a:off x="685800" y="966788"/>
            <a:ext cx="8012113" cy="495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latin typeface="Blk Akzidenz Grotesk Black"/>
                <a:cs typeface="Arial" panose="020B0604020202020204" pitchFamily="34" charset="0"/>
              </a:rPr>
              <a:t>Anyone can contribute to the account.</a:t>
            </a:r>
          </a:p>
        </p:txBody>
      </p:sp>
      <p:sp>
        <p:nvSpPr>
          <p:cNvPr id="41988" name="Slide Number Placeholder 1"/>
          <p:cNvSpPr txBox="1">
            <a:spLocks noChangeArrowheads="1"/>
          </p:cNvSpPr>
          <p:nvPr/>
        </p:nvSpPr>
        <p:spPr bwMode="auto">
          <a:xfrm>
            <a:off x="6848475" y="6324600"/>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A9F985F7-00FC-455A-85D4-365D4305664C}" type="slidenum">
              <a:rPr lang="uk-UA" altLang="en-US" sz="1200">
                <a:solidFill>
                  <a:schemeClr val="bg2"/>
                </a:solidFill>
                <a:latin typeface="Avenir Book"/>
              </a:rPr>
              <a:pPr algn="r" eaLnBrk="1" hangingPunct="1"/>
              <a:t>16</a:t>
            </a:fld>
            <a:endParaRPr lang="uk-UA" altLang="en-US" sz="1200">
              <a:solidFill>
                <a:schemeClr val="bg2"/>
              </a:solidFill>
              <a:latin typeface="Avenir Book"/>
            </a:endParaRPr>
          </a:p>
        </p:txBody>
      </p:sp>
      <p:pic>
        <p:nvPicPr>
          <p:cNvPr id="4198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4613" y="2236788"/>
            <a:ext cx="4956175" cy="2384425"/>
          </a:xfrm>
          <a:prstGeom prst="rect">
            <a:avLst/>
          </a:prstGeom>
          <a:noFill/>
          <a:ln w="15875">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4199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1638" y="2189163"/>
            <a:ext cx="3287712"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Placeholder 1"/>
          <p:cNvSpPr>
            <a:spLocks noGrp="1" noChangeArrowheads="1"/>
          </p:cNvSpPr>
          <p:nvPr>
            <p:ph type="body" sz="quarter" idx="10"/>
          </p:nvPr>
        </p:nvSpPr>
        <p:spPr bwMode="auto">
          <a:xfrm>
            <a:off x="685800" y="382588"/>
            <a:ext cx="8012113" cy="409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solidFill>
                  <a:schemeClr val="tx2"/>
                </a:solidFill>
                <a:latin typeface="Blk Akzidenz Grotesk Black"/>
                <a:ea typeface="L Akzidenz Grotesk Light"/>
                <a:cs typeface="Arial" panose="020B0604020202020204" pitchFamily="34" charset="0"/>
              </a:rPr>
              <a:t>Withdraw</a:t>
            </a:r>
          </a:p>
        </p:txBody>
      </p:sp>
      <p:sp>
        <p:nvSpPr>
          <p:cNvPr id="44035" name="Text Placeholder 2"/>
          <p:cNvSpPr>
            <a:spLocks noGrp="1" noChangeArrowheads="1"/>
          </p:cNvSpPr>
          <p:nvPr>
            <p:ph type="body" sz="quarter" idx="11"/>
          </p:nvPr>
        </p:nvSpPr>
        <p:spPr bwMode="auto">
          <a:xfrm>
            <a:off x="685800" y="966788"/>
            <a:ext cx="8115300" cy="495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latin typeface="Blk Akzidenz Grotesk Black"/>
                <a:cs typeface="Arial" panose="020B0604020202020204" pitchFamily="34" charset="0"/>
              </a:rPr>
              <a:t>Money may be withdrawn for any reason – you are in control!</a:t>
            </a:r>
          </a:p>
        </p:txBody>
      </p:sp>
      <p:sp>
        <p:nvSpPr>
          <p:cNvPr id="4" name="Text Placeholder 3">
            <a:extLst>
              <a:ext uri="{FF2B5EF4-FFF2-40B4-BE49-F238E27FC236}">
                <a16:creationId xmlns:a16="http://schemas.microsoft.com/office/drawing/2014/main" id="{15C0D423-E6B1-48B0-A6E1-B34AE50B53D9}"/>
              </a:ext>
            </a:extLst>
          </p:cNvPr>
          <p:cNvSpPr>
            <a:spLocks noGrp="1"/>
          </p:cNvSpPr>
          <p:nvPr>
            <p:ph type="body" sz="quarter" idx="12"/>
          </p:nvPr>
        </p:nvSpPr>
        <p:spPr>
          <a:xfrm>
            <a:off x="688975" y="1476375"/>
            <a:ext cx="8008938" cy="3968750"/>
          </a:xfrm>
        </p:spPr>
        <p:txBody>
          <a:bodyPr/>
          <a:lstStyle/>
          <a:p>
            <a:pPr eaLnBrk="1" fontAlgn="auto" hangingPunct="1">
              <a:spcAft>
                <a:spcPts val="0"/>
              </a:spcAft>
              <a:buFont typeface="Arial"/>
              <a:buNone/>
              <a:defRPr/>
            </a:pPr>
            <a:r>
              <a:rPr lang="en-US" sz="2000" dirty="0">
                <a:solidFill>
                  <a:schemeClr val="tx2"/>
                </a:solidFill>
                <a:latin typeface="Blk Akzidenz Grotesk Black"/>
                <a:cs typeface="Arial" panose="020B0604020202020204" pitchFamily="34" charset="0"/>
              </a:rPr>
              <a:t>All withdrawals must be made by electronic transfer (a written request is required for a check withdrawal). Earnings are tax-free if withdrawals are used for qualified disability expenses.</a:t>
            </a:r>
          </a:p>
          <a:p>
            <a:pPr eaLnBrk="1" fontAlgn="auto" hangingPunct="1">
              <a:spcBef>
                <a:spcPts val="0"/>
              </a:spcBef>
              <a:spcAft>
                <a:spcPts val="0"/>
              </a:spcAft>
              <a:buFont typeface="Arial"/>
              <a:buNone/>
              <a:defRPr/>
            </a:pPr>
            <a:endParaRPr lang="en-US" sz="2000" dirty="0">
              <a:solidFill>
                <a:schemeClr val="tx2"/>
              </a:solidFill>
              <a:latin typeface="Blk Akzidenz Grotesk Black"/>
              <a:cs typeface="Arial" panose="020B0604020202020204" pitchFamily="34" charset="0"/>
            </a:endParaRPr>
          </a:p>
          <a:p>
            <a:pPr eaLnBrk="1" fontAlgn="auto" hangingPunct="1">
              <a:spcAft>
                <a:spcPts val="0"/>
              </a:spcAft>
              <a:buFont typeface="Arial"/>
              <a:buNone/>
              <a:defRPr/>
            </a:pPr>
            <a:r>
              <a:rPr lang="en-US" sz="2000" dirty="0">
                <a:solidFill>
                  <a:schemeClr val="tx2"/>
                </a:solidFill>
                <a:latin typeface="Blk Akzidenz Grotesk Black"/>
                <a:cs typeface="Arial" panose="020B0604020202020204" pitchFamily="34" charset="0"/>
              </a:rPr>
              <a:t>Choose which investment to withdrawal from – allows to separate savings from investing</a:t>
            </a:r>
          </a:p>
          <a:p>
            <a:pPr eaLnBrk="1" fontAlgn="auto" hangingPunct="1">
              <a:spcBef>
                <a:spcPts val="0"/>
              </a:spcBef>
              <a:spcAft>
                <a:spcPts val="0"/>
              </a:spcAft>
              <a:buFont typeface="Arial"/>
              <a:buNone/>
              <a:defRPr/>
            </a:pPr>
            <a:endParaRPr lang="en-US" sz="2000" dirty="0">
              <a:solidFill>
                <a:schemeClr val="tx2"/>
              </a:solidFill>
              <a:latin typeface="Blk Akzidenz Grotesk Black"/>
              <a:cs typeface="Arial" panose="020B0604020202020204" pitchFamily="34" charset="0"/>
            </a:endParaRPr>
          </a:p>
          <a:p>
            <a:pPr eaLnBrk="1" fontAlgn="auto" hangingPunct="1">
              <a:spcAft>
                <a:spcPts val="0"/>
              </a:spcAft>
              <a:buFont typeface="Arial"/>
              <a:buNone/>
              <a:defRPr/>
            </a:pPr>
            <a:r>
              <a:rPr lang="en-US" sz="2000" dirty="0">
                <a:solidFill>
                  <a:schemeClr val="tx2"/>
                </a:solidFill>
                <a:latin typeface="Blk Akzidenz Grotesk Black"/>
                <a:cs typeface="Arial" panose="020B0604020202020204" pitchFamily="34" charset="0"/>
              </a:rPr>
              <a:t> Other considerations include:</a:t>
            </a:r>
          </a:p>
          <a:p>
            <a:pPr marL="285750" indent="-285750" eaLnBrk="1" fontAlgn="auto" hangingPunct="1">
              <a:spcAft>
                <a:spcPts val="0"/>
              </a:spcAft>
              <a:buFont typeface="Arial" panose="020B0604020202020204" pitchFamily="34" charset="0"/>
              <a:buChar char="•"/>
              <a:defRPr/>
            </a:pPr>
            <a:r>
              <a:rPr lang="en-US" sz="2000" dirty="0">
                <a:solidFill>
                  <a:schemeClr val="tx2"/>
                </a:solidFill>
                <a:latin typeface="Blk Akzidenz Grotesk Black"/>
                <a:cs typeface="Arial" panose="020B0604020202020204" pitchFamily="34" charset="0"/>
              </a:rPr>
              <a:t>Keep documentation for the IRS</a:t>
            </a:r>
          </a:p>
          <a:p>
            <a:pPr marL="285750" indent="-285750" eaLnBrk="1" fontAlgn="auto" hangingPunct="1">
              <a:spcAft>
                <a:spcPts val="0"/>
              </a:spcAft>
              <a:buFont typeface="Arial" panose="020B0604020202020204" pitchFamily="34" charset="0"/>
              <a:buChar char="•"/>
              <a:defRPr/>
            </a:pPr>
            <a:r>
              <a:rPr lang="en-US" sz="2000" dirty="0">
                <a:solidFill>
                  <a:schemeClr val="tx2"/>
                </a:solidFill>
                <a:latin typeface="Blk Akzidenz Grotesk Black"/>
                <a:cs typeface="Arial" panose="020B0604020202020204" pitchFamily="34" charset="0"/>
              </a:rPr>
              <a:t>SSA may evaluate the use of a withdrawal for SSI recipients</a:t>
            </a:r>
          </a:p>
        </p:txBody>
      </p:sp>
      <p:sp>
        <p:nvSpPr>
          <p:cNvPr id="44037" name="Slide Number Placeholder 1"/>
          <p:cNvSpPr txBox="1">
            <a:spLocks noChangeArrowheads="1"/>
          </p:cNvSpPr>
          <p:nvPr/>
        </p:nvSpPr>
        <p:spPr bwMode="auto">
          <a:xfrm>
            <a:off x="6848475" y="6324600"/>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217CAE8B-7611-448A-A98C-D3299D8E5A1A}" type="slidenum">
              <a:rPr lang="uk-UA" altLang="en-US" sz="1200">
                <a:solidFill>
                  <a:schemeClr val="bg2"/>
                </a:solidFill>
                <a:latin typeface="Avenir Book"/>
              </a:rPr>
              <a:pPr algn="r" eaLnBrk="1" hangingPunct="1"/>
              <a:t>17</a:t>
            </a:fld>
            <a:endParaRPr lang="uk-UA" altLang="en-US" sz="1200">
              <a:solidFill>
                <a:schemeClr val="bg2"/>
              </a:solidFill>
              <a:latin typeface="Avenir Book"/>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Placeholder 1"/>
          <p:cNvSpPr>
            <a:spLocks noGrp="1" noChangeArrowheads="1"/>
          </p:cNvSpPr>
          <p:nvPr>
            <p:ph type="body" sz="quarter" idx="10"/>
          </p:nvPr>
        </p:nvSpPr>
        <p:spPr bwMode="auto">
          <a:xfrm>
            <a:off x="685800" y="382588"/>
            <a:ext cx="8012113" cy="409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solidFill>
                  <a:schemeClr val="tx2"/>
                </a:solidFill>
                <a:latin typeface="Blk Akzidenz Grotesk Black"/>
                <a:ea typeface="L Akzidenz Grotesk Light"/>
                <a:cs typeface="Arial" panose="020B0604020202020204" pitchFamily="34" charset="0"/>
              </a:rPr>
              <a:t>How Much Does it Cost?</a:t>
            </a:r>
          </a:p>
        </p:txBody>
      </p:sp>
      <p:sp>
        <p:nvSpPr>
          <p:cNvPr id="46083" name="Text Placeholder 2"/>
          <p:cNvSpPr>
            <a:spLocks noGrp="1" noChangeArrowheads="1"/>
          </p:cNvSpPr>
          <p:nvPr>
            <p:ph type="body" sz="quarter" idx="11"/>
          </p:nvPr>
        </p:nvSpPr>
        <p:spPr bwMode="auto">
          <a:xfrm>
            <a:off x="685800" y="966788"/>
            <a:ext cx="8012113" cy="495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latin typeface="Blk Akzidenz Grotesk Black"/>
              </a:rPr>
              <a:t>No cost to open and maintain an account.</a:t>
            </a:r>
          </a:p>
        </p:txBody>
      </p:sp>
      <p:sp>
        <p:nvSpPr>
          <p:cNvPr id="4" name="Text Placeholder 3">
            <a:extLst>
              <a:ext uri="{FF2B5EF4-FFF2-40B4-BE49-F238E27FC236}">
                <a16:creationId xmlns:a16="http://schemas.microsoft.com/office/drawing/2014/main" id="{15C0D423-E6B1-48B0-A6E1-B34AE50B53D9}"/>
              </a:ext>
            </a:extLst>
          </p:cNvPr>
          <p:cNvSpPr>
            <a:spLocks noGrp="1"/>
          </p:cNvSpPr>
          <p:nvPr>
            <p:ph type="body" sz="quarter" idx="12"/>
          </p:nvPr>
        </p:nvSpPr>
        <p:spPr>
          <a:xfrm>
            <a:off x="685800" y="1546225"/>
            <a:ext cx="8012113" cy="3968750"/>
          </a:xfrm>
        </p:spPr>
        <p:txBody>
          <a:bodyPr/>
          <a:lstStyle/>
          <a:p>
            <a:pPr eaLnBrk="1" fontAlgn="auto" hangingPunct="1">
              <a:spcAft>
                <a:spcPts val="0"/>
              </a:spcAft>
              <a:buFont typeface="Arial"/>
              <a:buNone/>
              <a:defRPr/>
            </a:pPr>
            <a:r>
              <a:rPr lang="en-US" sz="2000">
                <a:solidFill>
                  <a:schemeClr val="tx2"/>
                </a:solidFill>
                <a:latin typeface="Blk Akzidenz Grotesk Black"/>
                <a:cs typeface="Arial" panose="020B0604020202020204" pitchFamily="34" charset="0"/>
              </a:rPr>
              <a:t>ABLE United offers the best value for Florida residents as there are no fees associated with opening an account:</a:t>
            </a:r>
          </a:p>
          <a:p>
            <a:pPr marL="285750" indent="-285750" eaLnBrk="1" fontAlgn="auto" hangingPunct="1">
              <a:spcBef>
                <a:spcPts val="600"/>
              </a:spcBef>
              <a:spcAft>
                <a:spcPts val="600"/>
              </a:spcAft>
              <a:buFont typeface="Arial" panose="020B0604020202020204" pitchFamily="34" charset="0"/>
              <a:buChar char="•"/>
              <a:defRPr/>
            </a:pPr>
            <a:r>
              <a:rPr lang="en-US" sz="2000">
                <a:solidFill>
                  <a:schemeClr val="tx2"/>
                </a:solidFill>
                <a:latin typeface="Blk Akzidenz Grotesk Black"/>
                <a:cs typeface="Arial" panose="020B0604020202020204" pitchFamily="34" charset="0"/>
              </a:rPr>
              <a:t>No application fee</a:t>
            </a:r>
          </a:p>
          <a:p>
            <a:pPr marL="285750" indent="-285750" eaLnBrk="1" fontAlgn="auto" hangingPunct="1">
              <a:spcBef>
                <a:spcPts val="600"/>
              </a:spcBef>
              <a:spcAft>
                <a:spcPts val="600"/>
              </a:spcAft>
              <a:buFont typeface="Arial" panose="020B0604020202020204" pitchFamily="34" charset="0"/>
              <a:buChar char="•"/>
              <a:defRPr/>
            </a:pPr>
            <a:r>
              <a:rPr lang="en-US" sz="2000">
                <a:solidFill>
                  <a:schemeClr val="tx2"/>
                </a:solidFill>
                <a:latin typeface="Blk Akzidenz Grotesk Black"/>
                <a:cs typeface="Arial" panose="020B0604020202020204" pitchFamily="34" charset="0"/>
              </a:rPr>
              <a:t>No monthly account maintenance fee</a:t>
            </a:r>
          </a:p>
          <a:p>
            <a:pPr marL="285750" indent="-285750" eaLnBrk="1" fontAlgn="auto" hangingPunct="1">
              <a:spcBef>
                <a:spcPts val="600"/>
              </a:spcBef>
              <a:spcAft>
                <a:spcPts val="600"/>
              </a:spcAft>
              <a:buFont typeface="Arial" panose="020B0604020202020204" pitchFamily="34" charset="0"/>
              <a:buChar char="•"/>
              <a:defRPr/>
            </a:pPr>
            <a:r>
              <a:rPr lang="en-US" sz="2000">
                <a:solidFill>
                  <a:schemeClr val="tx2"/>
                </a:solidFill>
                <a:latin typeface="Blk Akzidenz Grotesk Black"/>
                <a:cs typeface="Arial" panose="020B0604020202020204" pitchFamily="34" charset="0"/>
              </a:rPr>
              <a:t>$25 minimum contribution </a:t>
            </a:r>
          </a:p>
          <a:p>
            <a:pPr marL="285750" indent="-285750" eaLnBrk="1" fontAlgn="auto" hangingPunct="1">
              <a:spcBef>
                <a:spcPts val="600"/>
              </a:spcBef>
              <a:spcAft>
                <a:spcPts val="600"/>
              </a:spcAft>
              <a:buFont typeface="Arial" panose="020B0604020202020204" pitchFamily="34" charset="0"/>
              <a:buChar char="•"/>
              <a:defRPr/>
            </a:pPr>
            <a:r>
              <a:rPr lang="en-US" sz="2000">
                <a:solidFill>
                  <a:schemeClr val="tx2"/>
                </a:solidFill>
                <a:latin typeface="Blk Akzidenz Grotesk Black"/>
                <a:cs typeface="Arial" panose="020B0604020202020204" pitchFamily="34" charset="0"/>
              </a:rPr>
              <a:t>Annual fee of $10 for paper (OPTIONAL)</a:t>
            </a:r>
          </a:p>
          <a:p>
            <a:pPr marL="285750" indent="-285750" eaLnBrk="1" fontAlgn="auto" hangingPunct="1">
              <a:spcBef>
                <a:spcPts val="600"/>
              </a:spcBef>
              <a:spcAft>
                <a:spcPts val="600"/>
              </a:spcAft>
              <a:buFont typeface="Arial" panose="020B0604020202020204" pitchFamily="34" charset="0"/>
              <a:buChar char="•"/>
              <a:defRPr/>
            </a:pPr>
            <a:r>
              <a:rPr lang="en-US" sz="2000">
                <a:solidFill>
                  <a:schemeClr val="tx2"/>
                </a:solidFill>
                <a:latin typeface="Blk Akzidenz Grotesk Black"/>
                <a:cs typeface="Arial" panose="020B0604020202020204" pitchFamily="34" charset="0"/>
              </a:rPr>
              <a:t>Investment administration fee ranges from 0.00% to 0.290% (annualized) of the account balance</a:t>
            </a:r>
          </a:p>
          <a:p>
            <a:pPr marL="1028700" lvl="1" eaLnBrk="1" fontAlgn="auto" hangingPunct="1">
              <a:spcBef>
                <a:spcPts val="600"/>
              </a:spcBef>
              <a:spcAft>
                <a:spcPts val="600"/>
              </a:spcAft>
              <a:buFont typeface="Arial" panose="020B0604020202020204" pitchFamily="34" charset="0"/>
              <a:buChar char="•"/>
              <a:defRPr/>
            </a:pPr>
            <a:r>
              <a:rPr lang="en-US">
                <a:latin typeface="Blk Akzidenz Grotesk Black"/>
                <a:cs typeface="Arial" panose="020B0604020202020204" pitchFamily="34" charset="0"/>
              </a:rPr>
              <a:t>FDIC investment option has no fees</a:t>
            </a:r>
          </a:p>
          <a:p>
            <a:pPr marL="285750" indent="-285750" eaLnBrk="1" fontAlgn="auto" hangingPunct="1">
              <a:spcAft>
                <a:spcPts val="0"/>
              </a:spcAft>
              <a:buFont typeface="Arial" panose="020B0604020202020204" pitchFamily="34" charset="0"/>
              <a:buChar char="•"/>
              <a:defRPr/>
            </a:pPr>
            <a:endParaRPr lang="en-US" sz="2000">
              <a:latin typeface="Arial" panose="020B0604020202020204" pitchFamily="34" charset="0"/>
              <a:cs typeface="Arial" panose="020B0604020202020204" pitchFamily="34" charset="0"/>
            </a:endParaRPr>
          </a:p>
        </p:txBody>
      </p:sp>
      <p:sp>
        <p:nvSpPr>
          <p:cNvPr id="46085" name="Slide Number Placeholder 1"/>
          <p:cNvSpPr txBox="1">
            <a:spLocks noChangeArrowheads="1"/>
          </p:cNvSpPr>
          <p:nvPr/>
        </p:nvSpPr>
        <p:spPr bwMode="auto">
          <a:xfrm>
            <a:off x="6848475" y="6324600"/>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4ECDBEC2-7F22-4488-B60C-0862A459F3BB}" type="slidenum">
              <a:rPr lang="uk-UA" altLang="en-US" sz="1200">
                <a:solidFill>
                  <a:schemeClr val="bg2"/>
                </a:solidFill>
                <a:latin typeface="Avenir Book"/>
              </a:rPr>
              <a:pPr algn="r" eaLnBrk="1" hangingPunct="1"/>
              <a:t>18</a:t>
            </a:fld>
            <a:endParaRPr lang="uk-UA" altLang="en-US" sz="1200">
              <a:solidFill>
                <a:schemeClr val="bg2"/>
              </a:solidFill>
              <a:latin typeface="Avenir Book"/>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Placeholder 1"/>
          <p:cNvSpPr>
            <a:spLocks noGrp="1" noChangeArrowheads="1"/>
          </p:cNvSpPr>
          <p:nvPr>
            <p:ph type="body" sz="quarter" idx="10"/>
          </p:nvPr>
        </p:nvSpPr>
        <p:spPr bwMode="auto">
          <a:xfrm>
            <a:off x="685800" y="382588"/>
            <a:ext cx="8012113" cy="409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solidFill>
                  <a:schemeClr val="tx2"/>
                </a:solidFill>
                <a:latin typeface="Blk Akzidenz Grotesk Black"/>
                <a:ea typeface="L Akzidenz Grotesk Light"/>
                <a:cs typeface="Arial" panose="020B0604020202020204" pitchFamily="34" charset="0"/>
              </a:rPr>
              <a:t>Common Questions about ABLE</a:t>
            </a:r>
          </a:p>
        </p:txBody>
      </p:sp>
      <p:sp>
        <p:nvSpPr>
          <p:cNvPr id="48131" name="Text Placeholder 3"/>
          <p:cNvSpPr>
            <a:spLocks noGrp="1" noChangeArrowheads="1"/>
          </p:cNvSpPr>
          <p:nvPr>
            <p:ph type="body" sz="quarter" idx="12"/>
          </p:nvPr>
        </p:nvSpPr>
        <p:spPr bwMode="auto">
          <a:xfrm>
            <a:off x="779463" y="1074738"/>
            <a:ext cx="8012112" cy="4303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2000">
                <a:solidFill>
                  <a:srgbClr val="0076A8"/>
                </a:solidFill>
                <a:latin typeface="Blk Akzidenz Grotesk Black"/>
                <a:ea typeface="Century Gothic" panose="020B0502020202020204" pitchFamily="34" charset="0"/>
                <a:cs typeface="Arial" panose="020B0604020202020204" pitchFamily="34" charset="0"/>
              </a:rPr>
              <a:t>Who owns the ABLE United account?</a:t>
            </a:r>
          </a:p>
          <a:p>
            <a:pPr eaLnBrk="1" hangingPunct="1"/>
            <a:r>
              <a:rPr lang="en-US" altLang="en-US" sz="2000" i="1">
                <a:solidFill>
                  <a:schemeClr val="tx2"/>
                </a:solidFill>
                <a:latin typeface="Blk Akzidenz Grotesk Black"/>
                <a:ea typeface="Century Gothic" panose="020B0502020202020204" pitchFamily="34" charset="0"/>
                <a:cs typeface="Arial" panose="020B0604020202020204" pitchFamily="34" charset="0"/>
              </a:rPr>
              <a:t>The beneficiary, the individual with a disability, is the owner, but another individual can be the account administrator.</a:t>
            </a:r>
          </a:p>
          <a:p>
            <a:pPr eaLnBrk="1" hangingPunct="1"/>
            <a:endParaRPr lang="en-US" altLang="en-US" sz="2000">
              <a:latin typeface="Blk Akzidenz Grotesk Black"/>
              <a:ea typeface="Century Gothic" panose="020B0502020202020204" pitchFamily="34" charset="0"/>
              <a:cs typeface="Arial" panose="020B0604020202020204" pitchFamily="34" charset="0"/>
            </a:endParaRPr>
          </a:p>
          <a:p>
            <a:pPr eaLnBrk="1" hangingPunct="1"/>
            <a:r>
              <a:rPr lang="en-US" altLang="en-US" sz="2000">
                <a:solidFill>
                  <a:srgbClr val="0076A8"/>
                </a:solidFill>
                <a:latin typeface="Blk Akzidenz Grotesk Black"/>
                <a:ea typeface="Century Gothic" panose="020B0502020202020204" pitchFamily="34" charset="0"/>
                <a:cs typeface="Arial" panose="020B0604020202020204" pitchFamily="34" charset="0"/>
              </a:rPr>
              <a:t>Can the individual with a disability put their own money in their ABLE United account?</a:t>
            </a:r>
          </a:p>
          <a:p>
            <a:pPr eaLnBrk="1" hangingPunct="1"/>
            <a:r>
              <a:rPr lang="en-US" altLang="en-US" sz="2000" i="1">
                <a:solidFill>
                  <a:schemeClr val="tx2"/>
                </a:solidFill>
                <a:latin typeface="Blk Akzidenz Grotesk Black"/>
                <a:ea typeface="Century Gothic" panose="020B0502020202020204" pitchFamily="34" charset="0"/>
                <a:cs typeface="Arial" panose="020B0604020202020204" pitchFamily="34" charset="0"/>
              </a:rPr>
              <a:t>Yes – anybody can contribute to an ABLE account, up to $15,000/year from all sources. Individuals working may be able to contribute above $15,000/year limit.</a:t>
            </a:r>
          </a:p>
          <a:p>
            <a:pPr eaLnBrk="1" hangingPunct="1"/>
            <a:endParaRPr lang="en-US" altLang="en-US" sz="2000">
              <a:latin typeface="Avenir Book"/>
              <a:ea typeface="Century Gothic" panose="020B0502020202020204" pitchFamily="34" charset="0"/>
              <a:cs typeface="Arial" panose="020B0604020202020204" pitchFamily="34" charset="0"/>
            </a:endParaRPr>
          </a:p>
          <a:p>
            <a:pPr eaLnBrk="1" hangingPunct="1"/>
            <a:endParaRPr lang="en-US" altLang="en-US" sz="800">
              <a:latin typeface="Arial" panose="020B0604020202020204" pitchFamily="34" charset="0"/>
              <a:ea typeface="Century Gothic" panose="020B0502020202020204" pitchFamily="34" charset="0"/>
              <a:cs typeface="Arial" panose="020B0604020202020204" pitchFamily="34" charset="0"/>
            </a:endParaRPr>
          </a:p>
        </p:txBody>
      </p:sp>
      <p:sp>
        <p:nvSpPr>
          <p:cNvPr id="48132" name="Slide Number Placeholder 1"/>
          <p:cNvSpPr txBox="1">
            <a:spLocks noChangeArrowheads="1"/>
          </p:cNvSpPr>
          <p:nvPr/>
        </p:nvSpPr>
        <p:spPr bwMode="auto">
          <a:xfrm>
            <a:off x="6848475" y="6324600"/>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DE73EDFB-63CB-4993-9810-753409AAC35D}" type="slidenum">
              <a:rPr lang="uk-UA" altLang="en-US" sz="1200">
                <a:solidFill>
                  <a:schemeClr val="bg2"/>
                </a:solidFill>
                <a:latin typeface="Avenir Book"/>
              </a:rPr>
              <a:pPr algn="r" eaLnBrk="1" hangingPunct="1"/>
              <a:t>19</a:t>
            </a:fld>
            <a:endParaRPr lang="uk-UA" altLang="en-US" sz="1200">
              <a:solidFill>
                <a:schemeClr val="bg2"/>
              </a:solidFill>
              <a:latin typeface="Avenir Book"/>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Placeholder 2"/>
          <p:cNvSpPr txBox="1">
            <a:spLocks noChangeArrowheads="1"/>
          </p:cNvSpPr>
          <p:nvPr/>
        </p:nvSpPr>
        <p:spPr bwMode="auto">
          <a:xfrm>
            <a:off x="1123950" y="2613025"/>
            <a:ext cx="709295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Arial" panose="020B0604020202020204" pitchFamily="34" charset="0"/>
              <a:buNone/>
            </a:pPr>
            <a:r>
              <a:rPr lang="en-US" altLang="en-US" sz="4000">
                <a:solidFill>
                  <a:srgbClr val="0076A8"/>
                </a:solidFill>
                <a:latin typeface="Blk Akzidenz Grotesk Black"/>
                <a:cs typeface="Arial" panose="020B0604020202020204" pitchFamily="34" charset="0"/>
              </a:rPr>
              <a:t>ABLE United</a:t>
            </a:r>
          </a:p>
        </p:txBody>
      </p:sp>
      <p:sp>
        <p:nvSpPr>
          <p:cNvPr id="11267" name="Text Placeholder 3"/>
          <p:cNvSpPr txBox="1">
            <a:spLocks noChangeArrowheads="1"/>
          </p:cNvSpPr>
          <p:nvPr/>
        </p:nvSpPr>
        <p:spPr bwMode="auto">
          <a:xfrm>
            <a:off x="1123950" y="3354388"/>
            <a:ext cx="70929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Arial" panose="020B0604020202020204" pitchFamily="34" charset="0"/>
              <a:buNone/>
              <a:defRPr/>
            </a:pPr>
            <a:r>
              <a:rPr lang="en-US" altLang="en-US" sz="2400">
                <a:solidFill>
                  <a:schemeClr val="tx2">
                    <a:lumMod val="75000"/>
                  </a:schemeClr>
                </a:solidFill>
                <a:latin typeface="Blk Akzidenz Grotesk Black"/>
                <a:ea typeface="L Akzidenz Grotesk Light"/>
                <a:cs typeface="Arial" panose="020B0604020202020204" pitchFamily="34" charset="0"/>
              </a:rPr>
              <a:t>Florida’s Qualified ABLE Program</a:t>
            </a:r>
          </a:p>
        </p:txBody>
      </p:sp>
      <p:sp>
        <p:nvSpPr>
          <p:cNvPr id="2" name="Rectangle 1">
            <a:extLst>
              <a:ext uri="{FF2B5EF4-FFF2-40B4-BE49-F238E27FC236}">
                <a16:creationId xmlns:a16="http://schemas.microsoft.com/office/drawing/2014/main" id="{6C113AC8-8551-41DB-9C9A-7D49CD98ED31}"/>
              </a:ext>
            </a:extLst>
          </p:cNvPr>
          <p:cNvSpPr/>
          <p:nvPr/>
        </p:nvSpPr>
        <p:spPr>
          <a:xfrm>
            <a:off x="4237796" y="4510088"/>
            <a:ext cx="4275208" cy="369332"/>
          </a:xfrm>
          <a:prstGeom prst="rect">
            <a:avLst/>
          </a:prstGeom>
        </p:spPr>
        <p:txBody>
          <a:bodyPr wrap="none">
            <a:spAutoFit/>
          </a:bodyPr>
          <a:lstStyle/>
          <a:p>
            <a:pPr algn="r"/>
            <a:r>
              <a:rPr lang="en-US" dirty="0">
                <a:solidFill>
                  <a:srgbClr val="0070C0"/>
                </a:solidFill>
                <a:latin typeface="Avenir Book"/>
              </a:rPr>
              <a:t>Jenn Sikora, ABLE United Brand Ambassador</a:t>
            </a:r>
          </a:p>
        </p:txBody>
      </p:sp>
      <p:pic>
        <p:nvPicPr>
          <p:cNvPr id="7" name="Picture 6">
            <a:extLst>
              <a:ext uri="{FF2B5EF4-FFF2-40B4-BE49-F238E27FC236}">
                <a16:creationId xmlns:a16="http://schemas.microsoft.com/office/drawing/2014/main" id="{ADCD680B-4506-440F-A71C-55FF7F185C67}"/>
              </a:ext>
            </a:extLst>
          </p:cNvPr>
          <p:cNvPicPr>
            <a:picLocks noChangeAspect="1"/>
          </p:cNvPicPr>
          <p:nvPr/>
        </p:nvPicPr>
        <p:blipFill>
          <a:blip r:embed="rId3"/>
          <a:stretch>
            <a:fillRect/>
          </a:stretch>
        </p:blipFill>
        <p:spPr>
          <a:xfrm>
            <a:off x="5816001" y="378962"/>
            <a:ext cx="3232502" cy="374841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Placeholder 1"/>
          <p:cNvSpPr>
            <a:spLocks noGrp="1" noChangeArrowheads="1"/>
          </p:cNvSpPr>
          <p:nvPr>
            <p:ph type="body" sz="quarter" idx="10"/>
          </p:nvPr>
        </p:nvSpPr>
        <p:spPr bwMode="auto">
          <a:xfrm>
            <a:off x="685800" y="382588"/>
            <a:ext cx="8012113" cy="409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solidFill>
                  <a:schemeClr val="tx2"/>
                </a:solidFill>
                <a:latin typeface="Blk Akzidenz Grotesk Black"/>
                <a:ea typeface="L Akzidenz Grotesk Light"/>
                <a:cs typeface="Arial" panose="020B0604020202020204" pitchFamily="34" charset="0"/>
              </a:rPr>
              <a:t>Common Questions about ABLE</a:t>
            </a:r>
          </a:p>
        </p:txBody>
      </p:sp>
      <p:sp>
        <p:nvSpPr>
          <p:cNvPr id="50179" name="Text Placeholder 3"/>
          <p:cNvSpPr>
            <a:spLocks noGrp="1" noChangeArrowheads="1"/>
          </p:cNvSpPr>
          <p:nvPr>
            <p:ph type="body" sz="quarter" idx="12"/>
          </p:nvPr>
        </p:nvSpPr>
        <p:spPr bwMode="auto">
          <a:xfrm>
            <a:off x="685800" y="1150938"/>
            <a:ext cx="8105775" cy="47958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2000">
                <a:solidFill>
                  <a:srgbClr val="0076A8"/>
                </a:solidFill>
                <a:latin typeface="Blk Akzidenz Grotesk Black"/>
                <a:ea typeface="Century Gothic" panose="020B0502020202020204" pitchFamily="34" charset="0"/>
                <a:cs typeface="Arial" panose="020B0604020202020204" pitchFamily="34" charset="0"/>
              </a:rPr>
              <a:t>If I move out of state, do I have to close my ABLE United account and open an ABLE account in that state?</a:t>
            </a:r>
          </a:p>
          <a:p>
            <a:pPr eaLnBrk="1" hangingPunct="1"/>
            <a:r>
              <a:rPr lang="en-US" altLang="en-US" sz="2000" i="1">
                <a:solidFill>
                  <a:schemeClr val="tx2"/>
                </a:solidFill>
                <a:latin typeface="Blk Akzidenz Grotesk Black"/>
                <a:ea typeface="Century Gothic" panose="020B0502020202020204" pitchFamily="34" charset="0"/>
                <a:cs typeface="Arial" panose="020B0604020202020204" pitchFamily="34" charset="0"/>
              </a:rPr>
              <a:t>No, it just fine to keep your ABLE United account as it is all managed online – however, that state’s ABLE program might have unique benefits for its residents, in the same way that ABLE United is the best value for Floridians.</a:t>
            </a:r>
          </a:p>
          <a:p>
            <a:pPr eaLnBrk="1" hangingPunct="1"/>
            <a:endParaRPr lang="en-US" altLang="en-US" sz="2000">
              <a:solidFill>
                <a:srgbClr val="0076A8"/>
              </a:solidFill>
              <a:latin typeface="Blk Akzidenz Grotesk Black"/>
              <a:ea typeface="Century Gothic" panose="020B0502020202020204" pitchFamily="34" charset="0"/>
              <a:cs typeface="Arial" panose="020B0604020202020204" pitchFamily="34" charset="0"/>
            </a:endParaRPr>
          </a:p>
          <a:p>
            <a:pPr eaLnBrk="1" hangingPunct="1"/>
            <a:r>
              <a:rPr lang="en-US" altLang="en-US" sz="2000">
                <a:solidFill>
                  <a:srgbClr val="0076A8"/>
                </a:solidFill>
                <a:latin typeface="Blk Akzidenz Grotesk Black"/>
                <a:ea typeface="Century Gothic" panose="020B0502020202020204" pitchFamily="34" charset="0"/>
                <a:cs typeface="Arial" panose="020B0604020202020204" pitchFamily="34" charset="0"/>
              </a:rPr>
              <a:t>How often can I move invested funds in between investment options?</a:t>
            </a:r>
          </a:p>
          <a:p>
            <a:pPr eaLnBrk="1" hangingPunct="1"/>
            <a:r>
              <a:rPr lang="en-US" altLang="en-US" sz="2000" i="1">
                <a:solidFill>
                  <a:schemeClr val="tx2"/>
                </a:solidFill>
                <a:latin typeface="Blk Akzidenz Grotesk Black"/>
                <a:ea typeface="Century Gothic" panose="020B0502020202020204" pitchFamily="34" charset="0"/>
                <a:cs typeface="Arial" panose="020B0604020202020204" pitchFamily="34" charset="0"/>
              </a:rPr>
              <a:t>Federal law only allows two invested fund changes per calendar year. </a:t>
            </a:r>
          </a:p>
          <a:p>
            <a:pPr eaLnBrk="1" hangingPunct="1"/>
            <a:endParaRPr lang="en-US" altLang="en-US" sz="800">
              <a:latin typeface="Arial" panose="020B0604020202020204" pitchFamily="34" charset="0"/>
              <a:ea typeface="Century Gothic" panose="020B0502020202020204" pitchFamily="34" charset="0"/>
              <a:cs typeface="Arial" panose="020B0604020202020204" pitchFamily="34" charset="0"/>
            </a:endParaRPr>
          </a:p>
        </p:txBody>
      </p:sp>
      <p:sp>
        <p:nvSpPr>
          <p:cNvPr id="50180" name="Slide Number Placeholder 1"/>
          <p:cNvSpPr txBox="1">
            <a:spLocks noChangeArrowheads="1"/>
          </p:cNvSpPr>
          <p:nvPr/>
        </p:nvSpPr>
        <p:spPr bwMode="auto">
          <a:xfrm>
            <a:off x="6848475" y="6324600"/>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30B74BB4-10A7-49CD-A857-7BAD42BA4CAD}" type="slidenum">
              <a:rPr lang="uk-UA" altLang="en-US" sz="1200">
                <a:solidFill>
                  <a:schemeClr val="bg2"/>
                </a:solidFill>
                <a:latin typeface="Avenir Book"/>
              </a:rPr>
              <a:pPr algn="r" eaLnBrk="1" hangingPunct="1"/>
              <a:t>20</a:t>
            </a:fld>
            <a:endParaRPr lang="uk-UA" altLang="en-US" sz="1200">
              <a:solidFill>
                <a:schemeClr val="bg2"/>
              </a:solidFill>
              <a:latin typeface="Avenir Book"/>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Placeholder 1"/>
          <p:cNvSpPr>
            <a:spLocks noGrp="1" noChangeArrowheads="1"/>
          </p:cNvSpPr>
          <p:nvPr>
            <p:ph type="body" sz="quarter" idx="10"/>
          </p:nvPr>
        </p:nvSpPr>
        <p:spPr bwMode="auto">
          <a:xfrm>
            <a:off x="685800" y="382588"/>
            <a:ext cx="8012113" cy="409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solidFill>
                  <a:schemeClr val="tx2"/>
                </a:solidFill>
                <a:latin typeface="Blk Akzidenz Grotesk Black"/>
                <a:ea typeface="L Akzidenz Grotesk Light"/>
                <a:cs typeface="Arial" panose="020B0604020202020204" pitchFamily="34" charset="0"/>
              </a:rPr>
              <a:t>Common Questions about ABLE</a:t>
            </a:r>
          </a:p>
        </p:txBody>
      </p:sp>
      <p:sp>
        <p:nvSpPr>
          <p:cNvPr id="50179" name="Text Placeholder 3"/>
          <p:cNvSpPr>
            <a:spLocks noGrp="1" noChangeArrowheads="1"/>
          </p:cNvSpPr>
          <p:nvPr>
            <p:ph type="body" sz="quarter" idx="12"/>
          </p:nvPr>
        </p:nvSpPr>
        <p:spPr bwMode="auto">
          <a:xfrm>
            <a:off x="685800" y="1150938"/>
            <a:ext cx="8105775" cy="47958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2000">
                <a:solidFill>
                  <a:srgbClr val="0076A8"/>
                </a:solidFill>
                <a:latin typeface="Blk Akzidenz Grotesk Black"/>
                <a:ea typeface="Century Gothic" panose="020B0502020202020204" pitchFamily="34" charset="0"/>
                <a:cs typeface="Arial" panose="020B0604020202020204" pitchFamily="34" charset="0"/>
              </a:rPr>
              <a:t>Is an ABLE account similar to a Special Needs Trust (SNT)?</a:t>
            </a:r>
          </a:p>
          <a:p>
            <a:pPr eaLnBrk="1" hangingPunct="1"/>
            <a:r>
              <a:rPr lang="en-US" altLang="en-US" sz="2000" i="1">
                <a:solidFill>
                  <a:schemeClr val="tx2"/>
                </a:solidFill>
                <a:latin typeface="Blk Akzidenz Grotesk Black"/>
                <a:ea typeface="Century Gothic" panose="020B0502020202020204" pitchFamily="34" charset="0"/>
                <a:cs typeface="Arial" panose="020B0604020202020204" pitchFamily="34" charset="0"/>
              </a:rPr>
              <a:t>No, ABLE is an additional tool to your financial tool belt and can often work together as a third party SNT can fund an ABLE account. SNT are setup by attorneys and must be overseen by a trustee. They can also hold a variety of non-cash assets. </a:t>
            </a:r>
          </a:p>
          <a:p>
            <a:pPr eaLnBrk="1" hangingPunct="1"/>
            <a:endParaRPr lang="en-US" altLang="en-US" sz="2000" i="1">
              <a:solidFill>
                <a:schemeClr val="tx2"/>
              </a:solidFill>
              <a:latin typeface="Blk Akzidenz Grotesk Black"/>
              <a:ea typeface="Century Gothic" panose="020B0502020202020204" pitchFamily="34" charset="0"/>
              <a:cs typeface="Arial" panose="020B0604020202020204" pitchFamily="34" charset="0"/>
            </a:endParaRPr>
          </a:p>
          <a:p>
            <a:pPr eaLnBrk="1" hangingPunct="1"/>
            <a:r>
              <a:rPr lang="en-US" altLang="en-US" sz="2000" i="1">
                <a:solidFill>
                  <a:schemeClr val="tx2"/>
                </a:solidFill>
                <a:latin typeface="Blk Akzidenz Grotesk Black"/>
                <a:ea typeface="Century Gothic" panose="020B0502020202020204" pitchFamily="34" charset="0"/>
                <a:cs typeface="Arial" panose="020B0604020202020204" pitchFamily="34" charset="0"/>
              </a:rPr>
              <a:t>ABLE is setup online and can be managed by individual or third party. Limited to $15,000 in annual contributions but can grow tax-free.</a:t>
            </a:r>
          </a:p>
          <a:p>
            <a:pPr eaLnBrk="1" hangingPunct="1"/>
            <a:endParaRPr lang="en-US" altLang="en-US" sz="800">
              <a:latin typeface="Arial" panose="020B0604020202020204" pitchFamily="34" charset="0"/>
              <a:ea typeface="Century Gothic" panose="020B0502020202020204" pitchFamily="34" charset="0"/>
              <a:cs typeface="Arial" panose="020B0604020202020204" pitchFamily="34" charset="0"/>
            </a:endParaRPr>
          </a:p>
        </p:txBody>
      </p:sp>
      <p:sp>
        <p:nvSpPr>
          <p:cNvPr id="50180" name="Slide Number Placeholder 1"/>
          <p:cNvSpPr txBox="1">
            <a:spLocks noChangeArrowheads="1"/>
          </p:cNvSpPr>
          <p:nvPr/>
        </p:nvSpPr>
        <p:spPr bwMode="auto">
          <a:xfrm>
            <a:off x="6848475" y="6324600"/>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30B74BB4-10A7-49CD-A857-7BAD42BA4CAD}" type="slidenum">
              <a:rPr lang="uk-UA" altLang="en-US" sz="1200">
                <a:solidFill>
                  <a:schemeClr val="bg2"/>
                </a:solidFill>
                <a:latin typeface="Avenir Book"/>
              </a:rPr>
              <a:pPr algn="r" eaLnBrk="1" hangingPunct="1"/>
              <a:t>21</a:t>
            </a:fld>
            <a:endParaRPr lang="uk-UA" altLang="en-US" sz="1200">
              <a:solidFill>
                <a:schemeClr val="bg2"/>
              </a:solidFill>
              <a:latin typeface="Avenir Book"/>
            </a:endParaRPr>
          </a:p>
        </p:txBody>
      </p:sp>
    </p:spTree>
    <p:extLst>
      <p:ext uri="{BB962C8B-B14F-4D97-AF65-F5344CB8AC3E}">
        <p14:creationId xmlns:p14="http://schemas.microsoft.com/office/powerpoint/2010/main" val="1366684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Placeholder 1"/>
          <p:cNvSpPr>
            <a:spLocks noGrp="1" noChangeArrowheads="1"/>
          </p:cNvSpPr>
          <p:nvPr>
            <p:ph type="body" sz="quarter" idx="10"/>
          </p:nvPr>
        </p:nvSpPr>
        <p:spPr bwMode="auto">
          <a:xfrm>
            <a:off x="685800" y="382588"/>
            <a:ext cx="8012113" cy="409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solidFill>
                  <a:schemeClr val="tx2"/>
                </a:solidFill>
                <a:latin typeface="Blk Akzidenz Grotesk Black"/>
                <a:ea typeface="L Akzidenz Grotesk Light"/>
                <a:cs typeface="Arial" panose="020B0604020202020204" pitchFamily="34" charset="0"/>
              </a:rPr>
              <a:t>Is an ABLE United Account Right for You?</a:t>
            </a:r>
          </a:p>
        </p:txBody>
      </p:sp>
      <p:sp>
        <p:nvSpPr>
          <p:cNvPr id="49156" name="Text Placeholder 3">
            <a:extLst>
              <a:ext uri="{FF2B5EF4-FFF2-40B4-BE49-F238E27FC236}">
                <a16:creationId xmlns:a16="http://schemas.microsoft.com/office/drawing/2014/main" id="{56BE8292-D7BF-4FD9-9393-D1FF96749E7C}"/>
              </a:ext>
            </a:extLst>
          </p:cNvPr>
          <p:cNvSpPr>
            <a:spLocks noGrp="1" noChangeArrowheads="1"/>
          </p:cNvSpPr>
          <p:nvPr>
            <p:ph type="body" sz="quarter" idx="12"/>
          </p:nvPr>
        </p:nvSpPr>
        <p:spPr bwMode="auto">
          <a:xfrm>
            <a:off x="685800" y="1123950"/>
            <a:ext cx="8012113" cy="38782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spcAft>
                <a:spcPts val="1200"/>
              </a:spcAft>
              <a:defRPr/>
            </a:pPr>
            <a:r>
              <a:rPr lang="en-US" altLang="en-US" sz="2000">
                <a:solidFill>
                  <a:srgbClr val="0076A8"/>
                </a:solidFill>
                <a:latin typeface="Blk Akzidenz Grotesk Black"/>
                <a:cs typeface="Arial" panose="020B0604020202020204" pitchFamily="34" charset="0"/>
              </a:rPr>
              <a:t>If you answered yes to any of these questions, an ABLE United account might be beneficial for you:</a:t>
            </a:r>
            <a:endParaRPr lang="en-US" altLang="en-US" sz="2000">
              <a:cs typeface="Arial" panose="020B0604020202020204" pitchFamily="34" charset="0"/>
            </a:endParaRPr>
          </a:p>
          <a:p>
            <a:pPr marL="285750" indent="-285750" eaLnBrk="1" hangingPunct="1">
              <a:spcBef>
                <a:spcPts val="0"/>
              </a:spcBef>
              <a:spcAft>
                <a:spcPts val="1200"/>
              </a:spcAft>
              <a:buFont typeface="Arial" panose="020B0604020202020204" pitchFamily="34" charset="0"/>
              <a:buChar char="•"/>
              <a:defRPr/>
            </a:pPr>
            <a:r>
              <a:rPr lang="en-US" altLang="en-US" sz="2000">
                <a:solidFill>
                  <a:schemeClr val="tx2"/>
                </a:solidFill>
                <a:latin typeface="Blk Akzidenz Grotesk Black"/>
                <a:ea typeface="Century Gothic" panose="020B0502020202020204" pitchFamily="34" charset="0"/>
                <a:cs typeface="Arial" panose="020B0604020202020204" pitchFamily="34" charset="0"/>
              </a:rPr>
              <a:t>Are you looking for a way to save money without losing your government benefits for basic living expenses like housing, transportation and education?</a:t>
            </a:r>
          </a:p>
          <a:p>
            <a:pPr marL="285750" indent="-285750" eaLnBrk="1" hangingPunct="1">
              <a:spcBef>
                <a:spcPts val="0"/>
              </a:spcBef>
              <a:spcAft>
                <a:spcPts val="1200"/>
              </a:spcAft>
              <a:buFont typeface="Arial" panose="020B0604020202020204" pitchFamily="34" charset="0"/>
              <a:buChar char="•"/>
              <a:defRPr/>
            </a:pPr>
            <a:r>
              <a:rPr lang="en-US" altLang="en-US" sz="2000">
                <a:solidFill>
                  <a:schemeClr val="tx2"/>
                </a:solidFill>
                <a:latin typeface="Blk Akzidenz Grotesk Black"/>
                <a:ea typeface="Century Gothic" panose="020B0502020202020204" pitchFamily="34" charset="0"/>
                <a:cs typeface="Arial" panose="020B0604020202020204" pitchFamily="34" charset="0"/>
              </a:rPr>
              <a:t>Are you looking for a way for your money to potentially earn interest tax-free?</a:t>
            </a:r>
            <a:endParaRPr lang="en-US" altLang="en-US" sz="2000">
              <a:solidFill>
                <a:schemeClr val="tx2"/>
              </a:solidFill>
              <a:latin typeface="Blk Akzidenz Grotesk Black"/>
              <a:ea typeface="L Akzidenz Grotesk Light"/>
              <a:cs typeface="Arial" panose="020B0604020202020204" pitchFamily="34" charset="0"/>
            </a:endParaRPr>
          </a:p>
          <a:p>
            <a:pPr marL="285750" indent="-285750" eaLnBrk="1" hangingPunct="1">
              <a:spcBef>
                <a:spcPts val="0"/>
              </a:spcBef>
              <a:spcAft>
                <a:spcPts val="1200"/>
              </a:spcAft>
              <a:buFont typeface="Arial" panose="020B0604020202020204" pitchFamily="34" charset="0"/>
              <a:buChar char="•"/>
              <a:defRPr/>
            </a:pPr>
            <a:r>
              <a:rPr lang="en-US" altLang="en-US" sz="2000">
                <a:solidFill>
                  <a:schemeClr val="tx2"/>
                </a:solidFill>
                <a:latin typeface="Blk Akzidenz Grotesk Black"/>
                <a:ea typeface="Century Gothic" panose="020B0502020202020204" pitchFamily="34" charset="0"/>
                <a:cs typeface="Arial" panose="020B0604020202020204" pitchFamily="34" charset="0"/>
              </a:rPr>
              <a:t>Do you have family and friends that would like to assist you financially, but do not want to compromise the benefits you currently receive, or may receive in the future?</a:t>
            </a:r>
          </a:p>
          <a:p>
            <a:pPr marL="285750" indent="-285750" eaLnBrk="1" hangingPunct="1">
              <a:spcBef>
                <a:spcPts val="0"/>
              </a:spcBef>
              <a:spcAft>
                <a:spcPts val="1200"/>
              </a:spcAft>
              <a:buFont typeface="Arial" panose="020B0604020202020204" pitchFamily="34" charset="0"/>
              <a:buChar char="•"/>
              <a:defRPr/>
            </a:pPr>
            <a:r>
              <a:rPr lang="en-US" altLang="en-US" sz="2000">
                <a:solidFill>
                  <a:schemeClr val="tx2"/>
                </a:solidFill>
                <a:latin typeface="Blk Akzidenz Grotesk Black"/>
                <a:ea typeface="Century Gothic" panose="020B0502020202020204" pitchFamily="34" charset="0"/>
                <a:cs typeface="Arial" panose="020B0604020202020204" pitchFamily="34" charset="0"/>
              </a:rPr>
              <a:t>Do you find yourself spending down money each month in order to get below $2,000 in assets?</a:t>
            </a:r>
          </a:p>
        </p:txBody>
      </p:sp>
      <p:sp>
        <p:nvSpPr>
          <p:cNvPr id="52228" name="Slide Number Placeholder 1"/>
          <p:cNvSpPr txBox="1">
            <a:spLocks noChangeArrowheads="1"/>
          </p:cNvSpPr>
          <p:nvPr/>
        </p:nvSpPr>
        <p:spPr bwMode="auto">
          <a:xfrm>
            <a:off x="6848475" y="6324600"/>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4FAEFB2E-B539-47B5-BE09-45198F9E3FAF}" type="slidenum">
              <a:rPr lang="uk-UA" altLang="en-US" sz="1200">
                <a:solidFill>
                  <a:schemeClr val="bg2"/>
                </a:solidFill>
                <a:latin typeface="Avenir Book"/>
              </a:rPr>
              <a:pPr algn="r" eaLnBrk="1" hangingPunct="1"/>
              <a:t>22</a:t>
            </a:fld>
            <a:endParaRPr lang="uk-UA" altLang="en-US" sz="1200">
              <a:solidFill>
                <a:schemeClr val="bg2"/>
              </a:solidFill>
              <a:latin typeface="Avenir Book"/>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Placeholder 1"/>
          <p:cNvSpPr txBox="1">
            <a:spLocks noChangeArrowheads="1"/>
          </p:cNvSpPr>
          <p:nvPr/>
        </p:nvSpPr>
        <p:spPr bwMode="auto">
          <a:xfrm>
            <a:off x="5954713" y="6113463"/>
            <a:ext cx="295592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spcBef>
                <a:spcPct val="20000"/>
              </a:spcBef>
              <a:buFont typeface="Arial" panose="020B0604020202020204" pitchFamily="34" charset="0"/>
              <a:buNone/>
            </a:pPr>
            <a:r>
              <a:rPr lang="en-US" altLang="en-US" sz="2400" b="1">
                <a:solidFill>
                  <a:srgbClr val="0076A8"/>
                </a:solidFill>
                <a:latin typeface="Blk Akzidenz Grotesk Black"/>
              </a:rPr>
              <a:t>Questions</a:t>
            </a:r>
          </a:p>
        </p:txBody>
      </p:sp>
      <p:pic>
        <p:nvPicPr>
          <p:cNvPr id="53251" name="Picture 4" descr="A picture containing person, indoor, table, sitting&#10;&#10;Description automatically generated"/>
          <p:cNvPicPr>
            <a:picLocks noChangeAspect="1" noChangeArrowheads="1"/>
          </p:cNvPicPr>
          <p:nvPr/>
        </p:nvPicPr>
        <p:blipFill>
          <a:blip r:embed="rId2"/>
          <a:srcRect/>
          <a:stretch>
            <a:fillRect/>
          </a:stretch>
        </p:blipFill>
        <p:spPr bwMode="auto">
          <a:xfrm>
            <a:off x="-2076" y="-96769"/>
            <a:ext cx="9148150" cy="579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Placeholder 1"/>
          <p:cNvSpPr>
            <a:spLocks noGrp="1" noChangeArrowheads="1"/>
          </p:cNvSpPr>
          <p:nvPr>
            <p:ph type="body" sz="quarter" idx="10"/>
          </p:nvPr>
        </p:nvSpPr>
        <p:spPr bwMode="auto">
          <a:xfrm>
            <a:off x="685800" y="382588"/>
            <a:ext cx="8012113" cy="409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solidFill>
                  <a:schemeClr val="tx2"/>
                </a:solidFill>
                <a:latin typeface="Blk Akzidenz Grotesk Black"/>
                <a:ea typeface="L Akzidenz Grotesk Light"/>
                <a:cs typeface="Arial" panose="020B0604020202020204" pitchFamily="34" charset="0"/>
              </a:rPr>
              <a:t>Questions</a:t>
            </a:r>
          </a:p>
        </p:txBody>
      </p:sp>
      <p:sp>
        <p:nvSpPr>
          <p:cNvPr id="54275" name="Text Placeholder 2"/>
          <p:cNvSpPr>
            <a:spLocks noGrp="1" noChangeArrowheads="1"/>
          </p:cNvSpPr>
          <p:nvPr>
            <p:ph type="body" sz="quarter" idx="11"/>
          </p:nvPr>
        </p:nvSpPr>
        <p:spPr bwMode="auto">
          <a:xfrm>
            <a:off x="685800" y="966788"/>
            <a:ext cx="8012113" cy="495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latin typeface="Blk Akzidenz Grotesk Black"/>
                <a:cs typeface="Arial" panose="020B0604020202020204" pitchFamily="34" charset="0"/>
              </a:rPr>
              <a:t>Visit ableunited.com for more information about ABLE United. </a:t>
            </a:r>
          </a:p>
        </p:txBody>
      </p:sp>
      <p:sp>
        <p:nvSpPr>
          <p:cNvPr id="54276" name="Text Placeholder 3"/>
          <p:cNvSpPr>
            <a:spLocks noGrp="1" noChangeArrowheads="1"/>
          </p:cNvSpPr>
          <p:nvPr>
            <p:ph type="body" sz="quarter" idx="12"/>
          </p:nvPr>
        </p:nvSpPr>
        <p:spPr bwMode="auto">
          <a:xfrm>
            <a:off x="685800" y="1546225"/>
            <a:ext cx="8012113" cy="3968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2000" dirty="0">
                <a:solidFill>
                  <a:schemeClr val="tx2"/>
                </a:solidFill>
                <a:latin typeface="Blk Akzidenz Grotesk Black"/>
                <a:ea typeface="L Akzidenz Grotesk Light"/>
                <a:cs typeface="Arial" panose="020B0604020202020204" pitchFamily="34" charset="0"/>
              </a:rPr>
              <a:t>Call Toll Free –  </a:t>
            </a:r>
          </a:p>
          <a:p>
            <a:pPr eaLnBrk="1" hangingPunct="1"/>
            <a:endParaRPr lang="en-US" altLang="en-US" sz="2000" dirty="0">
              <a:solidFill>
                <a:schemeClr val="tx2"/>
              </a:solidFill>
              <a:latin typeface="Blk Akzidenz Grotesk Black"/>
              <a:ea typeface="L Akzidenz Grotesk Light"/>
              <a:cs typeface="Arial" panose="020B0604020202020204" pitchFamily="34" charset="0"/>
            </a:endParaRPr>
          </a:p>
          <a:p>
            <a:pPr eaLnBrk="1" hangingPunct="1"/>
            <a:r>
              <a:rPr lang="en-US" altLang="en-US" sz="2000" i="1" dirty="0">
                <a:solidFill>
                  <a:schemeClr val="tx2"/>
                </a:solidFill>
                <a:latin typeface="Blk Akzidenz Grotesk Black"/>
                <a:ea typeface="L Akzidenz Grotesk Light"/>
                <a:cs typeface="Arial" panose="020B0604020202020204" pitchFamily="34" charset="0"/>
              </a:rPr>
              <a:t>1-888-524-ABLE (2253) (Monday – Friday, 9am – 6 pm ET)</a:t>
            </a:r>
          </a:p>
          <a:p>
            <a:pPr eaLnBrk="1" hangingPunct="1"/>
            <a:r>
              <a:rPr lang="en-US" altLang="en-US" sz="2000" i="1" dirty="0">
                <a:solidFill>
                  <a:schemeClr val="tx2"/>
                </a:solidFill>
                <a:latin typeface="Blk Akzidenz Grotesk Black"/>
                <a:ea typeface="L Akzidenz Grotesk Light"/>
                <a:cs typeface="Arial" panose="020B0604020202020204" pitchFamily="34" charset="0"/>
              </a:rPr>
              <a:t>1-844-888-2253 TTY (Monday – Friday, 9 am – 8 pm ET)</a:t>
            </a:r>
          </a:p>
          <a:p>
            <a:pPr eaLnBrk="1" hangingPunct="1"/>
            <a:endParaRPr lang="en-US" altLang="en-US" sz="2000" dirty="0">
              <a:solidFill>
                <a:schemeClr val="tx2"/>
              </a:solidFill>
              <a:latin typeface="Blk Akzidenz Grotesk Black"/>
              <a:ea typeface="L Akzidenz Grotesk Light"/>
              <a:cs typeface="Arial" panose="020B0604020202020204" pitchFamily="34" charset="0"/>
            </a:endParaRPr>
          </a:p>
          <a:p>
            <a:pPr eaLnBrk="1" hangingPunct="1"/>
            <a:r>
              <a:rPr lang="en-US" altLang="en-US" sz="2000" dirty="0">
                <a:solidFill>
                  <a:schemeClr val="tx2"/>
                </a:solidFill>
                <a:latin typeface="Blk Akzidenz Grotesk Black"/>
                <a:ea typeface="L Akzidenz Grotesk Light"/>
                <a:cs typeface="Arial" panose="020B0604020202020204" pitchFamily="34" charset="0"/>
              </a:rPr>
              <a:t>Live Chat  – </a:t>
            </a:r>
          </a:p>
          <a:p>
            <a:pPr eaLnBrk="1" hangingPunct="1"/>
            <a:endParaRPr lang="en-US" altLang="en-US" sz="2000" dirty="0">
              <a:solidFill>
                <a:schemeClr val="tx2"/>
              </a:solidFill>
              <a:latin typeface="Blk Akzidenz Grotesk Black"/>
              <a:ea typeface="L Akzidenz Grotesk Light"/>
              <a:cs typeface="Arial" panose="020B0604020202020204" pitchFamily="34" charset="0"/>
            </a:endParaRPr>
          </a:p>
          <a:p>
            <a:pPr eaLnBrk="1" hangingPunct="1"/>
            <a:r>
              <a:rPr lang="en-US" altLang="en-US" sz="2000" i="1" dirty="0">
                <a:solidFill>
                  <a:schemeClr val="tx2"/>
                </a:solidFill>
                <a:latin typeface="Blk Akzidenz Grotesk Black"/>
                <a:ea typeface="L Akzidenz Grotesk Light"/>
                <a:cs typeface="Arial" panose="020B0604020202020204" pitchFamily="34" charset="0"/>
              </a:rPr>
              <a:t>Look for icon on bottom right </a:t>
            </a:r>
          </a:p>
          <a:p>
            <a:pPr eaLnBrk="1" hangingPunct="1"/>
            <a:endParaRPr lang="en-US" altLang="en-US" sz="2000" dirty="0">
              <a:solidFill>
                <a:schemeClr val="tx2"/>
              </a:solidFill>
              <a:latin typeface="Avenir Book"/>
              <a:ea typeface="L Akzidenz Grotesk Light"/>
              <a:cs typeface="Arial" panose="020B0604020202020204" pitchFamily="34" charset="0"/>
            </a:endParaRPr>
          </a:p>
          <a:p>
            <a:pPr eaLnBrk="1" hangingPunct="1"/>
            <a:endParaRPr lang="en-US" altLang="en-US" dirty="0">
              <a:solidFill>
                <a:schemeClr val="tx2"/>
              </a:solidFill>
              <a:latin typeface="Arial" panose="020B0604020202020204" pitchFamily="34" charset="0"/>
              <a:ea typeface="L Akzidenz Grotesk Light"/>
              <a:cs typeface="Arial" panose="020B0604020202020204" pitchFamily="34" charset="0"/>
            </a:endParaRPr>
          </a:p>
        </p:txBody>
      </p:sp>
      <p:sp>
        <p:nvSpPr>
          <p:cNvPr id="54277" name="Slide Number Placeholder 1"/>
          <p:cNvSpPr txBox="1">
            <a:spLocks noChangeArrowheads="1"/>
          </p:cNvSpPr>
          <p:nvPr/>
        </p:nvSpPr>
        <p:spPr bwMode="auto">
          <a:xfrm>
            <a:off x="6848475" y="6324600"/>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C79630DA-11A0-47CC-81DB-BDD9AB47EE17}" type="slidenum">
              <a:rPr lang="uk-UA" altLang="en-US" sz="1200">
                <a:solidFill>
                  <a:schemeClr val="bg2"/>
                </a:solidFill>
                <a:latin typeface="Avenir Book"/>
              </a:rPr>
              <a:pPr algn="r" eaLnBrk="1" hangingPunct="1"/>
              <a:t>24</a:t>
            </a:fld>
            <a:endParaRPr lang="uk-UA" altLang="en-US" sz="1200">
              <a:solidFill>
                <a:schemeClr val="bg2"/>
              </a:solidFill>
              <a:latin typeface="Avenir Book"/>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Placeholder 1"/>
          <p:cNvSpPr>
            <a:spLocks noGrp="1" noChangeArrowheads="1"/>
          </p:cNvSpPr>
          <p:nvPr>
            <p:ph type="body" sz="quarter" idx="10"/>
          </p:nvPr>
        </p:nvSpPr>
        <p:spPr bwMode="auto">
          <a:xfrm>
            <a:off x="685800" y="382588"/>
            <a:ext cx="8012113" cy="409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dirty="0">
                <a:solidFill>
                  <a:schemeClr val="tx2"/>
                </a:solidFill>
                <a:latin typeface="Blk Akzidenz Grotesk Black"/>
                <a:ea typeface="L Akzidenz Grotesk Light"/>
                <a:cs typeface="Arial" panose="020B0604020202020204" pitchFamily="34" charset="0"/>
              </a:rPr>
              <a:t>Resources</a:t>
            </a:r>
          </a:p>
        </p:txBody>
      </p:sp>
      <p:sp>
        <p:nvSpPr>
          <p:cNvPr id="54275" name="Text Placeholder 2"/>
          <p:cNvSpPr>
            <a:spLocks noGrp="1" noChangeArrowheads="1"/>
          </p:cNvSpPr>
          <p:nvPr>
            <p:ph type="body" sz="quarter" idx="11"/>
          </p:nvPr>
        </p:nvSpPr>
        <p:spPr bwMode="auto">
          <a:xfrm>
            <a:off x="5016500" y="1343025"/>
            <a:ext cx="3592513" cy="9898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3200" dirty="0">
                <a:solidFill>
                  <a:schemeClr val="tx1"/>
                </a:solidFill>
                <a:latin typeface="Blk Akzidenz Grotesk Black"/>
                <a:cs typeface="Arial" panose="020B0604020202020204" pitchFamily="34" charset="0"/>
                <a:hlinkClick r:id="rId3">
                  <a:extLst>
                    <a:ext uri="{A12FA001-AC4F-418D-AE19-62706E023703}">
                      <ahyp:hlinkClr xmlns:ahyp="http://schemas.microsoft.com/office/drawing/2018/hyperlinkcolor" val="tx"/>
                    </a:ext>
                  </a:extLst>
                </a:hlinkClick>
              </a:rPr>
              <a:t>www.anrc.org</a:t>
            </a:r>
            <a:endParaRPr lang="en-US" altLang="en-US" sz="3200" dirty="0">
              <a:solidFill>
                <a:schemeClr val="tx1"/>
              </a:solidFill>
              <a:latin typeface="Blk Akzidenz Grotesk Black"/>
              <a:cs typeface="Arial" panose="020B0604020202020204" pitchFamily="34" charset="0"/>
            </a:endParaRPr>
          </a:p>
          <a:p>
            <a:pPr eaLnBrk="1" hangingPunct="1"/>
            <a:endParaRPr lang="en-US" altLang="en-US" dirty="0">
              <a:latin typeface="Blk Akzidenz Grotesk Black"/>
              <a:cs typeface="Arial" panose="020B0604020202020204" pitchFamily="34" charset="0"/>
            </a:endParaRPr>
          </a:p>
        </p:txBody>
      </p:sp>
      <p:sp>
        <p:nvSpPr>
          <p:cNvPr id="54277" name="Slide Number Placeholder 1"/>
          <p:cNvSpPr txBox="1">
            <a:spLocks noChangeArrowheads="1"/>
          </p:cNvSpPr>
          <p:nvPr/>
        </p:nvSpPr>
        <p:spPr bwMode="auto">
          <a:xfrm>
            <a:off x="6848475" y="6324600"/>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C79630DA-11A0-47CC-81DB-BDD9AB47EE17}" type="slidenum">
              <a:rPr lang="uk-UA" altLang="en-US" sz="1200">
                <a:solidFill>
                  <a:schemeClr val="bg2"/>
                </a:solidFill>
                <a:latin typeface="Avenir Book"/>
              </a:rPr>
              <a:pPr algn="r" eaLnBrk="1" hangingPunct="1"/>
              <a:t>25</a:t>
            </a:fld>
            <a:endParaRPr lang="uk-UA" altLang="en-US" sz="1200">
              <a:solidFill>
                <a:schemeClr val="bg2"/>
              </a:solidFill>
              <a:latin typeface="Avenir Book"/>
            </a:endParaRPr>
          </a:p>
        </p:txBody>
      </p:sp>
      <p:pic>
        <p:nvPicPr>
          <p:cNvPr id="1026" name="Picture 2" descr="ABLE National Resource Center logo">
            <a:extLst>
              <a:ext uri="{FF2B5EF4-FFF2-40B4-BE49-F238E27FC236}">
                <a16:creationId xmlns:a16="http://schemas.microsoft.com/office/drawing/2014/main" id="{40FF55E8-D8E2-401A-B420-C98ECE057D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987" y="1254125"/>
            <a:ext cx="3797300" cy="1078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495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A9C23F">
            <a:alpha val="57000"/>
          </a:srgbClr>
        </a:solidFill>
        <a:effectLst/>
      </p:bgPr>
    </p:bg>
    <p:spTree>
      <p:nvGrpSpPr>
        <p:cNvPr id="1" name=""/>
        <p:cNvGrpSpPr/>
        <p:nvPr/>
      </p:nvGrpSpPr>
      <p:grpSpPr>
        <a:xfrm>
          <a:off x="0" y="0"/>
          <a:ext cx="0" cy="0"/>
          <a:chOff x="0" y="0"/>
          <a:chExt cx="0" cy="0"/>
        </a:xfrm>
      </p:grpSpPr>
      <p:sp>
        <p:nvSpPr>
          <p:cNvPr id="54277" name="Slide Number Placeholder 1"/>
          <p:cNvSpPr txBox="1">
            <a:spLocks noChangeArrowheads="1"/>
          </p:cNvSpPr>
          <p:nvPr/>
        </p:nvSpPr>
        <p:spPr bwMode="auto">
          <a:xfrm>
            <a:off x="6848475" y="6324600"/>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C79630DA-11A0-47CC-81DB-BDD9AB47EE17}" type="slidenum">
              <a:rPr lang="uk-UA" altLang="en-US" sz="1200">
                <a:solidFill>
                  <a:schemeClr val="bg2"/>
                </a:solidFill>
                <a:latin typeface="Avenir Book"/>
              </a:rPr>
              <a:pPr algn="r" eaLnBrk="1" hangingPunct="1"/>
              <a:t>26</a:t>
            </a:fld>
            <a:endParaRPr lang="uk-UA" altLang="en-US" sz="1200">
              <a:solidFill>
                <a:schemeClr val="bg2"/>
              </a:solidFill>
              <a:latin typeface="Avenir Book"/>
            </a:endParaRPr>
          </a:p>
        </p:txBody>
      </p:sp>
      <p:pic>
        <p:nvPicPr>
          <p:cNvPr id="8" name="Picture 4" descr="family cafe 2020 visions 1104">
            <a:extLst>
              <a:ext uri="{FF2B5EF4-FFF2-40B4-BE49-F238E27FC236}">
                <a16:creationId xmlns:a16="http://schemas.microsoft.com/office/drawing/2014/main" id="{747644E1-F6FA-451B-9547-77317B0C9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37" y="170266"/>
            <a:ext cx="4755363" cy="615433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2D03A40-40DE-454E-97D2-89B3AAB39182}"/>
              </a:ext>
            </a:extLst>
          </p:cNvPr>
          <p:cNvSpPr txBox="1"/>
          <p:nvPr/>
        </p:nvSpPr>
        <p:spPr>
          <a:xfrm>
            <a:off x="4800600" y="1231900"/>
            <a:ext cx="4181475" cy="3416320"/>
          </a:xfrm>
          <a:prstGeom prst="rect">
            <a:avLst/>
          </a:prstGeom>
          <a:noFill/>
        </p:spPr>
        <p:txBody>
          <a:bodyPr wrap="square" lIns="91440" tIns="45720" rIns="91440" bIns="45720" rtlCol="0" anchor="t">
            <a:spAutoFit/>
          </a:bodyPr>
          <a:lstStyle/>
          <a:p>
            <a:r>
              <a:rPr lang="en-US" sz="2000" dirty="0">
                <a:latin typeface="Calibri"/>
                <a:cs typeface="Calibri"/>
              </a:rPr>
              <a:t>Conference with workshops and trainings, as well as vendor hall.</a:t>
            </a:r>
            <a:endParaRPr lang="en-US" sz="2000" dirty="0">
              <a:cs typeface="Calibri"/>
            </a:endParaRPr>
          </a:p>
          <a:p>
            <a:endParaRPr lang="en-US" sz="2000" dirty="0"/>
          </a:p>
          <a:p>
            <a:r>
              <a:rPr lang="en-US" sz="2000" dirty="0"/>
              <a:t>Free to families and individuals with disabilities</a:t>
            </a:r>
          </a:p>
          <a:p>
            <a:endParaRPr lang="en-US" dirty="0"/>
          </a:p>
          <a:p>
            <a:endParaRPr lang="en-US" dirty="0"/>
          </a:p>
          <a:p>
            <a:endParaRPr lang="en-US" dirty="0"/>
          </a:p>
          <a:p>
            <a:pPr algn="ctr"/>
            <a:r>
              <a:rPr lang="en-US" sz="4400" dirty="0"/>
              <a:t>familycafe.net</a:t>
            </a:r>
          </a:p>
          <a:p>
            <a:endParaRPr lang="en-US" dirty="0"/>
          </a:p>
        </p:txBody>
      </p:sp>
    </p:spTree>
    <p:extLst>
      <p:ext uri="{BB962C8B-B14F-4D97-AF65-F5344CB8AC3E}">
        <p14:creationId xmlns:p14="http://schemas.microsoft.com/office/powerpoint/2010/main" val="3095817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Placeholder 1"/>
          <p:cNvSpPr txBox="1">
            <a:spLocks noChangeArrowheads="1"/>
          </p:cNvSpPr>
          <p:nvPr/>
        </p:nvSpPr>
        <p:spPr bwMode="auto">
          <a:xfrm>
            <a:off x="4581525" y="5959475"/>
            <a:ext cx="4465638"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spcBef>
                <a:spcPct val="20000"/>
              </a:spcBef>
              <a:buFont typeface="Arial" panose="020B0604020202020204" pitchFamily="34" charset="0"/>
              <a:buNone/>
            </a:pPr>
            <a:r>
              <a:rPr lang="en-US" altLang="en-US" sz="2400" b="1" dirty="0">
                <a:solidFill>
                  <a:srgbClr val="0076A8"/>
                </a:solidFill>
                <a:latin typeface="Blk Akzidenz Grotesk Black"/>
              </a:rPr>
              <a:t>ABLE Accounts</a:t>
            </a: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7988"/>
            <a:ext cx="9144000" cy="609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Placeholder 1"/>
          <p:cNvSpPr>
            <a:spLocks noGrp="1" noChangeArrowheads="1"/>
          </p:cNvSpPr>
          <p:nvPr>
            <p:ph type="body" sz="quarter" idx="10"/>
          </p:nvPr>
        </p:nvSpPr>
        <p:spPr bwMode="auto">
          <a:xfrm>
            <a:off x="512763" y="336550"/>
            <a:ext cx="8631237" cy="409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2800">
                <a:solidFill>
                  <a:schemeClr val="tx2"/>
                </a:solidFill>
                <a:latin typeface="Blk Akzidenz Grotesk Black"/>
                <a:ea typeface="L Akzidenz Grotesk Light"/>
                <a:cs typeface="Arial" panose="020B0604020202020204" pitchFamily="34" charset="0"/>
              </a:rPr>
              <a:t>What can ABLE United do for you?</a:t>
            </a:r>
          </a:p>
        </p:txBody>
      </p:sp>
      <p:sp>
        <p:nvSpPr>
          <p:cNvPr id="19459" name="Text Placeholder 2"/>
          <p:cNvSpPr>
            <a:spLocks noGrp="1" noChangeArrowheads="1"/>
          </p:cNvSpPr>
          <p:nvPr>
            <p:ph type="body" sz="quarter" idx="11"/>
          </p:nvPr>
        </p:nvSpPr>
        <p:spPr bwMode="auto">
          <a:xfrm>
            <a:off x="685800" y="966788"/>
            <a:ext cx="8012113" cy="495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latin typeface="Blk Akzidenz Grotesk Black"/>
              </a:rPr>
              <a:t>Save like never before.</a:t>
            </a:r>
          </a:p>
        </p:txBody>
      </p:sp>
      <p:sp>
        <p:nvSpPr>
          <p:cNvPr id="19460" name="Slide Number Placeholder 1"/>
          <p:cNvSpPr txBox="1">
            <a:spLocks noChangeArrowheads="1"/>
          </p:cNvSpPr>
          <p:nvPr/>
        </p:nvSpPr>
        <p:spPr bwMode="auto">
          <a:xfrm>
            <a:off x="6848475" y="6324600"/>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9B709286-C78B-427D-914D-F23B689B0781}" type="slidenum">
              <a:rPr lang="uk-UA" altLang="en-US" sz="1200">
                <a:solidFill>
                  <a:schemeClr val="bg2"/>
                </a:solidFill>
                <a:latin typeface="Avenir Book"/>
              </a:rPr>
              <a:pPr algn="r" eaLnBrk="1" hangingPunct="1"/>
              <a:t>4</a:t>
            </a:fld>
            <a:endParaRPr lang="uk-UA" altLang="en-US" sz="1200">
              <a:solidFill>
                <a:schemeClr val="bg2"/>
              </a:solidFill>
              <a:latin typeface="Avenir Book"/>
            </a:endParaRPr>
          </a:p>
        </p:txBody>
      </p:sp>
      <p:sp>
        <p:nvSpPr>
          <p:cNvPr id="19461" name="Rectangle 6"/>
          <p:cNvSpPr>
            <a:spLocks noChangeArrowheads="1"/>
          </p:cNvSpPr>
          <p:nvPr/>
        </p:nvSpPr>
        <p:spPr bwMode="auto">
          <a:xfrm>
            <a:off x="646113" y="1554163"/>
            <a:ext cx="8012112"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600"/>
              </a:spcBef>
              <a:spcAft>
                <a:spcPts val="600"/>
              </a:spcAft>
              <a:buFont typeface="Arial" panose="020B0604020202020204" pitchFamily="34" charset="0"/>
              <a:buChar char="•"/>
            </a:pPr>
            <a:r>
              <a:rPr lang="en-US" altLang="en-US" sz="2000">
                <a:solidFill>
                  <a:schemeClr val="tx2"/>
                </a:solidFill>
                <a:latin typeface="Blk Akzidenz Grotesk Black"/>
                <a:cs typeface="Arial" panose="020B0604020202020204" pitchFamily="34" charset="0"/>
              </a:rPr>
              <a:t>Save while maintaining federal benefits</a:t>
            </a:r>
          </a:p>
          <a:p>
            <a:pPr eaLnBrk="1" hangingPunct="1">
              <a:spcBef>
                <a:spcPts val="600"/>
              </a:spcBef>
              <a:spcAft>
                <a:spcPts val="600"/>
              </a:spcAft>
              <a:buFont typeface="Arial" panose="020B0604020202020204" pitchFamily="34" charset="0"/>
              <a:buChar char="•"/>
            </a:pPr>
            <a:r>
              <a:rPr lang="en-US" altLang="en-US" sz="2000">
                <a:solidFill>
                  <a:schemeClr val="tx2"/>
                </a:solidFill>
                <a:latin typeface="Blk Akzidenz Grotesk Black"/>
                <a:cs typeface="Arial" panose="020B0604020202020204" pitchFamily="34" charset="0"/>
              </a:rPr>
              <a:t>Save with the help from family and friends</a:t>
            </a:r>
          </a:p>
          <a:p>
            <a:pPr eaLnBrk="1" hangingPunct="1">
              <a:spcBef>
                <a:spcPts val="600"/>
              </a:spcBef>
              <a:spcAft>
                <a:spcPts val="600"/>
              </a:spcAft>
              <a:buFont typeface="Arial" panose="020B0604020202020204" pitchFamily="34" charset="0"/>
              <a:buChar char="•"/>
            </a:pPr>
            <a:r>
              <a:rPr lang="en-US" altLang="en-US" sz="2000">
                <a:solidFill>
                  <a:schemeClr val="tx2"/>
                </a:solidFill>
                <a:latin typeface="Blk Akzidenz Grotesk Black"/>
                <a:cs typeface="Arial" panose="020B0604020202020204" pitchFamily="34" charset="0"/>
              </a:rPr>
              <a:t>Save tax-free for future expenses</a:t>
            </a:r>
          </a:p>
          <a:p>
            <a:pPr eaLnBrk="1" hangingPunct="1">
              <a:spcBef>
                <a:spcPts val="600"/>
              </a:spcBef>
              <a:spcAft>
                <a:spcPts val="600"/>
              </a:spcAft>
              <a:buFont typeface="Arial" panose="020B0604020202020204" pitchFamily="34" charset="0"/>
              <a:buChar char="•"/>
            </a:pPr>
            <a:r>
              <a:rPr lang="en-US" altLang="en-US" sz="2000">
                <a:solidFill>
                  <a:schemeClr val="tx2"/>
                </a:solidFill>
                <a:latin typeface="Blk Akzidenz Grotesk Black"/>
                <a:cs typeface="Arial" panose="020B0604020202020204" pitchFamily="34" charset="0"/>
              </a:rPr>
              <a:t>Various investment options including a FDIC-insured savings fund to give you peace of mind</a:t>
            </a:r>
          </a:p>
          <a:p>
            <a:pPr eaLnBrk="1" hangingPunct="1">
              <a:spcBef>
                <a:spcPts val="600"/>
              </a:spcBef>
              <a:spcAft>
                <a:spcPts val="600"/>
              </a:spcAft>
              <a:buFont typeface="Arial" panose="020B0604020202020204" pitchFamily="34" charset="0"/>
              <a:buChar char="•"/>
            </a:pPr>
            <a:r>
              <a:rPr lang="en-US" altLang="en-US" sz="2000">
                <a:solidFill>
                  <a:schemeClr val="tx2"/>
                </a:solidFill>
                <a:latin typeface="Blk Akzidenz Grotesk Black"/>
                <a:cs typeface="Arial" panose="020B0604020202020204" pitchFamily="34" charset="0"/>
              </a:rPr>
              <a:t>Gifting page to allow others to support you in reaching your savings goals</a:t>
            </a:r>
          </a:p>
          <a:p>
            <a:pPr eaLnBrk="1" hangingPunct="1">
              <a:spcBef>
                <a:spcPts val="600"/>
              </a:spcBef>
              <a:spcAft>
                <a:spcPts val="600"/>
              </a:spcAft>
              <a:buFont typeface="Arial" panose="020B0604020202020204" pitchFamily="34" charset="0"/>
              <a:buChar char="•"/>
            </a:pPr>
            <a:r>
              <a:rPr lang="en-US" altLang="en-US" sz="2000">
                <a:solidFill>
                  <a:schemeClr val="tx2"/>
                </a:solidFill>
                <a:latin typeface="Blk Akzidenz Grotesk Black"/>
                <a:cs typeface="Arial" panose="020B0604020202020204" pitchFamily="34" charset="0"/>
              </a:rPr>
              <a:t>Administered by the state of Florida, managed under the Florida Prepaid College Board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Placeholder 1"/>
          <p:cNvSpPr>
            <a:spLocks noGrp="1" noChangeArrowheads="1"/>
          </p:cNvSpPr>
          <p:nvPr>
            <p:ph type="body" sz="quarter" idx="10"/>
          </p:nvPr>
        </p:nvSpPr>
        <p:spPr bwMode="auto">
          <a:xfrm>
            <a:off x="512763" y="336550"/>
            <a:ext cx="8631237" cy="409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2800">
                <a:solidFill>
                  <a:schemeClr val="tx2"/>
                </a:solidFill>
                <a:latin typeface="Blk Akzidenz Grotesk Black"/>
                <a:ea typeface="L Akzidenz Grotesk Light"/>
                <a:cs typeface="Arial" panose="020B0604020202020204" pitchFamily="34" charset="0"/>
              </a:rPr>
              <a:t>Why an ABLE Account?</a:t>
            </a:r>
          </a:p>
        </p:txBody>
      </p:sp>
      <p:sp>
        <p:nvSpPr>
          <p:cNvPr id="17411" name="Text Placeholder 2"/>
          <p:cNvSpPr>
            <a:spLocks noGrp="1" noChangeArrowheads="1"/>
          </p:cNvSpPr>
          <p:nvPr>
            <p:ph type="body" sz="quarter" idx="11"/>
          </p:nvPr>
        </p:nvSpPr>
        <p:spPr bwMode="auto">
          <a:xfrm>
            <a:off x="685800" y="966788"/>
            <a:ext cx="8012113" cy="495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latin typeface="Blk Akzidenz Grotesk Black"/>
              </a:rPr>
              <a:t>To help maintain or improve health, independence or a quality of life</a:t>
            </a:r>
          </a:p>
        </p:txBody>
      </p:sp>
      <p:sp>
        <p:nvSpPr>
          <p:cNvPr id="17412" name="Slide Number Placeholder 1"/>
          <p:cNvSpPr txBox="1">
            <a:spLocks noChangeArrowheads="1"/>
          </p:cNvSpPr>
          <p:nvPr/>
        </p:nvSpPr>
        <p:spPr bwMode="auto">
          <a:xfrm>
            <a:off x="6848475" y="6324600"/>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D3E9F05C-2244-4CF6-B7CE-60E1B7A79D2C}" type="slidenum">
              <a:rPr lang="uk-UA" altLang="en-US" sz="1200">
                <a:solidFill>
                  <a:schemeClr val="bg2"/>
                </a:solidFill>
                <a:latin typeface="Avenir Book"/>
              </a:rPr>
              <a:pPr algn="r" eaLnBrk="1" hangingPunct="1"/>
              <a:t>5</a:t>
            </a:fld>
            <a:endParaRPr lang="uk-UA" altLang="en-US" sz="1200">
              <a:solidFill>
                <a:schemeClr val="bg2"/>
              </a:solidFill>
              <a:latin typeface="Avenir Book"/>
            </a:endParaRPr>
          </a:p>
        </p:txBody>
      </p:sp>
      <p:sp>
        <p:nvSpPr>
          <p:cNvPr id="17413" name="Rectangle 6"/>
          <p:cNvSpPr>
            <a:spLocks noChangeArrowheads="1"/>
          </p:cNvSpPr>
          <p:nvPr/>
        </p:nvSpPr>
        <p:spPr bwMode="auto">
          <a:xfrm>
            <a:off x="646113" y="1462088"/>
            <a:ext cx="80121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a:solidFill>
                  <a:schemeClr val="tx2"/>
                </a:solidFill>
                <a:latin typeface="Blk Akzidenz Grotesk Black"/>
                <a:ea typeface="Century Gothic" panose="020B0502020202020204" pitchFamily="34" charset="0"/>
                <a:cs typeface="Arial" panose="020B0604020202020204" pitchFamily="34" charset="0"/>
              </a:rPr>
              <a:t>Qualified disability expenses, which include “living expenses,” are not required to be medically necessary or to be limited for the sole benefit of the individual with a disability.</a:t>
            </a:r>
          </a:p>
        </p:txBody>
      </p:sp>
      <p:pic>
        <p:nvPicPr>
          <p:cNvPr id="174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2686050"/>
            <a:ext cx="8526463"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p:cNvSpPr txBox="1">
            <a:spLocks/>
          </p:cNvSpPr>
          <p:nvPr/>
        </p:nvSpPr>
        <p:spPr>
          <a:xfrm>
            <a:off x="301100" y="412112"/>
            <a:ext cx="8503920" cy="548640"/>
          </a:xfrm>
          <a:prstGeom prst="rect">
            <a:avLst/>
          </a:prstGeom>
          <a:ln>
            <a:noFill/>
          </a:ln>
        </p:spPr>
        <p:txBody>
          <a:bodyPr vert="horz" anchor="ctr"/>
          <a:lstStyle>
            <a:lvl1pPr marL="0" indent="0" algn="l" defTabSz="457200" rtl="0" eaLnBrk="1" latinLnBrk="0" hangingPunct="1">
              <a:spcBef>
                <a:spcPct val="20000"/>
              </a:spcBef>
              <a:buFontTx/>
              <a:buNone/>
              <a:defRPr sz="3200" b="0" i="0" kern="1200">
                <a:solidFill>
                  <a:srgbClr val="0076A8"/>
                </a:solidFill>
                <a:latin typeface="L Akzidenz Grotesk Light"/>
                <a:ea typeface="+mn-ea"/>
                <a:cs typeface="L Akzidenz Grotesk Light"/>
              </a:defRPr>
            </a:lvl1pPr>
            <a:lvl2pPr marL="742950" indent="-285750" algn="l" defTabSz="457200" rtl="0" eaLnBrk="1" latinLnBrk="0" hangingPunct="1">
              <a:spcBef>
                <a:spcPct val="20000"/>
              </a:spcBef>
              <a:buFont typeface="Arial"/>
              <a:buChar char="–"/>
              <a:defRPr sz="2000" b="0" i="0" kern="1200">
                <a:solidFill>
                  <a:schemeClr val="tx2"/>
                </a:solidFill>
                <a:latin typeface="Avenir Book"/>
                <a:ea typeface="+mn-ea"/>
                <a:cs typeface="+mn-cs"/>
              </a:defRPr>
            </a:lvl2pPr>
            <a:lvl3pPr marL="1143000" indent="-228600" algn="l" defTabSz="457200" rtl="0" eaLnBrk="1" latinLnBrk="0" hangingPunct="1">
              <a:spcBef>
                <a:spcPct val="20000"/>
              </a:spcBef>
              <a:buFont typeface="Arial"/>
              <a:buChar char="•"/>
              <a:defRPr sz="2000" kern="1200">
                <a:solidFill>
                  <a:schemeClr val="tx2"/>
                </a:solidFill>
                <a:latin typeface="Avenir Book"/>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Avenir Book"/>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Avenir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a:solidFill>
                  <a:schemeClr val="bg2">
                    <a:lumMod val="75000"/>
                  </a:schemeClr>
                </a:solidFill>
                <a:latin typeface="Blk Akzidenz Grotesk Black"/>
              </a:rPr>
              <a:t>How ABLE Works with Government Benefits</a:t>
            </a:r>
          </a:p>
        </p:txBody>
      </p:sp>
      <p:graphicFrame>
        <p:nvGraphicFramePr>
          <p:cNvPr id="4" name="Diagram 3"/>
          <p:cNvGraphicFramePr/>
          <p:nvPr>
            <p:extLst>
              <p:ext uri="{D42A27DB-BD31-4B8C-83A1-F6EECF244321}">
                <p14:modId xmlns:p14="http://schemas.microsoft.com/office/powerpoint/2010/main" val="725492835"/>
              </p:ext>
            </p:extLst>
          </p:nvPr>
        </p:nvGraphicFramePr>
        <p:xfrm>
          <a:off x="356613" y="1254034"/>
          <a:ext cx="8392894" cy="39747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1">
            <a:extLst>
              <a:ext uri="{FF2B5EF4-FFF2-40B4-BE49-F238E27FC236}">
                <a16:creationId xmlns:a16="http://schemas.microsoft.com/office/drawing/2014/main" id="{E205DF07-1643-4C76-8263-2217C4AF460B}"/>
              </a:ext>
            </a:extLst>
          </p:cNvPr>
          <p:cNvSpPr txBox="1">
            <a:spLocks/>
          </p:cNvSpPr>
          <p:nvPr/>
        </p:nvSpPr>
        <p:spPr>
          <a:xfrm>
            <a:off x="6848475" y="6324600"/>
            <a:ext cx="2133600" cy="36830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uk-UA" sz="1200" smtClean="0">
                <a:solidFill>
                  <a:schemeClr val="bg2"/>
                </a:solidFill>
                <a:latin typeface="Avenir Book"/>
              </a:rPr>
              <a:pPr algn="r"/>
              <a:t>6</a:t>
            </a:fld>
            <a:endParaRPr lang="uk-UA" sz="1200">
              <a:solidFill>
                <a:schemeClr val="bg2"/>
              </a:solidFill>
              <a:latin typeface="Avenir Book"/>
            </a:endParaRPr>
          </a:p>
        </p:txBody>
      </p:sp>
    </p:spTree>
    <p:extLst>
      <p:ext uri="{BB962C8B-B14F-4D97-AF65-F5344CB8AC3E}">
        <p14:creationId xmlns:p14="http://schemas.microsoft.com/office/powerpoint/2010/main" val="4190402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Placeholder 1"/>
          <p:cNvSpPr>
            <a:spLocks noGrp="1" noChangeArrowheads="1"/>
          </p:cNvSpPr>
          <p:nvPr>
            <p:ph type="body" sz="quarter" idx="10"/>
          </p:nvPr>
        </p:nvSpPr>
        <p:spPr bwMode="auto">
          <a:xfrm>
            <a:off x="512763" y="336550"/>
            <a:ext cx="8631237" cy="409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2800">
                <a:solidFill>
                  <a:schemeClr val="tx2"/>
                </a:solidFill>
                <a:latin typeface="Blk Akzidenz Grotesk Black"/>
                <a:ea typeface="L Akzidenz Grotesk Light"/>
                <a:cs typeface="Arial" panose="020B0604020202020204" pitchFamily="34" charset="0"/>
              </a:rPr>
              <a:t>What if I am Receiving SSI?</a:t>
            </a:r>
          </a:p>
        </p:txBody>
      </p:sp>
      <p:sp>
        <p:nvSpPr>
          <p:cNvPr id="23555" name="Text Placeholder 2"/>
          <p:cNvSpPr>
            <a:spLocks noGrp="1" noChangeArrowheads="1"/>
          </p:cNvSpPr>
          <p:nvPr>
            <p:ph type="body" sz="quarter" idx="11"/>
          </p:nvPr>
        </p:nvSpPr>
        <p:spPr bwMode="auto">
          <a:xfrm>
            <a:off x="685800" y="966788"/>
            <a:ext cx="8012113" cy="495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latin typeface="Blk Akzidenz Grotesk Black"/>
                <a:cs typeface="Arial" panose="020B0604020202020204" pitchFamily="34" charset="0"/>
              </a:rPr>
              <a:t>Save for the future without losing Supplemental Security Income.</a:t>
            </a:r>
          </a:p>
        </p:txBody>
      </p:sp>
      <p:sp>
        <p:nvSpPr>
          <p:cNvPr id="23556" name="Slide Number Placeholder 1"/>
          <p:cNvSpPr txBox="1">
            <a:spLocks noChangeArrowheads="1"/>
          </p:cNvSpPr>
          <p:nvPr/>
        </p:nvSpPr>
        <p:spPr bwMode="auto">
          <a:xfrm>
            <a:off x="6848475" y="6324600"/>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E2D2990F-6751-4093-ABF2-6429AFB794BF}" type="slidenum">
              <a:rPr lang="uk-UA" altLang="en-US" sz="1200">
                <a:solidFill>
                  <a:schemeClr val="bg2"/>
                </a:solidFill>
                <a:latin typeface="Avenir Book"/>
              </a:rPr>
              <a:pPr algn="r" eaLnBrk="1" hangingPunct="1"/>
              <a:t>7</a:t>
            </a:fld>
            <a:endParaRPr lang="uk-UA" altLang="en-US" sz="1200">
              <a:solidFill>
                <a:schemeClr val="bg2"/>
              </a:solidFill>
              <a:latin typeface="Avenir Book"/>
            </a:endParaRPr>
          </a:p>
        </p:txBody>
      </p:sp>
      <p:sp>
        <p:nvSpPr>
          <p:cNvPr id="7" name="Rectangle 6">
            <a:extLst>
              <a:ext uri="{FF2B5EF4-FFF2-40B4-BE49-F238E27FC236}">
                <a16:creationId xmlns:a16="http://schemas.microsoft.com/office/drawing/2014/main" id="{85F42F27-6673-4A98-A9C1-96AD99E1EEDF}"/>
              </a:ext>
            </a:extLst>
          </p:cNvPr>
          <p:cNvSpPr/>
          <p:nvPr/>
        </p:nvSpPr>
        <p:spPr>
          <a:xfrm>
            <a:off x="685800" y="1682750"/>
            <a:ext cx="8012113" cy="3354765"/>
          </a:xfrm>
          <a:prstGeom prst="rect">
            <a:avLst/>
          </a:prstGeom>
        </p:spPr>
        <p:txBody>
          <a:bodyPr>
            <a:spAutoFit/>
          </a:bodyPr>
          <a:lstStyle/>
          <a:p>
            <a:pPr eaLnBrk="1" fontAlgn="auto" hangingPunct="1">
              <a:spcBef>
                <a:spcPts val="0"/>
              </a:spcBef>
              <a:spcAft>
                <a:spcPts val="0"/>
              </a:spcAft>
              <a:defRPr/>
            </a:pPr>
            <a:r>
              <a:rPr lang="en-US" sz="2000" dirty="0">
                <a:solidFill>
                  <a:schemeClr val="tx2"/>
                </a:solidFill>
                <a:latin typeface="Blk Akzidenz Grotesk Black"/>
                <a:ea typeface="Avenir Book" charset="0"/>
                <a:cs typeface="Arial" panose="020B0604020202020204" pitchFamily="34" charset="0"/>
              </a:rPr>
              <a:t>Generally, funds in (or withdrawn from) an ABLE account are disregarded when determining eligibility for Supplemental Security Income (SSI).</a:t>
            </a:r>
          </a:p>
          <a:p>
            <a:pPr eaLnBrk="1" fontAlgn="auto" hangingPunct="1">
              <a:spcBef>
                <a:spcPts val="0"/>
              </a:spcBef>
              <a:spcAft>
                <a:spcPts val="0"/>
              </a:spcAft>
              <a:defRPr/>
            </a:pPr>
            <a:endParaRPr lang="en-US" sz="2000" dirty="0">
              <a:solidFill>
                <a:schemeClr val="tx2"/>
              </a:solidFill>
              <a:latin typeface="Blk Akzidenz Grotesk Black"/>
              <a:ea typeface="Avenir Book" charset="0"/>
              <a:cs typeface="Arial" panose="020B0604020202020204" pitchFamily="34" charset="0"/>
            </a:endParaRPr>
          </a:p>
          <a:p>
            <a:pPr marL="285750" indent="-285750" eaLnBrk="1" fontAlgn="auto" hangingPunct="1">
              <a:spcBef>
                <a:spcPts val="600"/>
              </a:spcBef>
              <a:spcAft>
                <a:spcPts val="0"/>
              </a:spcAft>
              <a:buFont typeface="Arial" panose="020B0604020202020204" pitchFamily="34" charset="0"/>
              <a:buChar char="•"/>
              <a:defRPr/>
            </a:pPr>
            <a:r>
              <a:rPr lang="en-US" sz="2000" dirty="0">
                <a:solidFill>
                  <a:schemeClr val="tx2"/>
                </a:solidFill>
                <a:latin typeface="Blk Akzidenz Grotesk Black"/>
                <a:ea typeface="Avenir Book" charset="0"/>
                <a:cs typeface="Arial" panose="020B0604020202020204" pitchFamily="34" charset="0"/>
              </a:rPr>
              <a:t>The first $100,000 in an ABLE account does not count as a resource.</a:t>
            </a:r>
          </a:p>
          <a:p>
            <a:pPr marL="285750" indent="-285750" eaLnBrk="1" fontAlgn="auto" hangingPunct="1">
              <a:spcBef>
                <a:spcPts val="600"/>
              </a:spcBef>
              <a:spcAft>
                <a:spcPts val="0"/>
              </a:spcAft>
              <a:buFont typeface="Arial" panose="020B0604020202020204" pitchFamily="34" charset="0"/>
              <a:buChar char="•"/>
              <a:defRPr/>
            </a:pPr>
            <a:r>
              <a:rPr lang="en-US" sz="2000" dirty="0">
                <a:solidFill>
                  <a:schemeClr val="tx2"/>
                </a:solidFill>
                <a:latin typeface="Blk Akzidenz Grotesk Black"/>
                <a:ea typeface="Avenir Book" charset="0"/>
                <a:cs typeface="Arial" panose="020B0604020202020204" pitchFamily="34" charset="0"/>
              </a:rPr>
              <a:t>All housing and non-qualified expenses withdrawn, but not spent, in the same month count as a resource.</a:t>
            </a:r>
          </a:p>
          <a:p>
            <a:pPr marL="285750" indent="-285750" eaLnBrk="1" fontAlgn="auto" hangingPunct="1">
              <a:spcBef>
                <a:spcPts val="0"/>
              </a:spcBef>
              <a:spcAft>
                <a:spcPts val="0"/>
              </a:spcAft>
              <a:buFont typeface="Arial" panose="020B0604020202020204" pitchFamily="34" charset="0"/>
              <a:buChar char="•"/>
              <a:defRPr/>
            </a:pPr>
            <a:endParaRPr lang="en-US" sz="2000" dirty="0">
              <a:solidFill>
                <a:schemeClr val="tx2"/>
              </a:solidFill>
              <a:latin typeface="Blk Akzidenz Grotesk Black"/>
              <a:ea typeface="Avenir Book" charset="0"/>
              <a:cs typeface="Arial" panose="020B0604020202020204" pitchFamily="34" charset="0"/>
            </a:endParaRPr>
          </a:p>
          <a:p>
            <a:pPr eaLnBrk="1" fontAlgn="auto" hangingPunct="1">
              <a:spcBef>
                <a:spcPts val="0"/>
              </a:spcBef>
              <a:spcAft>
                <a:spcPts val="0"/>
              </a:spcAft>
              <a:defRPr/>
            </a:pPr>
            <a:r>
              <a:rPr lang="en-US" sz="2000" dirty="0">
                <a:solidFill>
                  <a:schemeClr val="tx2"/>
                </a:solidFill>
                <a:latin typeface="Blk Akzidenz Grotesk Black"/>
                <a:ea typeface="Avenir Book" charset="0"/>
                <a:cs typeface="Arial" panose="020B0604020202020204" pitchFamily="34" charset="0"/>
              </a:rPr>
              <a:t>For more information, visit the Social Security POMS website at:  </a:t>
            </a:r>
            <a:r>
              <a:rPr lang="en-US" sz="2000" i="1" dirty="0">
                <a:solidFill>
                  <a:schemeClr val="tx2"/>
                </a:solidFill>
                <a:latin typeface="Blk Akzidenz Grotesk Black"/>
                <a:ea typeface="Avenir Book" charset="0"/>
                <a:cs typeface="Arial" panose="020B0604020202020204" pitchFamily="34" charset="0"/>
                <a:hlinkClick r:id="rId3"/>
              </a:rPr>
              <a:t>https://secure.ssa.gov/apps10/poms.nsf/lnx/0501130740</a:t>
            </a:r>
            <a:endParaRPr lang="en-US" sz="2000" i="1" dirty="0">
              <a:solidFill>
                <a:schemeClr val="tx2"/>
              </a:solidFill>
              <a:latin typeface="Blk Akzidenz Grotesk Black"/>
              <a:ea typeface="Avenir Book" charset="0"/>
              <a:cs typeface="Arial" panose="020B0604020202020204" pitchFamily="34" charset="0"/>
            </a:endParaRPr>
          </a:p>
          <a:p>
            <a:pPr eaLnBrk="1" fontAlgn="auto" hangingPunct="1">
              <a:spcBef>
                <a:spcPts val="0"/>
              </a:spcBef>
              <a:spcAft>
                <a:spcPts val="0"/>
              </a:spcAft>
              <a:defRPr/>
            </a:pPr>
            <a:endParaRPr lang="en-US" sz="2200" dirty="0">
              <a:solidFill>
                <a:srgbClr val="887E6F"/>
              </a:solidFill>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394" y="337125"/>
            <a:ext cx="8630606" cy="409433"/>
          </a:xfrm>
        </p:spPr>
        <p:txBody>
          <a:bodyPr/>
          <a:lstStyle/>
          <a:p>
            <a:r>
              <a:rPr lang="en-US" sz="2800">
                <a:solidFill>
                  <a:schemeClr val="bg2">
                    <a:lumMod val="75000"/>
                  </a:schemeClr>
                </a:solidFill>
              </a:rPr>
              <a:t>What if individual is receiving Medicaid?</a:t>
            </a:r>
          </a:p>
        </p:txBody>
      </p:sp>
      <p:sp>
        <p:nvSpPr>
          <p:cNvPr id="9" name="Text Placeholder 2">
            <a:extLst>
              <a:ext uri="{FF2B5EF4-FFF2-40B4-BE49-F238E27FC236}">
                <a16:creationId xmlns:a16="http://schemas.microsoft.com/office/drawing/2014/main" id="{A5349D56-F67B-4B6F-A68C-033335B458F9}"/>
              </a:ext>
            </a:extLst>
          </p:cNvPr>
          <p:cNvSpPr>
            <a:spLocks noGrp="1"/>
          </p:cNvSpPr>
          <p:nvPr>
            <p:ph type="body" sz="quarter" idx="11"/>
          </p:nvPr>
        </p:nvSpPr>
        <p:spPr>
          <a:xfrm>
            <a:off x="685146" y="967018"/>
            <a:ext cx="8012882" cy="494849"/>
          </a:xfrm>
        </p:spPr>
        <p:txBody>
          <a:bodyPr/>
          <a:lstStyle/>
          <a:p>
            <a:r>
              <a:rPr lang="en-US">
                <a:latin typeface="L Akzidenz Grotesk Light"/>
              </a:rPr>
              <a:t>Save for the future without losing Medicaid.</a:t>
            </a:r>
          </a:p>
        </p:txBody>
      </p:sp>
      <p:sp>
        <p:nvSpPr>
          <p:cNvPr id="11" name="Slide Number Placeholder 1">
            <a:extLst>
              <a:ext uri="{FF2B5EF4-FFF2-40B4-BE49-F238E27FC236}">
                <a16:creationId xmlns:a16="http://schemas.microsoft.com/office/drawing/2014/main" id="{14A89933-AB18-4EBE-A67B-911D9A584451}"/>
              </a:ext>
            </a:extLst>
          </p:cNvPr>
          <p:cNvSpPr txBox="1">
            <a:spLocks/>
          </p:cNvSpPr>
          <p:nvPr/>
        </p:nvSpPr>
        <p:spPr>
          <a:xfrm>
            <a:off x="6848475" y="6324600"/>
            <a:ext cx="2133600" cy="36830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uk-UA" sz="1200" smtClean="0">
                <a:solidFill>
                  <a:schemeClr val="bg2"/>
                </a:solidFill>
                <a:latin typeface="Avenir Book"/>
              </a:rPr>
              <a:pPr algn="r"/>
              <a:t>8</a:t>
            </a:fld>
            <a:endParaRPr lang="uk-UA" sz="1200">
              <a:solidFill>
                <a:schemeClr val="bg2"/>
              </a:solidFill>
              <a:latin typeface="Avenir Book"/>
            </a:endParaRPr>
          </a:p>
        </p:txBody>
      </p:sp>
      <p:sp>
        <p:nvSpPr>
          <p:cNvPr id="7" name="Rectangle 6">
            <a:extLst>
              <a:ext uri="{FF2B5EF4-FFF2-40B4-BE49-F238E27FC236}">
                <a16:creationId xmlns:a16="http://schemas.microsoft.com/office/drawing/2014/main" id="{85F42F27-6673-4A98-A9C1-96AD99E1EEDF}"/>
              </a:ext>
            </a:extLst>
          </p:cNvPr>
          <p:cNvSpPr/>
          <p:nvPr/>
        </p:nvSpPr>
        <p:spPr>
          <a:xfrm>
            <a:off x="685146" y="1461867"/>
            <a:ext cx="8012882" cy="3170099"/>
          </a:xfrm>
          <a:prstGeom prst="rect">
            <a:avLst/>
          </a:prstGeom>
        </p:spPr>
        <p:txBody>
          <a:bodyPr wrap="square">
            <a:spAutoFit/>
          </a:bodyPr>
          <a:lstStyle/>
          <a:p>
            <a:pPr marL="342900" indent="-342900">
              <a:buFont typeface="Arial" panose="020B0604020202020204" pitchFamily="34" charset="0"/>
              <a:buChar char="•"/>
            </a:pPr>
            <a:r>
              <a:rPr lang="en-US" sz="2000">
                <a:solidFill>
                  <a:schemeClr val="bg2">
                    <a:lumMod val="75000"/>
                  </a:schemeClr>
                </a:solidFill>
                <a:latin typeface="L Akzidenz Grotesk Light"/>
                <a:cs typeface="Century Gothic"/>
              </a:rPr>
              <a:t>Funds in (or withdrawn from) an ABLE account are disregarded when determining eligibility for Medicaid.</a:t>
            </a:r>
          </a:p>
          <a:p>
            <a:pPr marL="342900" indent="-342900">
              <a:buFont typeface="Arial" panose="020B0604020202020204" pitchFamily="34" charset="0"/>
              <a:buChar char="•"/>
            </a:pPr>
            <a:endParaRPr lang="en-US" sz="2000">
              <a:solidFill>
                <a:schemeClr val="bg2">
                  <a:lumMod val="75000"/>
                </a:schemeClr>
              </a:solidFill>
              <a:latin typeface="L Akzidenz Grotesk Light"/>
              <a:cs typeface="Century Gothic"/>
            </a:endParaRPr>
          </a:p>
          <a:p>
            <a:pPr marL="342900" indent="-342900">
              <a:buFont typeface="Arial" panose="020B0604020202020204" pitchFamily="34" charset="0"/>
              <a:buChar char="•"/>
            </a:pPr>
            <a:r>
              <a:rPr lang="en-US" sz="2000">
                <a:solidFill>
                  <a:schemeClr val="bg2">
                    <a:lumMod val="75000"/>
                  </a:schemeClr>
                </a:solidFill>
                <a:latin typeface="L Akzidenz Grotesk Light"/>
                <a:cs typeface="Century Gothic"/>
              </a:rPr>
              <a:t>Generally, after all outstanding qualified disability expenses have been paid, leftover funds would go to the beneficiary’s estate.</a:t>
            </a:r>
          </a:p>
          <a:p>
            <a:pPr marL="342900" indent="-342900">
              <a:buFont typeface="Arial" panose="020B0604020202020204" pitchFamily="34" charset="0"/>
              <a:buChar char="•"/>
            </a:pPr>
            <a:endParaRPr lang="en-US" sz="2000">
              <a:solidFill>
                <a:schemeClr val="bg2">
                  <a:lumMod val="75000"/>
                </a:schemeClr>
              </a:solidFill>
              <a:latin typeface="L Akzidenz Grotesk Light"/>
              <a:cs typeface="Century Gothic"/>
            </a:endParaRPr>
          </a:p>
          <a:p>
            <a:pPr marL="342900" indent="-342900">
              <a:buFont typeface="Arial" panose="020B0604020202020204" pitchFamily="34" charset="0"/>
              <a:buChar char="•"/>
            </a:pPr>
            <a:r>
              <a:rPr lang="en-US" sz="2000">
                <a:solidFill>
                  <a:schemeClr val="bg2">
                    <a:lumMod val="75000"/>
                  </a:schemeClr>
                </a:solidFill>
                <a:latin typeface="L Akzidenz Grotesk Light"/>
                <a:cs typeface="Century Gothic"/>
              </a:rPr>
              <a:t>Recent Florida law states Medicaid may not file a claim on an ABLE account.</a:t>
            </a:r>
          </a:p>
          <a:p>
            <a:pPr marL="342900" indent="-342900">
              <a:buFont typeface="Arial" panose="020B0604020202020204" pitchFamily="34" charset="0"/>
              <a:buChar char="•"/>
            </a:pPr>
            <a:endParaRPr lang="en-US" sz="2000">
              <a:solidFill>
                <a:schemeClr val="bg2">
                  <a:lumMod val="75000"/>
                </a:schemeClr>
              </a:solidFill>
              <a:latin typeface="L Akzidenz Grotesk Light"/>
              <a:cs typeface="Century Gothic"/>
            </a:endParaRPr>
          </a:p>
          <a:p>
            <a:pPr marL="342900" indent="-342900">
              <a:buFont typeface="Arial" panose="020B0604020202020204" pitchFamily="34" charset="0"/>
              <a:buChar char="•"/>
            </a:pPr>
            <a:r>
              <a:rPr lang="en-US" sz="2000">
                <a:solidFill>
                  <a:schemeClr val="bg2">
                    <a:lumMod val="75000"/>
                  </a:schemeClr>
                </a:solidFill>
                <a:latin typeface="L Akzidenz Grotesk Light"/>
                <a:cs typeface="Century Gothic"/>
              </a:rPr>
              <a:t>Death of Beneficiary form available on website</a:t>
            </a:r>
          </a:p>
        </p:txBody>
      </p:sp>
    </p:spTree>
    <p:extLst>
      <p:ext uri="{BB962C8B-B14F-4D97-AF65-F5344CB8AC3E}">
        <p14:creationId xmlns:p14="http://schemas.microsoft.com/office/powerpoint/2010/main" val="3844606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Placeholder 1"/>
          <p:cNvSpPr txBox="1">
            <a:spLocks noChangeArrowheads="1"/>
          </p:cNvSpPr>
          <p:nvPr/>
        </p:nvSpPr>
        <p:spPr bwMode="auto">
          <a:xfrm>
            <a:off x="863600" y="5959475"/>
            <a:ext cx="810895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spcBef>
                <a:spcPct val="20000"/>
              </a:spcBef>
              <a:buFont typeface="Arial" panose="020B0604020202020204" pitchFamily="34" charset="0"/>
              <a:buNone/>
            </a:pPr>
            <a:r>
              <a:rPr lang="en-US" altLang="en-US" sz="2400" b="1">
                <a:solidFill>
                  <a:srgbClr val="0076A8"/>
                </a:solidFill>
                <a:latin typeface="Blk Akzidenz Grotesk Black"/>
              </a:rPr>
              <a:t>Who Can Open an Account?</a:t>
            </a:r>
          </a:p>
        </p:txBody>
      </p:sp>
    </p:spTree>
  </p:cSld>
  <p:clrMapOvr>
    <a:masterClrMapping/>
  </p:clrMapOvr>
</p:sld>
</file>

<file path=ppt/theme/theme1.xml><?xml version="1.0" encoding="utf-8"?>
<a:theme xmlns:a="http://schemas.openxmlformats.org/drawingml/2006/main" name="Default Theme">
  <a:themeElements>
    <a:clrScheme name="FL ABLE">
      <a:dk1>
        <a:srgbClr val="000000"/>
      </a:dk1>
      <a:lt1>
        <a:srgbClr val="FFFFFF"/>
      </a:lt1>
      <a:dk2>
        <a:srgbClr val="555559"/>
      </a:dk2>
      <a:lt2>
        <a:srgbClr val="939598"/>
      </a:lt2>
      <a:accent1>
        <a:srgbClr val="00BCA8"/>
      </a:accent1>
      <a:accent2>
        <a:srgbClr val="A9C23F"/>
      </a:accent2>
      <a:accent3>
        <a:srgbClr val="005C5D"/>
      </a:accent3>
      <a:accent4>
        <a:srgbClr val="E6B711"/>
      </a:accent4>
      <a:accent5>
        <a:srgbClr val="60205C"/>
      </a:accent5>
      <a:accent6>
        <a:srgbClr val="887E6F"/>
      </a:accent6>
      <a:hlink>
        <a:srgbClr val="63C863"/>
      </a:hlink>
      <a:folHlink>
        <a:srgbClr val="49161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Moore_Doc" ma:contentTypeID="0x010100D33A1EDB640DCA48B78E86B83249CD9100C87E1F0EB61AED4E84EC105AEC9D854C" ma:contentTypeVersion="40" ma:contentTypeDescription="" ma:contentTypeScope="" ma:versionID="37488786d3c0a2de0005b4e8fca3698d">
  <xsd:schema xmlns:xsd="http://www.w3.org/2001/XMLSchema" xmlns:xs="http://www.w3.org/2001/XMLSchema" xmlns:p="http://schemas.microsoft.com/office/2006/metadata/properties" xmlns:ns2="d89cb2b0-926c-4eba-8e4a-de87571ecc8d" xmlns:ns3="256160a3-9943-4721-b143-76ac389eed0f" targetNamespace="http://schemas.microsoft.com/office/2006/metadata/properties" ma:root="true" ma:fieldsID="8783ac7379f2ca8980b576f0f7c06389" ns2:_="" ns3:_="">
    <xsd:import namespace="d89cb2b0-926c-4eba-8e4a-de87571ecc8d"/>
    <xsd:import namespace="256160a3-9943-4721-b143-76ac389eed0f"/>
    <xsd:element name="properties">
      <xsd:complexType>
        <xsd:sequence>
          <xsd:element name="documentManagement">
            <xsd:complexType>
              <xsd:all>
                <xsd:element ref="ns2:c2b9d7a7afc94cbc843d56b0cc8d2f4f" minOccurs="0"/>
                <xsd:element ref="ns2:TaxCatchAll" minOccurs="0"/>
                <xsd:element ref="ns2:TaxCatchAllLabel" minOccurs="0"/>
                <xsd:element ref="ns2:fd3a56ea09924bb598a3fa99cfe3380e" minOccurs="0"/>
                <xsd:element ref="ns2:fcbc10e3ae62436582ca3e68a6350284"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9cb2b0-926c-4eba-8e4a-de87571ecc8d" elementFormDefault="qualified">
    <xsd:import namespace="http://schemas.microsoft.com/office/2006/documentManagement/types"/>
    <xsd:import namespace="http://schemas.microsoft.com/office/infopath/2007/PartnerControls"/>
    <xsd:element name="c2b9d7a7afc94cbc843d56b0cc8d2f4f" ma:index="8" nillable="true" ma:taxonomy="true" ma:internalName="c2b9d7a7afc94cbc843d56b0cc8d2f4f" ma:taxonomyFieldName="Clients" ma:displayName="Client" ma:default="" ma:fieldId="{c2b9d7a7-afc9-4cbc-843d-56b0cc8d2f4f}" ma:taxonomyMulti="true" ma:sspId="0ce2ccbd-e98b-40c7-b37a-730b965eff4c" ma:termSetId="d064d9b3-e8a0-4ac3-b49c-7d29c5721557" ma:anchorId="00000000-0000-0000-0000-000000000000" ma:open="true" ma:isKeyword="false">
      <xsd:complexType>
        <xsd:sequence>
          <xsd:element ref="pc:Terms" minOccurs="0" maxOccurs="1"/>
        </xsd:sequence>
      </xsd:complexType>
    </xsd:element>
    <xsd:element name="TaxCatchAll" ma:index="9" nillable="true" ma:displayName="Taxonomy Catch All Column" ma:hidden="true" ma:list="{3a8ed520-5431-40af-a5f9-dfabea10e66d}" ma:internalName="TaxCatchAll" ma:showField="CatchAllData" ma:web="3aec77b9-7c1e-4eed-aa4a-3bdaf8edbb8f">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3a8ed520-5431-40af-a5f9-dfabea10e66d}" ma:internalName="TaxCatchAllLabel" ma:readOnly="true" ma:showField="CatchAllDataLabel" ma:web="3aec77b9-7c1e-4eed-aa4a-3bdaf8edbb8f">
      <xsd:complexType>
        <xsd:complexContent>
          <xsd:extension base="dms:MultiChoiceLookup">
            <xsd:sequence>
              <xsd:element name="Value" type="dms:Lookup" maxOccurs="unbounded" minOccurs="0" nillable="true"/>
            </xsd:sequence>
          </xsd:extension>
        </xsd:complexContent>
      </xsd:complexType>
    </xsd:element>
    <xsd:element name="fd3a56ea09924bb598a3fa99cfe3380e" ma:index="12" nillable="true" ma:taxonomy="true" ma:internalName="fd3a56ea09924bb598a3fa99cfe3380e" ma:taxonomyFieldName="Tasks" ma:displayName="Implementation" ma:readOnly="false" ma:default="" ma:fieldId="{fd3a56ea-0992-4bb5-98a3-fa99cfe3380e}" ma:taxonomyMulti="true" ma:sspId="0ce2ccbd-e98b-40c7-b37a-730b965eff4c" ma:termSetId="173a5504-dcd9-4388-bc93-cc1181f2343f" ma:anchorId="00000000-0000-0000-0000-000000000000" ma:open="false" ma:isKeyword="false">
      <xsd:complexType>
        <xsd:sequence>
          <xsd:element ref="pc:Terms" minOccurs="0" maxOccurs="1"/>
        </xsd:sequence>
      </xsd:complexType>
    </xsd:element>
    <xsd:element name="fcbc10e3ae62436582ca3e68a6350284" ma:index="14" nillable="true" ma:taxonomy="true" ma:internalName="fcbc10e3ae62436582ca3e68a6350284" ma:taxonomyFieldName="Feeder_Firm" ma:displayName="Feeder_Firm" ma:default="" ma:fieldId="{fcbc10e3-ae62-4365-82ca-3e68a6350284}" ma:sspId="0ce2ccbd-e98b-40c7-b37a-730b965eff4c" ma:termSetId="a7586230-b234-4585-8b0e-e21a758d973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56160a3-9943-4721-b143-76ac389eed0f" elementFormDefault="qualified">
    <xsd:import namespace="http://schemas.microsoft.com/office/2006/documentManagement/types"/>
    <xsd:import namespace="http://schemas.microsoft.com/office/infopath/2007/PartnerControls"/>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0ce2ccbd-e98b-40c7-b37a-730b965eff4c" ContentTypeId="0x010100D33A1EDB640DCA48B78E86B83249CD91" PreviousValue="false"/>
</file>

<file path=customXml/item4.xml><?xml version="1.0" encoding="utf-8"?>
<p:properties xmlns:p="http://schemas.microsoft.com/office/2006/metadata/properties" xmlns:xsi="http://www.w3.org/2001/XMLSchema-instance" xmlns:pc="http://schemas.microsoft.com/office/infopath/2007/PartnerControls">
  <documentManagement>
    <fcbc10e3ae62436582ca3e68a6350284 xmlns="d89cb2b0-926c-4eba-8e4a-de87571ecc8d">
      <Terms xmlns="http://schemas.microsoft.com/office/infopath/2007/PartnerControls"/>
    </fcbc10e3ae62436582ca3e68a6350284>
    <fd3a56ea09924bb598a3fa99cfe3380e xmlns="d89cb2b0-926c-4eba-8e4a-de87571ecc8d">
      <Terms xmlns="http://schemas.microsoft.com/office/infopath/2007/PartnerControls">
        <TermInfo xmlns="http://schemas.microsoft.com/office/infopath/2007/PartnerControls">
          <TermName xmlns="http://schemas.microsoft.com/office/infopath/2007/PartnerControls">Influencers</TermName>
          <TermId xmlns="http://schemas.microsoft.com/office/infopath/2007/PartnerControls">774e2e75-3166-4857-881e-b4d3c041f0cd</TermId>
        </TermInfo>
      </Terms>
    </fd3a56ea09924bb598a3fa99cfe3380e>
    <c2b9d7a7afc94cbc843d56b0cc8d2f4f xmlns="d89cb2b0-926c-4eba-8e4a-de87571ecc8d">
      <Terms xmlns="http://schemas.microsoft.com/office/infopath/2007/PartnerControls">
        <TermInfo xmlns="http://schemas.microsoft.com/office/infopath/2007/PartnerControls">
          <TermName xmlns="http://schemas.microsoft.com/office/infopath/2007/PartnerControls">ABLE United</TermName>
          <TermId xmlns="http://schemas.microsoft.com/office/infopath/2007/PartnerControls">9d4f2cde-80cc-4f31-b042-cfb05b4ccc23</TermId>
        </TermInfo>
      </Terms>
    </c2b9d7a7afc94cbc843d56b0cc8d2f4f>
    <TaxCatchAll xmlns="d89cb2b0-926c-4eba-8e4a-de87571ecc8d">
      <Value>17</Value>
      <Value>16</Value>
    </TaxCatchAll>
  </documentManagement>
</p:properties>
</file>

<file path=customXml/itemProps1.xml><?xml version="1.0" encoding="utf-8"?>
<ds:datastoreItem xmlns:ds="http://schemas.openxmlformats.org/officeDocument/2006/customXml" ds:itemID="{5E887727-1995-41B2-B2C2-B137BDD638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9cb2b0-926c-4eba-8e4a-de87571ecc8d"/>
    <ds:schemaRef ds:uri="256160a3-9943-4721-b143-76ac389eed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A3219D4-A54C-4F74-AD20-3A43CFB93F0E}">
  <ds:schemaRefs>
    <ds:schemaRef ds:uri="http://schemas.microsoft.com/sharepoint/v3/contenttype/forms"/>
  </ds:schemaRefs>
</ds:datastoreItem>
</file>

<file path=customXml/itemProps3.xml><?xml version="1.0" encoding="utf-8"?>
<ds:datastoreItem xmlns:ds="http://schemas.openxmlformats.org/officeDocument/2006/customXml" ds:itemID="{58A3F767-50E2-454F-AB27-75CE97CD0611}">
  <ds:schemaRefs>
    <ds:schemaRef ds:uri="Microsoft.SharePoint.Taxonomy.ContentTypeSync"/>
  </ds:schemaRefs>
</ds:datastoreItem>
</file>

<file path=customXml/itemProps4.xml><?xml version="1.0" encoding="utf-8"?>
<ds:datastoreItem xmlns:ds="http://schemas.openxmlformats.org/officeDocument/2006/customXml" ds:itemID="{E27D9F78-E75F-4F32-B3F1-EE413B3F3C36}">
  <ds:schemaRefs>
    <ds:schemaRef ds:uri="256160a3-9943-4721-b143-76ac389eed0f"/>
    <ds:schemaRef ds:uri="http://schemas.openxmlformats.org/package/2006/metadata/core-properties"/>
    <ds:schemaRef ds:uri="http://purl.org/dc/elements/1.1/"/>
    <ds:schemaRef ds:uri="d89cb2b0-926c-4eba-8e4a-de87571ecc8d"/>
    <ds:schemaRef ds:uri="http://schemas.microsoft.com/office/2006/metadata/properties"/>
    <ds:schemaRef ds:uri="http://schemas.microsoft.com/office/infopath/2007/PartnerControls"/>
    <ds:schemaRef ds:uri="http://schemas.microsoft.com/office/2006/documentManagement/types"/>
    <ds:schemaRef ds:uri="http://www.w3.org/XML/1998/namespace"/>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347</TotalTime>
  <Words>3403</Words>
  <Application>Microsoft Office PowerPoint</Application>
  <PresentationFormat>On-screen Show (4:3)</PresentationFormat>
  <Paragraphs>278</Paragraphs>
  <Slides>26</Slides>
  <Notes>23</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Jana Vernon</dc:creator>
  <cp:lastModifiedBy>Jenn Sikora</cp:lastModifiedBy>
  <cp:revision>25</cp:revision>
  <cp:lastPrinted>2018-07-16T17:35:52Z</cp:lastPrinted>
  <dcterms:created xsi:type="dcterms:W3CDTF">2016-04-08T14:58:15Z</dcterms:created>
  <dcterms:modified xsi:type="dcterms:W3CDTF">2020-10-01T19:42:01Z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0x010100D33A1EDB640DCA48B78E86B83249CD9100C87E1F0EB61AED4E84EC105AEC9D854C</vt:lpwstr>
  </property>
  <property fmtid="{D5CDD505-2E9C-101B-9397-08002B2CF9AE}" pid="3" name="Feeder_Firm">
    <vt:lpwstr/>
  </property>
  <property fmtid="{D5CDD505-2E9C-101B-9397-08002B2CF9AE}" pid="4" name="Clients">
    <vt:lpwstr>17;#ABLE United|9d4f2cde-80cc-4f31-b042-cfb05b4ccc23</vt:lpwstr>
  </property>
  <property fmtid="{D5CDD505-2E9C-101B-9397-08002B2CF9AE}" pid="5" name="Tasks">
    <vt:lpwstr>16;#Influencers|774e2e75-3166-4857-881e-b4d3c041f0cd</vt:lpwstr>
  </property>
  <property fmtid="{D5CDD505-2E9C-101B-9397-08002B2CF9AE}" pid="6" name="xd_Signature">
    <vt:bool>false</vt:bool>
  </property>
  <property fmtid="{D5CDD505-2E9C-101B-9397-08002B2CF9AE}" pid="7" name="xd_ProgID">
    <vt:lpwstr/>
  </property>
  <property fmtid="{D5CDD505-2E9C-101B-9397-08002B2CF9AE}" pid="8" name="TemplateUrl">
    <vt:lpwstr/>
  </property>
  <property fmtid="{D5CDD505-2E9C-101B-9397-08002B2CF9AE}" pid="9" name="ComplianceAssetId">
    <vt:lpwstr/>
  </property>
</Properties>
</file>