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5"/>
  </p:sldMasterIdLst>
  <p:notesMasterIdLst>
    <p:notesMasterId r:id="rId27"/>
  </p:notesMasterIdLst>
  <p:handoutMasterIdLst>
    <p:handoutMasterId r:id="rId28"/>
  </p:handoutMasterIdLst>
  <p:sldIdLst>
    <p:sldId id="256" r:id="rId6"/>
    <p:sldId id="528" r:id="rId7"/>
    <p:sldId id="527" r:id="rId8"/>
    <p:sldId id="560" r:id="rId9"/>
    <p:sldId id="561" r:id="rId10"/>
    <p:sldId id="564" r:id="rId11"/>
    <p:sldId id="566" r:id="rId12"/>
    <p:sldId id="526" r:id="rId13"/>
    <p:sldId id="570" r:id="rId14"/>
    <p:sldId id="565" r:id="rId15"/>
    <p:sldId id="569" r:id="rId16"/>
    <p:sldId id="533" r:id="rId17"/>
    <p:sldId id="534" r:id="rId18"/>
    <p:sldId id="535" r:id="rId19"/>
    <p:sldId id="555" r:id="rId20"/>
    <p:sldId id="537" r:id="rId21"/>
    <p:sldId id="540" r:id="rId22"/>
    <p:sldId id="568" r:id="rId23"/>
    <p:sldId id="557" r:id="rId24"/>
    <p:sldId id="524" r:id="rId25"/>
    <p:sldId id="539" r:id="rId26"/>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D"/>
    <a:srgbClr val="0076A8"/>
    <a:srgbClr val="A9C23F"/>
    <a:srgbClr val="887E6F"/>
    <a:srgbClr val="00B6C9"/>
    <a:srgbClr val="005C5D"/>
    <a:srgbClr val="60205C"/>
    <a:srgbClr val="E6B7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5"/>
    <p:restoredTop sz="71429" autoAdjust="0"/>
  </p:normalViewPr>
  <p:slideViewPr>
    <p:cSldViewPr snapToGrid="0" snapToObjects="1">
      <p:cViewPr varScale="1">
        <p:scale>
          <a:sx n="77" d="100"/>
          <a:sy n="77" d="100"/>
        </p:scale>
        <p:origin x="7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8" d="100"/>
          <a:sy n="118" d="100"/>
        </p:scale>
        <p:origin x="-4752" y="-11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56669CF2-ADE6-154B-9C2D-C8081155A9BC}" type="datetimeFigureOut">
              <a:rPr lang="en-US" smtClean="0"/>
              <a:t>9/25/2019</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7207B98A-DBB3-194C-8A62-D3B6D12EA860}" type="slidenum">
              <a:rPr lang="en-US" smtClean="0"/>
              <a:t>‹#›</a:t>
            </a:fld>
            <a:endParaRPr lang="en-US"/>
          </a:p>
        </p:txBody>
      </p:sp>
    </p:spTree>
    <p:extLst>
      <p:ext uri="{BB962C8B-B14F-4D97-AF65-F5344CB8AC3E}">
        <p14:creationId xmlns:p14="http://schemas.microsoft.com/office/powerpoint/2010/main" val="1720536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6F9E0F59-B884-3942-BA30-CDCF19E7B568}" type="datetimeFigureOut">
              <a:rPr lang="en-US" smtClean="0"/>
              <a:t>9/25/2019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9F2FE378-F6AB-F741-9364-1713F09777CE}" type="slidenum">
              <a:rPr lang="en-US" smtClean="0"/>
              <a:t>‹#›</a:t>
            </a:fld>
            <a:endParaRPr lang="en-US"/>
          </a:p>
        </p:txBody>
      </p:sp>
    </p:spTree>
    <p:extLst>
      <p:ext uri="{BB962C8B-B14F-4D97-AF65-F5344CB8AC3E}">
        <p14:creationId xmlns:p14="http://schemas.microsoft.com/office/powerpoint/2010/main" val="29105499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coming today to learn more about</a:t>
            </a:r>
            <a:r>
              <a:rPr lang="en-US" baseline="0" dirty="0"/>
              <a:t> ABLE United, Florida’s qualified ABLE program. My name is Jenn Sikora.  I’m a parent advocate. Additionally I’m an ABLE United Brand Ambassador. So, while I’m not employed by ABLE United, I’m passionate about this financial tool and the ways it can benefit individuals with disabilities. </a:t>
            </a:r>
          </a:p>
          <a:p>
            <a:endParaRPr lang="en-US" baseline="0" dirty="0"/>
          </a:p>
          <a:p>
            <a:r>
              <a:rPr lang="en-US" baseline="0" dirty="0"/>
              <a:t>What follows is a high-level overview of ABLE United, who it’s for, how it works, and it’s benefits. I’ll also be sure to leave time for questions at the end.</a:t>
            </a:r>
            <a:endParaRPr lang="en-US" dirty="0"/>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2</a:t>
            </a:fld>
            <a:endParaRPr lang="en-US"/>
          </a:p>
        </p:txBody>
      </p:sp>
    </p:spTree>
    <p:extLst>
      <p:ext uri="{BB962C8B-B14F-4D97-AF65-F5344CB8AC3E}">
        <p14:creationId xmlns:p14="http://schemas.microsoft.com/office/powerpoint/2010/main" val="17308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once</a:t>
            </a:r>
            <a:r>
              <a:rPr lang="en-US" baseline="0" dirty="0"/>
              <a:t> you’ve opened an account, </a:t>
            </a:r>
            <a:r>
              <a:rPr lang="en-US" dirty="0"/>
              <a:t>how does</a:t>
            </a:r>
            <a:r>
              <a:rPr lang="en-US" baseline="0" dirty="0"/>
              <a:t> it </a:t>
            </a:r>
            <a:r>
              <a:rPr lang="en-US" dirty="0"/>
              <a:t>work?</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11</a:t>
            </a:fld>
            <a:endParaRPr lang="en-US"/>
          </a:p>
        </p:txBody>
      </p:sp>
    </p:spTree>
    <p:extLst>
      <p:ext uri="{BB962C8B-B14F-4D97-AF65-F5344CB8AC3E}">
        <p14:creationId xmlns:p14="http://schemas.microsoft.com/office/powerpoint/2010/main" val="201784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You’ll enroll online</a:t>
            </a:r>
            <a:r>
              <a:rPr lang="en-US" baseline="0" dirty="0"/>
              <a:t> and signing up for an account takes 30 minutes or less</a:t>
            </a:r>
          </a:p>
          <a:p>
            <a:pPr marL="171450" indent="-171450">
              <a:buFont typeface="Arial" panose="020B0604020202020204" pitchFamily="34" charset="0"/>
              <a:buChar char="•"/>
            </a:pPr>
            <a:r>
              <a:rPr lang="en-US" baseline="0" dirty="0"/>
              <a:t>Here’s what you’ll need to open an account:</a:t>
            </a:r>
          </a:p>
          <a:p>
            <a:pPr marL="628650" lvl="1" indent="-171450">
              <a:buFont typeface="Arial" panose="020B0604020202020204" pitchFamily="34" charset="0"/>
              <a:buChar char="•"/>
            </a:pPr>
            <a:r>
              <a:rPr lang="en-US" baseline="0" dirty="0"/>
              <a:t>The date of birth, address and Social Security Number for the people on the account</a:t>
            </a:r>
          </a:p>
          <a:p>
            <a:pPr marL="628650" lvl="1" indent="-171450">
              <a:buFont typeface="Arial" panose="020B0604020202020204" pitchFamily="34" charset="0"/>
              <a:buChar char="•"/>
            </a:pPr>
            <a:r>
              <a:rPr lang="en-US" baseline="0" dirty="0"/>
              <a:t>Documentation of Power of Attorney or Legal Guardianship for an adult beneficiary (if applicable)</a:t>
            </a:r>
          </a:p>
          <a:p>
            <a:pPr marL="628650" lvl="1" indent="-171450">
              <a:buFont typeface="Arial" panose="020B0604020202020204" pitchFamily="34" charset="0"/>
              <a:buChar char="•"/>
            </a:pPr>
            <a:r>
              <a:rPr lang="en-US" baseline="0" dirty="0"/>
              <a:t>Banking information and a minimum $25 contribution to the account</a:t>
            </a:r>
          </a:p>
          <a:p>
            <a:pPr marL="628650" lvl="1" indent="-171450">
              <a:buFont typeface="Arial" panose="020B0604020202020204" pitchFamily="34" charset="0"/>
              <a:buChar char="•"/>
            </a:pPr>
            <a:r>
              <a:rPr lang="en-US" baseline="0" dirty="0"/>
              <a:t>Investment selections, which we’ll talk more about in just a moment</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12</a:t>
            </a:fld>
            <a:endParaRPr lang="en-US"/>
          </a:p>
        </p:txBody>
      </p:sp>
    </p:spTree>
    <p:extLst>
      <p:ext uri="{BB962C8B-B14F-4D97-AF65-F5344CB8AC3E}">
        <p14:creationId xmlns:p14="http://schemas.microsoft.com/office/powerpoint/2010/main" val="127233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an account is open, an individual, their friends and family, or even an organization such as a church, can contribute to their ABLE account electronically.</a:t>
            </a:r>
          </a:p>
          <a:p>
            <a:pPr marL="171450" indent="-171450">
              <a:buFont typeface="Arial" panose="020B0604020202020204" pitchFamily="34" charset="0"/>
              <a:buChar char="•"/>
            </a:pPr>
            <a:r>
              <a:rPr lang="en-US" dirty="0"/>
              <a:t>Contributions are considered completed gifts and not income to the individual.  </a:t>
            </a:r>
          </a:p>
          <a:p>
            <a:pPr marL="171450" indent="-171450">
              <a:buFont typeface="Arial" panose="020B0604020202020204" pitchFamily="34" charset="0"/>
              <a:buChar char="•"/>
            </a:pPr>
            <a:r>
              <a:rPr lang="en-US" dirty="0"/>
              <a:t>Up to $15,000 can be contributed from all sources per calendar year. </a:t>
            </a:r>
          </a:p>
          <a:p>
            <a:pPr marL="171450" indent="-171450">
              <a:buFont typeface="Arial" panose="020B0604020202020204" pitchFamily="34" charset="0"/>
              <a:buChar char="•"/>
            </a:pPr>
            <a:r>
              <a:rPr lang="en-US" dirty="0"/>
              <a:t>ABLE to Work</a:t>
            </a:r>
            <a:r>
              <a:rPr lang="en-US" baseline="0" dirty="0"/>
              <a:t> legislation allows beneficiaries who are working and not currently saving for retirement to contribute above $15,000. </a:t>
            </a:r>
          </a:p>
          <a:p>
            <a:pPr marL="171450" indent="-171450">
              <a:buFont typeface="Arial" panose="020B0604020202020204" pitchFamily="34" charset="0"/>
              <a:buChar char="•"/>
            </a:pPr>
            <a:r>
              <a:rPr lang="en-US" dirty="0"/>
              <a:t>There is no federal income tax-deduction for contributing to an ABLE account, so I can’t write contributions to your ABLE account off as a donation.</a:t>
            </a:r>
          </a:p>
          <a:p>
            <a:pPr marL="171450" indent="-171450">
              <a:buFont typeface="Arial" panose="020B0604020202020204" pitchFamily="34" charset="0"/>
              <a:buChar char="•"/>
            </a:pPr>
            <a:r>
              <a:rPr lang="en-US" dirty="0"/>
              <a:t>At this time rollovers can only be done between ABLE accounts and from 529 College Savings plans. That means if you have an ABLE account from another state, you can open an ABLE United account and roll all of the funds over. Rollover</a:t>
            </a:r>
            <a:r>
              <a:rPr lang="en-US" baseline="0" dirty="0"/>
              <a:t> funds from a 529 college savings plan to an ABLE account, counts towards $15,000 annual contribution amount. Can be a member of family (broader than member of family on ABLE). </a:t>
            </a:r>
          </a:p>
          <a:p>
            <a:pPr marL="171450" indent="-171450">
              <a:buFont typeface="Arial" panose="020B0604020202020204" pitchFamily="34" charset="0"/>
              <a:buChar char="•"/>
            </a:pPr>
            <a:r>
              <a:rPr lang="en-US" dirty="0"/>
              <a:t>However, you can’t do a direct rollover from a</a:t>
            </a:r>
            <a:r>
              <a:rPr lang="en-US" baseline="0" dirty="0"/>
              <a:t> different type of </a:t>
            </a:r>
            <a:r>
              <a:rPr lang="en-US" dirty="0"/>
              <a:t>tax-advantage saving plan like a Roth IRA or 401k. </a:t>
            </a:r>
          </a:p>
        </p:txBody>
      </p:sp>
      <p:sp>
        <p:nvSpPr>
          <p:cNvPr id="4" name="Slide Number Placeholder 3"/>
          <p:cNvSpPr>
            <a:spLocks noGrp="1"/>
          </p:cNvSpPr>
          <p:nvPr>
            <p:ph type="sldNum" sz="quarter" idx="10"/>
          </p:nvPr>
        </p:nvSpPr>
        <p:spPr/>
        <p:txBody>
          <a:bodyPr/>
          <a:lstStyle/>
          <a:p>
            <a:fld id="{9F2FE378-F6AB-F741-9364-1713F09777CE}" type="slidenum">
              <a:rPr lang="en-US" smtClean="0"/>
              <a:t>13</a:t>
            </a:fld>
            <a:endParaRPr lang="en-US"/>
          </a:p>
        </p:txBody>
      </p:sp>
    </p:spTree>
    <p:extLst>
      <p:ext uri="{BB962C8B-B14F-4D97-AF65-F5344CB8AC3E}">
        <p14:creationId xmlns:p14="http://schemas.microsoft.com/office/powerpoint/2010/main" val="183725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ABLE United offers seven investment options, ranging</a:t>
            </a:r>
            <a:r>
              <a:rPr lang="en-US" baseline="0" dirty="0"/>
              <a:t> from conservative to aggressive, including three predesigned portfolio options.</a:t>
            </a:r>
          </a:p>
          <a:p>
            <a:pPr marL="171450" indent="-171450">
              <a:buFont typeface="Arial" pitchFamily="34" charset="0"/>
              <a:buChar char="•"/>
            </a:pPr>
            <a:r>
              <a:rPr lang="en-US" dirty="0"/>
              <a:t>FDIC Savings option – BNY Mellon</a:t>
            </a:r>
          </a:p>
          <a:p>
            <a:pPr marL="628650" lvl="1" indent="-171450">
              <a:buFont typeface="Arial" pitchFamily="34" charset="0"/>
              <a:buChar char="•"/>
            </a:pPr>
            <a:r>
              <a:rPr lang="en-US" dirty="0"/>
              <a:t>No annual fee for FDIC</a:t>
            </a:r>
          </a:p>
          <a:p>
            <a:pPr marL="171450" indent="-171450">
              <a:buFont typeface="Arial" pitchFamily="34" charset="0"/>
              <a:buChar char="•"/>
            </a:pPr>
            <a:r>
              <a:rPr lang="en-US" dirty="0"/>
              <a:t>Money market fund = Florida Prime (</a:t>
            </a:r>
            <a:r>
              <a:rPr lang="en-US" sz="1200" b="0" i="0" u="none" strike="noStrike" kern="1200" baseline="0" dirty="0">
                <a:solidFill>
                  <a:schemeClr val="tx1"/>
                </a:solidFill>
                <a:latin typeface="+mn-lt"/>
                <a:ea typeface="+mn-ea"/>
                <a:cs typeface="+mn-cs"/>
              </a:rPr>
              <a:t>Local Government Surplus Funds Trust Fund) managed by federated investors</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U.S. Bond Fund and U.S. Stock fund managed by Vanguard</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International managed by BlackRock.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You can change how incoming contributions are invested at anytime and as frequent as you want. However, funds already invested in the program can only be rebalanced, or reinvested, twice a year.</a:t>
            </a:r>
          </a:p>
          <a:p>
            <a:pPr marL="628650" lvl="1" indent="-171450">
              <a:buFont typeface="Arial" pitchFamily="34" charset="0"/>
              <a:buChar char="•"/>
            </a:pPr>
            <a:r>
              <a:rPr lang="en-US" sz="1200" b="0" i="0" u="none" strike="noStrike" kern="1200" baseline="0" dirty="0">
                <a:solidFill>
                  <a:schemeClr val="tx1"/>
                </a:solidFill>
                <a:latin typeface="+mn-lt"/>
                <a:ea typeface="+mn-ea"/>
                <a:cs typeface="+mn-cs"/>
              </a:rPr>
              <a:t>Performance information is available on </a:t>
            </a:r>
            <a:r>
              <a:rPr lang="en-US" sz="1200" b="0" i="0" u="none" strike="noStrike" kern="1200" baseline="0" dirty="0" err="1">
                <a:solidFill>
                  <a:schemeClr val="tx1"/>
                </a:solidFill>
                <a:latin typeface="+mn-lt"/>
                <a:ea typeface="+mn-ea"/>
                <a:cs typeface="+mn-cs"/>
              </a:rPr>
              <a:t>ableunited.com</a:t>
            </a:r>
            <a:r>
              <a:rPr lang="en-US" sz="1200" b="0" i="0" u="none" strike="noStrike" kern="1200" baseline="0" dirty="0">
                <a:solidFill>
                  <a:schemeClr val="tx1"/>
                </a:solidFill>
                <a:latin typeface="+mn-lt"/>
                <a:ea typeface="+mn-ea"/>
                <a:cs typeface="+mn-cs"/>
              </a:rPr>
              <a:t>. </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Determine your financial goals and how you plan on using the account.</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Speak to a financial or legal professional about your unique situation.</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14</a:t>
            </a:fld>
            <a:endParaRPr lang="en-US"/>
          </a:p>
        </p:txBody>
      </p:sp>
    </p:spTree>
    <p:extLst>
      <p:ext uri="{BB962C8B-B14F-4D97-AF65-F5344CB8AC3E}">
        <p14:creationId xmlns:p14="http://schemas.microsoft.com/office/powerpoint/2010/main" val="61122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Money may be withdrawn from an ABLE United account at any time, for any reason</a:t>
            </a:r>
          </a:p>
          <a:p>
            <a:pPr marL="171450" indent="-171450">
              <a:buFont typeface="Arial" pitchFamily="34" charset="0"/>
              <a:buChar char="•"/>
            </a:pPr>
            <a:r>
              <a:rPr lang="en-US" dirty="0"/>
              <a:t>Withdrawals may be made electronically</a:t>
            </a:r>
            <a:r>
              <a:rPr lang="en-US" baseline="0" dirty="0"/>
              <a:t> </a:t>
            </a:r>
            <a:r>
              <a:rPr lang="en-US" dirty="0"/>
              <a:t>or by</a:t>
            </a:r>
            <a:r>
              <a:rPr lang="en-US" baseline="0" dirty="0"/>
              <a:t> check</a:t>
            </a:r>
          </a:p>
          <a:p>
            <a:pPr marL="171450" indent="-171450">
              <a:buFont typeface="Arial" pitchFamily="34" charset="0"/>
              <a:buChar char="•"/>
            </a:pPr>
            <a:r>
              <a:rPr lang="en-US" baseline="0" dirty="0"/>
              <a:t>Earnings tax free as long as withdrawals are used for qualified disability expenses</a:t>
            </a:r>
          </a:p>
          <a:p>
            <a:pPr marL="171450" indent="-171450">
              <a:buFont typeface="Arial" pitchFamily="34" charset="0"/>
              <a:buChar char="•"/>
            </a:pPr>
            <a:r>
              <a:rPr lang="en-US" baseline="0" dirty="0"/>
              <a:t>One important note is to k</a:t>
            </a:r>
            <a:r>
              <a:rPr lang="en-US" dirty="0"/>
              <a:t>eep documentation of expenses for the IRS. ABLE United won’t ask for documentation, but ABLE</a:t>
            </a:r>
            <a:r>
              <a:rPr lang="en-US" baseline="0" dirty="0"/>
              <a:t> United will submit to the IRS yearly form 1099-QA that lists the account number, gross distribution, earnings, and contributions. Also a form 5498-QA will be submitted annually that states cumulative contributions, current account balance, basis of eligibility and disability type. </a:t>
            </a:r>
          </a:p>
          <a:p>
            <a:pPr marL="171450" indent="-171450">
              <a:buFont typeface="Arial" pitchFamily="34" charset="0"/>
              <a:buChar char="•"/>
            </a:pPr>
            <a:r>
              <a:rPr lang="en-US" dirty="0"/>
              <a:t>Earnings subject to tax based on income level + 10% if used</a:t>
            </a:r>
            <a:r>
              <a:rPr lang="en-US" baseline="0" dirty="0"/>
              <a:t> for non-qualified disability expenses</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15</a:t>
            </a:fld>
            <a:endParaRPr lang="en-US"/>
          </a:p>
        </p:txBody>
      </p:sp>
    </p:spTree>
    <p:extLst>
      <p:ext uri="{BB962C8B-B14F-4D97-AF65-F5344CB8AC3E}">
        <p14:creationId xmlns:p14="http://schemas.microsoft.com/office/powerpoint/2010/main" val="373275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One of the best things about an ABLE United account is you can open it for free.</a:t>
            </a:r>
          </a:p>
          <a:p>
            <a:pPr marL="171450" indent="-171450">
              <a:buFont typeface="Arial" panose="020B0604020202020204" pitchFamily="34" charset="0"/>
              <a:buChar char="•"/>
            </a:pPr>
            <a:r>
              <a:rPr lang="en-US" baseline="0" dirty="0"/>
              <a:t>There is no:</a:t>
            </a:r>
          </a:p>
          <a:p>
            <a:pPr marL="628650" lvl="1" indent="-171450">
              <a:buFont typeface="Arial" panose="020B0604020202020204" pitchFamily="34" charset="0"/>
              <a:buChar char="•"/>
            </a:pPr>
            <a:r>
              <a:rPr lang="en-US" baseline="0" dirty="0"/>
              <a:t>Application fee</a:t>
            </a:r>
          </a:p>
          <a:p>
            <a:pPr marL="628650" lvl="1" indent="-171450">
              <a:buFont typeface="Arial" panose="020B0604020202020204" pitchFamily="34" charset="0"/>
              <a:buChar char="•"/>
            </a:pPr>
            <a:r>
              <a:rPr lang="en-US" baseline="0" dirty="0"/>
              <a:t>Account maintenance fee</a:t>
            </a:r>
          </a:p>
          <a:p>
            <a:pPr marL="171450" indent="-171450">
              <a:buFont typeface="Arial" panose="020B0604020202020204" pitchFamily="34" charset="0"/>
              <a:buChar char="•"/>
            </a:pPr>
            <a:r>
              <a:rPr lang="en-US" baseline="0" dirty="0"/>
              <a:t>You’ll need to put in a minimum contribution of $25 to get started </a:t>
            </a:r>
          </a:p>
          <a:p>
            <a:pPr marL="171450" indent="-171450">
              <a:buFont typeface="Arial" panose="020B0604020202020204" pitchFamily="34" charset="0"/>
              <a:buChar char="•"/>
            </a:pPr>
            <a:r>
              <a:rPr lang="en-US" baseline="0" dirty="0"/>
              <a:t>If you prefer your annual statement to be a hard copy that is mailed to you, you’ll be charged $10</a:t>
            </a:r>
          </a:p>
          <a:p>
            <a:pPr marL="171450" indent="-171450">
              <a:buFont typeface="Arial" panose="020B0604020202020204" pitchFamily="34" charset="0"/>
              <a:buChar char="•"/>
            </a:pPr>
            <a:r>
              <a:rPr lang="en-US" baseline="0" dirty="0"/>
              <a:t>There are small investment administration fees, as well. But, the way to look at this is that the most you’d spend is less than $3 per $1,000 in the account annually. So if you maxed out your account at $15,000, you’re still paying less than $45 per year.</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16</a:t>
            </a:fld>
            <a:endParaRPr lang="en-US"/>
          </a:p>
        </p:txBody>
      </p:sp>
    </p:spTree>
    <p:extLst>
      <p:ext uri="{BB962C8B-B14F-4D97-AF65-F5344CB8AC3E}">
        <p14:creationId xmlns:p14="http://schemas.microsoft.com/office/powerpoint/2010/main" val="467004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FE378-F6AB-F741-9364-1713F09777CE}" type="slidenum">
              <a:rPr lang="en-US" smtClean="0"/>
              <a:t>18</a:t>
            </a:fld>
            <a:endParaRPr lang="en-US"/>
          </a:p>
        </p:txBody>
      </p:sp>
    </p:spTree>
    <p:extLst>
      <p:ext uri="{BB962C8B-B14F-4D97-AF65-F5344CB8AC3E}">
        <p14:creationId xmlns:p14="http://schemas.microsoft.com/office/powerpoint/2010/main" val="398614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visit </a:t>
            </a:r>
            <a:r>
              <a:rPr lang="en-US" dirty="0" err="1"/>
              <a:t>ableunited.com</a:t>
            </a:r>
            <a:r>
              <a:rPr lang="en-US" baseline="0" dirty="0"/>
              <a:t> for information. Customer services can be reached M-F 9 am – 6 pm ET</a:t>
            </a:r>
          </a:p>
          <a:p>
            <a:r>
              <a:rPr lang="en-US" baseline="0" dirty="0"/>
              <a:t>Email 24/7</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21</a:t>
            </a:fld>
            <a:endParaRPr lang="en-US"/>
          </a:p>
        </p:txBody>
      </p:sp>
    </p:spTree>
    <p:extLst>
      <p:ext uri="{BB962C8B-B14F-4D97-AF65-F5344CB8AC3E}">
        <p14:creationId xmlns:p14="http://schemas.microsoft.com/office/powerpoint/2010/main" val="79856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begin first with an overview on ABLE accounts.</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3</a:t>
            </a:fld>
            <a:endParaRPr lang="en-US"/>
          </a:p>
        </p:txBody>
      </p:sp>
    </p:spTree>
    <p:extLst>
      <p:ext uri="{BB962C8B-B14F-4D97-AF65-F5344CB8AC3E}">
        <p14:creationId xmlns:p14="http://schemas.microsoft.com/office/powerpoint/2010/main" val="76944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what</a:t>
            </a:r>
            <a:r>
              <a:rPr lang="en-US" baseline="0" dirty="0"/>
              <a:t> exactly is an ABLE account?</a:t>
            </a:r>
          </a:p>
          <a:p>
            <a:pPr marL="628650" lvl="1" indent="-171450">
              <a:buFont typeface="Arial" panose="020B0604020202020204" pitchFamily="34" charset="0"/>
              <a:buChar char="•"/>
            </a:pPr>
            <a:r>
              <a:rPr lang="en-US" baseline="0" dirty="0"/>
              <a:t>It’s a tax-free investment account established to support qualified disability expenses all while maintaining government benefits</a:t>
            </a:r>
          </a:p>
          <a:p>
            <a:pPr marL="171450" lvl="0" indent="-171450">
              <a:buFont typeface="Arial" panose="020B0604020202020204" pitchFamily="34" charset="0"/>
              <a:buChar char="•"/>
            </a:pPr>
            <a:r>
              <a:rPr lang="en-US" baseline="0" dirty="0"/>
              <a:t>Benefits we will discuss include: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We’ll discuss how you can still maintain government benefits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ability to save with help from family and friends (anyone can contribute into an account).</a:t>
            </a:r>
          </a:p>
          <a:p>
            <a:pPr marL="628650" lvl="1" indent="-171450">
              <a:buFont typeface="Arial" panose="020B0604020202020204" pitchFamily="34" charset="0"/>
              <a:buChar char="•"/>
            </a:pPr>
            <a:r>
              <a:rPr lang="en-US" baseline="0" dirty="0"/>
              <a:t>The ability to save tax-free. Gains on account will not be subject to tax as long as expenses are qualified, which we will cover in greater detail in just a moment.</a:t>
            </a:r>
          </a:p>
          <a:p>
            <a:pPr marL="628650" lvl="1" indent="-171450">
              <a:buFont typeface="Arial" panose="020B0604020202020204" pitchFamily="34" charset="0"/>
              <a:buChar char="•"/>
            </a:pPr>
            <a:r>
              <a:rPr lang="en-US" i="0" baseline="0" dirty="0">
                <a:solidFill>
                  <a:srgbClr val="FF0000"/>
                </a:solidFill>
                <a:highlight>
                  <a:srgbClr val="FFFF00"/>
                </a:highlight>
              </a:rPr>
              <a:t>Some new benefits, since ABLE United transitioned to a new records administrator, including:</a:t>
            </a:r>
          </a:p>
          <a:p>
            <a:pPr marL="1085850" lvl="2" indent="-171450">
              <a:buFont typeface="Arial" panose="020B0604020202020204" pitchFamily="34" charset="0"/>
              <a:buChar char="•"/>
            </a:pPr>
            <a:r>
              <a:rPr lang="en-US" i="0" baseline="0" dirty="0">
                <a:solidFill>
                  <a:srgbClr val="FF0000"/>
                </a:solidFill>
                <a:highlight>
                  <a:srgbClr val="FFFF00"/>
                </a:highlight>
              </a:rPr>
              <a:t>A new, FDIC-insured savings options for peace of mind</a:t>
            </a:r>
          </a:p>
          <a:p>
            <a:pPr marL="1085850" lvl="2" indent="-171450">
              <a:buFont typeface="Arial" panose="020B0604020202020204" pitchFamily="34" charset="0"/>
              <a:buChar char="•"/>
            </a:pPr>
            <a:r>
              <a:rPr lang="en-US" i="0" baseline="0" dirty="0">
                <a:solidFill>
                  <a:srgbClr val="FF0000"/>
                </a:solidFill>
                <a:highlight>
                  <a:srgbClr val="FFFF00"/>
                </a:highlight>
              </a:rPr>
              <a:t>An updated gifting page to make it even easier for loved ones to help you reach your savings goals </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4</a:t>
            </a:fld>
            <a:endParaRPr lang="en-US"/>
          </a:p>
        </p:txBody>
      </p:sp>
    </p:spTree>
    <p:extLst>
      <p:ext uri="{BB962C8B-B14F-4D97-AF65-F5344CB8AC3E}">
        <p14:creationId xmlns:p14="http://schemas.microsoft.com/office/powerpoint/2010/main" val="185013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Through an ABLE account, </a:t>
            </a:r>
            <a:r>
              <a:rPr lang="en-US" baseline="0" dirty="0"/>
              <a:t>we are saving funds for future qualified disability expenses. These are:</a:t>
            </a:r>
          </a:p>
          <a:p>
            <a:pPr marL="628650" lvl="1" indent="-171450">
              <a:buFont typeface="Arial" panose="020B0604020202020204" pitchFamily="34" charset="0"/>
              <a:buChar char="•"/>
            </a:pPr>
            <a:r>
              <a:rPr lang="en-US" baseline="0" dirty="0"/>
              <a:t>Basic living expenses</a:t>
            </a:r>
          </a:p>
          <a:p>
            <a:pPr marL="628650" lvl="1" indent="-171450">
              <a:buFont typeface="Arial" panose="020B0604020202020204" pitchFamily="34" charset="0"/>
              <a:buChar char="•"/>
            </a:pPr>
            <a:r>
              <a:rPr lang="en-US" baseline="0" dirty="0"/>
              <a:t>Not medically necessary or limited to sole benefit of the individual with the disability</a:t>
            </a:r>
          </a:p>
          <a:p>
            <a:pPr marL="628650" lvl="1" indent="-171450">
              <a:buFont typeface="Arial" panose="020B0604020202020204" pitchFamily="34" charset="0"/>
              <a:buChar char="•"/>
            </a:pPr>
            <a:r>
              <a:rPr lang="en-US" baseline="0" dirty="0"/>
              <a:t>Include everything you see here, such as health, housing, education and transportation</a:t>
            </a:r>
          </a:p>
          <a:p>
            <a:pPr marL="171450" lvl="0" indent="-171450">
              <a:buFont typeface="Arial" panose="020B0604020202020204" pitchFamily="34" charset="0"/>
              <a:buChar char="•"/>
            </a:pPr>
            <a:r>
              <a:rPr lang="en-US" baseline="0" dirty="0">
                <a:solidFill>
                  <a:srgbClr val="FF0000"/>
                </a:solidFill>
              </a:rPr>
              <a:t>For example, an individual may need assistance with navigation, for which a cell phone is useful. That could be considered a qualified disability expense by the Treasury.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SSA states that expenses like gambling or giving funds away would not be qualified disability expenses.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an expense is not a qualified disability expense, the funds spent are </a:t>
            </a:r>
            <a:r>
              <a:rPr lang="en-US" dirty="0"/>
              <a:t>subject to tax plus a 10 percent penalty on the earnings.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often receive questions on who makes the determination if an expense is qualified or not. The individual or the person who administratively responsible for the account would need to keep necessary documentation so that if the IRS or social security asked, they could show that the expense relates to the person’s disability and helps improve their health, independence or quality of life. Please note that the IRS has stated that the expenses categories should be construed broadly. </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5</a:t>
            </a:fld>
            <a:endParaRPr lang="en-US"/>
          </a:p>
        </p:txBody>
      </p:sp>
    </p:spTree>
    <p:extLst>
      <p:ext uri="{BB962C8B-B14F-4D97-AF65-F5344CB8AC3E}">
        <p14:creationId xmlns:p14="http://schemas.microsoft.com/office/powerpoint/2010/main" val="28598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52217">
              <a:buFont typeface="Arial" panose="020B0604020202020204" pitchFamily="34" charset="0"/>
              <a:buChar char="•"/>
              <a:defRPr/>
            </a:pPr>
            <a:r>
              <a:rPr lang="en-US" dirty="0">
                <a:solidFill>
                  <a:srgbClr val="005C5D"/>
                </a:solidFill>
              </a:rPr>
              <a:t>One of the biggest benefits of ABLE United is that you can save without negatively impacting federal benefits.</a:t>
            </a:r>
          </a:p>
          <a:p>
            <a:pPr marL="171450" indent="-171450" defTabSz="452217">
              <a:buFont typeface="Arial" panose="020B0604020202020204" pitchFamily="34" charset="0"/>
              <a:buChar char="•"/>
              <a:defRPr/>
            </a:pPr>
            <a:r>
              <a:rPr lang="en-US" dirty="0">
                <a:solidFill>
                  <a:srgbClr val="005C5D"/>
                </a:solidFill>
              </a:rPr>
              <a:t>Funds in or withdrawn from an ABLE account are disregarded when determining eligibility for Medicaid, so you can continue receiving Medicaid AND save in your ABLE United account.</a:t>
            </a:r>
          </a:p>
          <a:p>
            <a:pPr marL="171450" indent="-171450" defTabSz="452217">
              <a:buFont typeface="Arial" panose="020B0604020202020204" pitchFamily="34" charset="0"/>
              <a:buChar char="•"/>
              <a:defRPr/>
            </a:pPr>
            <a:r>
              <a:rPr lang="en-US" dirty="0">
                <a:solidFill>
                  <a:srgbClr val="005C5D"/>
                </a:solidFill>
              </a:rPr>
              <a:t>Some of you may have heard about Medicaid repayment. It’s important to note that it has been revoked until June 30, 2019. </a:t>
            </a:r>
          </a:p>
          <a:p>
            <a:pPr marL="171450" indent="-171450" defTabSz="452217">
              <a:buFont typeface="Arial" panose="020B0604020202020204" pitchFamily="34" charset="0"/>
              <a:buChar char="•"/>
              <a:defRPr/>
            </a:pPr>
            <a:r>
              <a:rPr lang="en-US" i="0" dirty="0">
                <a:solidFill>
                  <a:srgbClr val="005C5D"/>
                </a:solidFill>
              </a:rPr>
              <a:t>Legislation has been introduced that would revoke Medicaid repayment permanently. We are hoping to be able to share this great news at the end of legislative session.</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6</a:t>
            </a:fld>
            <a:endParaRPr lang="en-US"/>
          </a:p>
        </p:txBody>
      </p:sp>
    </p:spTree>
    <p:extLst>
      <p:ext uri="{BB962C8B-B14F-4D97-AF65-F5344CB8AC3E}">
        <p14:creationId xmlns:p14="http://schemas.microsoft.com/office/powerpoint/2010/main" val="55614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Like Medicaid, SSI has a resource limit of $2,000. An ABLE United account allows individuals receiving SSI to save above and beyond this limit.</a:t>
            </a:r>
          </a:p>
          <a:p>
            <a:pPr marL="171450" indent="-171450">
              <a:buFont typeface="Arial" panose="020B0604020202020204" pitchFamily="34" charset="0"/>
              <a:buChar char="•"/>
            </a:pPr>
            <a:r>
              <a:rPr lang="en-US" dirty="0">
                <a:solidFill>
                  <a:schemeClr val="bg2">
                    <a:lumMod val="75000"/>
                  </a:schemeClr>
                </a:solidFill>
              </a:rPr>
              <a:t>Generally, funds in (or withdrawn from) an ABLE account are disregarded when determining eligibility for SSI.</a:t>
            </a:r>
          </a:p>
          <a:p>
            <a:pPr marL="171450" indent="-171450">
              <a:buFont typeface="Arial" panose="020B0604020202020204" pitchFamily="34" charset="0"/>
              <a:buChar char="•"/>
            </a:pPr>
            <a:r>
              <a:rPr lang="en-US" baseline="0" dirty="0">
                <a:solidFill>
                  <a:schemeClr val="bg2">
                    <a:lumMod val="75000"/>
                  </a:schemeClr>
                </a:solidFill>
              </a:rPr>
              <a:t>Up to </a:t>
            </a:r>
            <a:r>
              <a:rPr lang="en-US" baseline="0" dirty="0"/>
              <a:t>$100,000 saved in an ABLE account does not count as a resource. </a:t>
            </a:r>
          </a:p>
          <a:p>
            <a:pPr marL="171450" indent="-171450">
              <a:buFont typeface="Arial" panose="020B0604020202020204" pitchFamily="34" charset="0"/>
              <a:buChar char="•"/>
            </a:pPr>
            <a:r>
              <a:rPr lang="en-US" baseline="0" dirty="0"/>
              <a:t>However, housing and non-qualified disability expenses withdrawn but not spent in the same month count as a resource. </a:t>
            </a:r>
          </a:p>
          <a:p>
            <a:pPr marL="628650" lvl="1" indent="-171450">
              <a:buFont typeface="Arial" panose="020B0604020202020204" pitchFamily="34" charset="0"/>
              <a:buChar char="•"/>
            </a:pPr>
            <a:r>
              <a:rPr lang="en-US" baseline="0" dirty="0"/>
              <a:t>For example, </a:t>
            </a:r>
            <a:r>
              <a:rPr lang="en-US" dirty="0"/>
              <a:t>Amy takes a distribution of $500 from her ABLE account in May to pay her rent for June. She deposits the $500 into her checking account in May, withdraws $500 in cash on June 3, and pays her landlord. This distribution is a housing-related QDE and part of her checking account balance as of June 1, which makes it a countable resource for the month of June.</a:t>
            </a:r>
            <a:endParaRPr lang="en-US" baseline="0" dirty="0"/>
          </a:p>
          <a:p>
            <a:pPr marL="171450" indent="-171450">
              <a:buFont typeface="Arial" panose="020B0604020202020204" pitchFamily="34" charset="0"/>
              <a:buChar char="•"/>
            </a:pPr>
            <a:r>
              <a:rPr lang="en-US" baseline="0" dirty="0"/>
              <a:t>You can have the ABLE account pay your housing expenses directly and you don’t have to worry about it impacting your SSI benefits. </a:t>
            </a:r>
          </a:p>
          <a:p>
            <a:pPr marL="171450" indent="-171450">
              <a:buFont typeface="Arial" panose="020B0604020202020204" pitchFamily="34" charset="0"/>
              <a:buChar char="•"/>
            </a:pPr>
            <a:r>
              <a:rPr lang="en-US" baseline="0" dirty="0"/>
              <a:t>The social security administration has a program operations manual system, also known as POMS, that they use to describe how social security should handle ABLE accounts when it comes to those individuals receiving SSI. We’ve included a link here to access POMS. </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7</a:t>
            </a:fld>
            <a:endParaRPr lang="en-US"/>
          </a:p>
        </p:txBody>
      </p:sp>
    </p:spTree>
    <p:extLst>
      <p:ext uri="{BB962C8B-B14F-4D97-AF65-F5344CB8AC3E}">
        <p14:creationId xmlns:p14="http://schemas.microsoft.com/office/powerpoint/2010/main" val="115320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 that we’ve talked about some of the key benefits of ABLE United, let’s discuss who can open an account.</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8</a:t>
            </a:fld>
            <a:endParaRPr lang="en-US"/>
          </a:p>
        </p:txBody>
      </p:sp>
    </p:spTree>
    <p:extLst>
      <p:ext uri="{BB962C8B-B14F-4D97-AF65-F5344CB8AC3E}">
        <p14:creationId xmlns:p14="http://schemas.microsoft.com/office/powerpoint/2010/main" val="195320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342" indent="-17234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9</a:t>
            </a:fld>
            <a:endParaRPr lang="en-US" dirty="0"/>
          </a:p>
        </p:txBody>
      </p:sp>
    </p:spTree>
    <p:extLst>
      <p:ext uri="{BB962C8B-B14F-4D97-AF65-F5344CB8AC3E}">
        <p14:creationId xmlns:p14="http://schemas.microsoft.com/office/powerpoint/2010/main" val="182260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Unlike some other savings and investment</a:t>
            </a:r>
            <a:r>
              <a:rPr lang="en-US" baseline="0" dirty="0"/>
              <a:t> options, t</a:t>
            </a:r>
            <a:r>
              <a:rPr lang="en-US" dirty="0"/>
              <a:t>he individual with the disability is the owner of the ABLE account</a:t>
            </a:r>
          </a:p>
          <a:p>
            <a:pPr marL="171450" indent="-171450">
              <a:buFont typeface="Arial" panose="020B0604020202020204" pitchFamily="34" charset="0"/>
              <a:buChar char="•"/>
            </a:pPr>
            <a:r>
              <a:rPr lang="en-US" baseline="0" dirty="0"/>
              <a:t>An important note is that another person can provide assistance in opening and/or maintaining the,  account, such as:</a:t>
            </a:r>
          </a:p>
          <a:p>
            <a:pPr marL="628650" lvl="1" indent="-171450">
              <a:buFont typeface="Arial" panose="020B0604020202020204" pitchFamily="34" charset="0"/>
              <a:buChar char="•"/>
            </a:pPr>
            <a:r>
              <a:rPr lang="en-US" baseline="0" dirty="0"/>
              <a:t>Parent</a:t>
            </a:r>
          </a:p>
          <a:p>
            <a:pPr marL="628650" lvl="1" indent="-171450">
              <a:buFont typeface="Arial" panose="020B0604020202020204" pitchFamily="34" charset="0"/>
              <a:buChar char="•"/>
            </a:pPr>
            <a:r>
              <a:rPr lang="en-US" baseline="0" dirty="0"/>
              <a:t>Legal guardian</a:t>
            </a:r>
          </a:p>
          <a:p>
            <a:pPr marL="628650" lvl="1" indent="-171450">
              <a:buFont typeface="Arial" panose="020B0604020202020204" pitchFamily="34" charset="0"/>
              <a:buChar char="•"/>
            </a:pPr>
            <a:r>
              <a:rPr lang="en-US" baseline="0" dirty="0"/>
              <a:t>Power of attorney</a:t>
            </a:r>
          </a:p>
          <a:p>
            <a:pPr marL="171450" lvl="0" indent="-171450">
              <a:buFont typeface="Arial" panose="020B0604020202020204" pitchFamily="34" charset="0"/>
              <a:buChar char="•"/>
            </a:pPr>
            <a:r>
              <a:rPr lang="en-US" baseline="0" dirty="0"/>
              <a:t>A person can have one account nationwide</a:t>
            </a:r>
          </a:p>
          <a:p>
            <a:pPr marL="171450" lvl="0" indent="-171450">
              <a:buFont typeface="Arial" panose="020B0604020202020204" pitchFamily="34" charset="0"/>
              <a:buChar char="•"/>
            </a:pPr>
            <a:r>
              <a:rPr lang="en-US" baseline="0" dirty="0"/>
              <a:t>ABLE United accounts are opened and managed exclusively online – you don’t go to a bank. For those of you familiar with Florida Prepaid, it may help to know that ABLE United is managed by the Florida Prepaid College Board, and account management occurs in a very similar fashion.</a:t>
            </a:r>
          </a:p>
          <a:p>
            <a:pPr marL="171450" lvl="0" indent="-171450">
              <a:buFont typeface="Arial" panose="020B0604020202020204" pitchFamily="34" charset="0"/>
              <a:buChar char="•"/>
            </a:pPr>
            <a:r>
              <a:rPr lang="en-US" baseline="0" dirty="0"/>
              <a:t>Although the account can be maintained by someone else, the funds are to primarily benefit individual with disability to improve health, independence, and quality of life.</a:t>
            </a:r>
          </a:p>
          <a:p>
            <a:endParaRPr lang="en-US" dirty="0"/>
          </a:p>
        </p:txBody>
      </p:sp>
      <p:sp>
        <p:nvSpPr>
          <p:cNvPr id="4" name="Slide Number Placeholder 3"/>
          <p:cNvSpPr>
            <a:spLocks noGrp="1"/>
          </p:cNvSpPr>
          <p:nvPr>
            <p:ph type="sldNum" sz="quarter" idx="10"/>
          </p:nvPr>
        </p:nvSpPr>
        <p:spPr/>
        <p:txBody>
          <a:bodyPr/>
          <a:lstStyle/>
          <a:p>
            <a:fld id="{9F2FE378-F6AB-F741-9364-1713F09777CE}" type="slidenum">
              <a:rPr lang="en-US" smtClean="0"/>
              <a:t>10</a:t>
            </a:fld>
            <a:endParaRPr lang="en-US"/>
          </a:p>
        </p:txBody>
      </p:sp>
    </p:spTree>
    <p:extLst>
      <p:ext uri="{BB962C8B-B14F-4D97-AF65-F5344CB8AC3E}">
        <p14:creationId xmlns:p14="http://schemas.microsoft.com/office/powerpoint/2010/main" val="805339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248257"/>
            <a:ext cx="9144000" cy="6618210"/>
          </a:xfrm>
          <a:prstGeom prst="rect">
            <a:avLst/>
          </a:prstGeom>
        </p:spPr>
      </p:pic>
    </p:spTree>
    <p:extLst>
      <p:ext uri="{BB962C8B-B14F-4D97-AF65-F5344CB8AC3E}">
        <p14:creationId xmlns:p14="http://schemas.microsoft.com/office/powerpoint/2010/main" val="235664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E6B711"/>
        </a:solid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927455" y="2974655"/>
            <a:ext cx="2957158" cy="786133"/>
          </a:xfrm>
          <a:prstGeom prst="rect">
            <a:avLst/>
          </a:prstGeom>
        </p:spPr>
        <p:txBody>
          <a:bodyPr vert="horz"/>
          <a:lstStyle>
            <a:lvl1pPr marL="0" indent="0">
              <a:buFontTx/>
              <a:buNone/>
              <a:defRPr sz="4000">
                <a:solidFill>
                  <a:schemeClr val="bg1"/>
                </a:solidFill>
                <a:latin typeface="L Akzidenz Grotesk Light"/>
                <a:cs typeface="L Akzidenz Grotesk Light"/>
              </a:defRPr>
            </a:lvl1pPr>
          </a:lstStyle>
          <a:p>
            <a:pPr lvl="0"/>
            <a:r>
              <a:rPr lang="en-US" dirty="0"/>
              <a:t>Section Title</a:t>
            </a:r>
          </a:p>
        </p:txBody>
      </p:sp>
    </p:spTree>
    <p:extLst>
      <p:ext uri="{BB962C8B-B14F-4D97-AF65-F5344CB8AC3E}">
        <p14:creationId xmlns:p14="http://schemas.microsoft.com/office/powerpoint/2010/main" val="394044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0205C"/>
        </a:solid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927455" y="2974655"/>
            <a:ext cx="2957158" cy="786133"/>
          </a:xfrm>
          <a:prstGeom prst="rect">
            <a:avLst/>
          </a:prstGeom>
        </p:spPr>
        <p:txBody>
          <a:bodyPr vert="horz"/>
          <a:lstStyle>
            <a:lvl1pPr marL="0" indent="0">
              <a:buFontTx/>
              <a:buNone/>
              <a:defRPr sz="4000">
                <a:solidFill>
                  <a:schemeClr val="bg1"/>
                </a:solidFill>
                <a:latin typeface="L Akzidenz Grotesk Light"/>
                <a:cs typeface="L Akzidenz Grotesk Light"/>
              </a:defRPr>
            </a:lvl1pPr>
          </a:lstStyle>
          <a:p>
            <a:pPr lvl="0"/>
            <a:r>
              <a:rPr lang="en-US" dirty="0"/>
              <a:t>Section Title</a:t>
            </a:r>
          </a:p>
        </p:txBody>
      </p:sp>
    </p:spTree>
    <p:extLst>
      <p:ext uri="{BB962C8B-B14F-4D97-AF65-F5344CB8AC3E}">
        <p14:creationId xmlns:p14="http://schemas.microsoft.com/office/powerpoint/2010/main" val="4277956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887E6F"/>
        </a:solid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927455" y="2974655"/>
            <a:ext cx="2957158" cy="786133"/>
          </a:xfrm>
          <a:prstGeom prst="rect">
            <a:avLst/>
          </a:prstGeom>
        </p:spPr>
        <p:txBody>
          <a:bodyPr vert="horz"/>
          <a:lstStyle>
            <a:lvl1pPr marL="0" indent="0">
              <a:buFontTx/>
              <a:buNone/>
              <a:defRPr sz="4000">
                <a:solidFill>
                  <a:schemeClr val="bg1"/>
                </a:solidFill>
                <a:latin typeface="L Akzidenz Grotesk Light"/>
                <a:cs typeface="L Akzidenz Grotesk Light"/>
              </a:defRPr>
            </a:lvl1pPr>
          </a:lstStyle>
          <a:p>
            <a:pPr lvl="0"/>
            <a:r>
              <a:rPr lang="en-US" dirty="0"/>
              <a:t>Section Title</a:t>
            </a:r>
          </a:p>
        </p:txBody>
      </p:sp>
    </p:spTree>
    <p:extLst>
      <p:ext uri="{BB962C8B-B14F-4D97-AF65-F5344CB8AC3E}">
        <p14:creationId xmlns:p14="http://schemas.microsoft.com/office/powerpoint/2010/main" val="5908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05C5D"/>
        </a:solid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927455" y="2974655"/>
            <a:ext cx="2957158" cy="786133"/>
          </a:xfrm>
          <a:prstGeom prst="rect">
            <a:avLst/>
          </a:prstGeom>
        </p:spPr>
        <p:txBody>
          <a:bodyPr vert="horz"/>
          <a:lstStyle>
            <a:lvl1pPr marL="0" indent="0">
              <a:buFontTx/>
              <a:buNone/>
              <a:defRPr sz="4000">
                <a:solidFill>
                  <a:schemeClr val="bg1"/>
                </a:solidFill>
                <a:latin typeface="L Akzidenz Grotesk Light"/>
                <a:cs typeface="L Akzidenz Grotesk Light"/>
              </a:defRPr>
            </a:lvl1pPr>
          </a:lstStyle>
          <a:p>
            <a:pPr lvl="0"/>
            <a:r>
              <a:rPr lang="en-US" dirty="0"/>
              <a:t>Section Title</a:t>
            </a:r>
          </a:p>
        </p:txBody>
      </p:sp>
    </p:spTree>
    <p:extLst>
      <p:ext uri="{BB962C8B-B14F-4D97-AF65-F5344CB8AC3E}">
        <p14:creationId xmlns:p14="http://schemas.microsoft.com/office/powerpoint/2010/main" val="346441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B6C9"/>
        </a:solid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927455" y="2974655"/>
            <a:ext cx="2957158" cy="786133"/>
          </a:xfrm>
          <a:prstGeom prst="rect">
            <a:avLst/>
          </a:prstGeom>
        </p:spPr>
        <p:txBody>
          <a:bodyPr vert="horz"/>
          <a:lstStyle>
            <a:lvl1pPr marL="0" indent="0">
              <a:buFontTx/>
              <a:buNone/>
              <a:defRPr sz="4000">
                <a:solidFill>
                  <a:schemeClr val="bg1"/>
                </a:solidFill>
                <a:latin typeface="L Akzidenz Grotesk Light"/>
                <a:cs typeface="L Akzidenz Grotesk Light"/>
              </a:defRPr>
            </a:lvl1pPr>
          </a:lstStyle>
          <a:p>
            <a:pPr lvl="0"/>
            <a:r>
              <a:rPr lang="en-US" dirty="0"/>
              <a:t>Section Title</a:t>
            </a:r>
          </a:p>
        </p:txBody>
      </p:sp>
    </p:spTree>
    <p:extLst>
      <p:ext uri="{BB962C8B-B14F-4D97-AF65-F5344CB8AC3E}">
        <p14:creationId xmlns:p14="http://schemas.microsoft.com/office/powerpoint/2010/main" val="1117515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403282" y="5692417"/>
            <a:ext cx="3740718" cy="132650"/>
          </a:xfrm>
          <a:prstGeom prst="rect">
            <a:avLst/>
          </a:prstGeom>
        </p:spPr>
      </p:pic>
      <p:pic>
        <p:nvPicPr>
          <p:cNvPr id="4" name="Picture 3"/>
          <p:cNvPicPr>
            <a:picLocks noChangeAspect="1"/>
          </p:cNvPicPr>
          <p:nvPr userDrawn="1"/>
        </p:nvPicPr>
        <p:blipFill>
          <a:blip r:embed="rId3"/>
          <a:stretch>
            <a:fillRect/>
          </a:stretch>
        </p:blipFill>
        <p:spPr>
          <a:xfrm>
            <a:off x="0" y="5692416"/>
            <a:ext cx="5863166" cy="132651"/>
          </a:xfrm>
          <a:prstGeom prst="rect">
            <a:avLst/>
          </a:prstGeom>
        </p:spPr>
      </p:pic>
      <p:pic>
        <p:nvPicPr>
          <p:cNvPr id="5" name="Picture 4"/>
          <p:cNvPicPr>
            <a:picLocks noChangeAspect="1"/>
          </p:cNvPicPr>
          <p:nvPr userDrawn="1"/>
        </p:nvPicPr>
        <p:blipFill>
          <a:blip r:embed="rId4"/>
          <a:stretch>
            <a:fillRect/>
          </a:stretch>
        </p:blipFill>
        <p:spPr>
          <a:xfrm>
            <a:off x="0" y="6112537"/>
            <a:ext cx="2641596" cy="440266"/>
          </a:xfrm>
          <a:prstGeom prst="rect">
            <a:avLst/>
          </a:prstGeom>
        </p:spPr>
      </p:pic>
      <p:sp>
        <p:nvSpPr>
          <p:cNvPr id="7" name="Text Placeholder 2"/>
          <p:cNvSpPr>
            <a:spLocks noGrp="1"/>
          </p:cNvSpPr>
          <p:nvPr>
            <p:ph type="body" sz="quarter" idx="10" hasCustomPrompt="1"/>
          </p:nvPr>
        </p:nvSpPr>
        <p:spPr>
          <a:xfrm>
            <a:off x="685146" y="802154"/>
            <a:ext cx="8012882" cy="409433"/>
          </a:xfrm>
          <a:prstGeom prst="rect">
            <a:avLst/>
          </a:prstGeom>
        </p:spPr>
        <p:txBody>
          <a:bodyPr vert="horz"/>
          <a:lstStyle>
            <a:lvl1pPr marL="0" indent="0">
              <a:buFontTx/>
              <a:buNone/>
              <a:defRPr sz="3200" b="0" i="0">
                <a:solidFill>
                  <a:srgbClr val="888B8D"/>
                </a:solidFill>
                <a:latin typeface="L Akzidenz Grotesk Light"/>
                <a:cs typeface="L Akzidenz Grotesk Light"/>
              </a:defRPr>
            </a:lvl1pPr>
          </a:lstStyle>
          <a:p>
            <a:r>
              <a:rPr lang="en-US" sz="3200" dirty="0">
                <a:solidFill>
                  <a:srgbClr val="0076A8"/>
                </a:solidFill>
                <a:latin typeface="L Akzidenz Grotesk Light"/>
                <a:cs typeface="L Akzidenz Grotesk Light"/>
              </a:rPr>
              <a:t>Slide Master</a:t>
            </a:r>
          </a:p>
        </p:txBody>
      </p:sp>
      <p:sp>
        <p:nvSpPr>
          <p:cNvPr id="8" name="Text Placeholder 10"/>
          <p:cNvSpPr>
            <a:spLocks noGrp="1"/>
          </p:cNvSpPr>
          <p:nvPr>
            <p:ph type="body" sz="quarter" idx="11"/>
          </p:nvPr>
        </p:nvSpPr>
        <p:spPr>
          <a:xfrm>
            <a:off x="685146" y="1385946"/>
            <a:ext cx="8012882" cy="494849"/>
          </a:xfrm>
          <a:prstGeom prst="rect">
            <a:avLst/>
          </a:prstGeom>
        </p:spPr>
        <p:txBody>
          <a:bodyPr vert="horz"/>
          <a:lstStyle>
            <a:lvl1pPr marL="0" indent="0">
              <a:buNone/>
              <a:defRPr sz="1800">
                <a:solidFill>
                  <a:srgbClr val="0076A8"/>
                </a:solidFill>
              </a:defRPr>
            </a:lvl1pPr>
          </a:lstStyle>
          <a:p>
            <a:r>
              <a:rPr lang="en-US" dirty="0">
                <a:solidFill>
                  <a:srgbClr val="60205C"/>
                </a:solidFill>
                <a:latin typeface="L Akzidenz Grotesk Light"/>
                <a:cs typeface="L Akzidenz Grotesk Light"/>
              </a:rPr>
              <a:t>Slide Subtitle</a:t>
            </a:r>
          </a:p>
        </p:txBody>
      </p:sp>
      <p:sp>
        <p:nvSpPr>
          <p:cNvPr id="9" name="Text Placeholder 12"/>
          <p:cNvSpPr>
            <a:spLocks noGrp="1"/>
          </p:cNvSpPr>
          <p:nvPr>
            <p:ph type="body" sz="quarter" idx="12" hasCustomPrompt="1"/>
          </p:nvPr>
        </p:nvSpPr>
        <p:spPr>
          <a:xfrm>
            <a:off x="685146" y="1965384"/>
            <a:ext cx="8012881" cy="917357"/>
          </a:xfrm>
          <a:prstGeom prst="rect">
            <a:avLst/>
          </a:prstGeom>
        </p:spPr>
        <p:txBody>
          <a:bodyPr vert="horz"/>
          <a:lstStyle>
            <a:lvl1pPr marL="0" indent="0">
              <a:buNone/>
              <a:defRPr sz="1600">
                <a:solidFill>
                  <a:srgbClr val="888B8D"/>
                </a:solidFill>
                <a:latin typeface="L Akzidenz Grotesk Light"/>
                <a:cs typeface="L Akzidenz Grotesk Light"/>
              </a:defRPr>
            </a:lvl1pPr>
          </a:lstStyle>
          <a:p>
            <a:pPr lvl="0"/>
            <a:r>
              <a:rPr lang="en-US" baseline="30000" dirty="0" err="1">
                <a:solidFill>
                  <a:srgbClr val="888B8D"/>
                </a:solidFill>
                <a:latin typeface="L Akzidenz Grotesk Light"/>
                <a:cs typeface="L Akzidenz Grotesk Light"/>
              </a:rPr>
              <a:t>Lorem</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ipsum</a:t>
            </a:r>
            <a:r>
              <a:rPr lang="en-US" baseline="30000" dirty="0">
                <a:solidFill>
                  <a:srgbClr val="888B8D"/>
                </a:solidFill>
                <a:latin typeface="L Akzidenz Grotesk Light"/>
                <a:cs typeface="L Akzidenz Grotesk Light"/>
              </a:rPr>
              <a:t> dolor sit </a:t>
            </a:r>
            <a:r>
              <a:rPr lang="en-US" baseline="30000" dirty="0" err="1">
                <a:solidFill>
                  <a:srgbClr val="888B8D"/>
                </a:solidFill>
                <a:latin typeface="L Akzidenz Grotesk Light"/>
                <a:cs typeface="L Akzidenz Grotesk Light"/>
              </a:rPr>
              <a:t>amet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consectetur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adipiscing</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elit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sed</a:t>
            </a:r>
            <a:r>
              <a:rPr lang="en-US" baseline="30000" dirty="0">
                <a:solidFill>
                  <a:srgbClr val="888B8D"/>
                </a:solidFill>
                <a:latin typeface="L Akzidenz Grotesk Light"/>
                <a:cs typeface="L Akzidenz Grotesk Light"/>
              </a:rPr>
              <a:t> do </a:t>
            </a:r>
            <a:r>
              <a:rPr lang="en-US" baseline="30000" dirty="0" err="1">
                <a:solidFill>
                  <a:srgbClr val="888B8D"/>
                </a:solidFill>
                <a:latin typeface="L Akzidenz Grotesk Light"/>
                <a:cs typeface="L Akzidenz Grotesk Light"/>
              </a:rPr>
              <a:t>eiusmod</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tempor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incididunt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ut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labore</a:t>
            </a:r>
            <a:endParaRPr lang="en-US" dirty="0"/>
          </a:p>
        </p:txBody>
      </p:sp>
      <p:sp>
        <p:nvSpPr>
          <p:cNvPr id="10" name="Text Placeholder 14"/>
          <p:cNvSpPr>
            <a:spLocks noGrp="1"/>
          </p:cNvSpPr>
          <p:nvPr>
            <p:ph type="body" sz="quarter" idx="13" hasCustomPrompt="1"/>
          </p:nvPr>
        </p:nvSpPr>
        <p:spPr>
          <a:xfrm>
            <a:off x="5330781" y="3016434"/>
            <a:ext cx="3367247" cy="2481664"/>
          </a:xfrm>
          <a:prstGeom prst="rect">
            <a:avLst/>
          </a:prstGeom>
        </p:spPr>
        <p:txBody>
          <a:bodyPr vert="horz"/>
          <a:lstStyle>
            <a:lvl1pPr marL="342900" indent="-342900">
              <a:buFont typeface="Arial"/>
              <a:buChar char="•"/>
              <a:defRPr sz="1600">
                <a:solidFill>
                  <a:srgbClr val="60205C"/>
                </a:solidFill>
                <a:latin typeface="Blk Akzidenz Grotesk Black"/>
                <a:cs typeface="Blk Akzidenz Grotesk Black"/>
              </a:defRPr>
            </a:lvl1pPr>
          </a:lstStyle>
          <a:p>
            <a:pPr>
              <a:lnSpc>
                <a:spcPct val="120000"/>
              </a:lnSpc>
            </a:pPr>
            <a:r>
              <a:rPr lang="en-US" sz="1800" baseline="30000" dirty="0" err="1">
                <a:solidFill>
                  <a:srgbClr val="0076A8"/>
                </a:solidFill>
                <a:latin typeface="Blk Akzidenz Grotesk Black"/>
                <a:cs typeface="Blk Akzidenz Grotesk Black"/>
              </a:rPr>
              <a:t>Ut</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enim</a:t>
            </a:r>
            <a:r>
              <a:rPr lang="en-US" sz="1800" baseline="30000" dirty="0">
                <a:solidFill>
                  <a:srgbClr val="0076A8"/>
                </a:solidFill>
                <a:latin typeface="Blk Akzidenz Grotesk Black"/>
                <a:cs typeface="Blk Akzidenz Grotesk Black"/>
              </a:rPr>
              <a:t> ad minim </a:t>
            </a:r>
            <a:r>
              <a:rPr lang="en-US" sz="1800" baseline="30000" dirty="0" err="1">
                <a:solidFill>
                  <a:srgbClr val="0076A8"/>
                </a:solidFill>
                <a:latin typeface="Blk Akzidenz Grotesk Black"/>
                <a:cs typeface="Blk Akzidenz Grotesk Black"/>
              </a:rPr>
              <a:t>veniam</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quis</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nostrud</a:t>
            </a:r>
            <a:r>
              <a:rPr lang="en-US" sz="1800" baseline="30000" dirty="0">
                <a:solidFill>
                  <a:srgbClr val="0076A8"/>
                </a:solidFill>
                <a:latin typeface="Blk Akzidenz Grotesk Black"/>
                <a:cs typeface="Blk Akzidenz Grotesk Black"/>
              </a:rPr>
              <a:t> ex</a:t>
            </a:r>
          </a:p>
          <a:p>
            <a:pPr>
              <a:lnSpc>
                <a:spcPct val="120000"/>
              </a:lnSpc>
            </a:pPr>
            <a:r>
              <a:rPr lang="en-US" sz="1800" baseline="30000" dirty="0" err="1">
                <a:solidFill>
                  <a:srgbClr val="0076A8"/>
                </a:solidFill>
                <a:latin typeface="Blk Akzidenz Grotesk Black"/>
                <a:cs typeface="Blk Akzidenz Grotesk Black"/>
              </a:rPr>
              <a:t>ercitation</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ullamco</a:t>
            </a:r>
            <a:endParaRPr lang="en-US" sz="1800" baseline="30000" dirty="0">
              <a:solidFill>
                <a:srgbClr val="0076A8"/>
              </a:solidFill>
              <a:latin typeface="Blk Akzidenz Grotesk Black"/>
              <a:cs typeface="Blk Akzidenz Grotesk Black"/>
            </a:endParaRPr>
          </a:p>
        </p:txBody>
      </p:sp>
      <p:sp>
        <p:nvSpPr>
          <p:cNvPr id="11" name="Picture Placeholder 12"/>
          <p:cNvSpPr>
            <a:spLocks noGrp="1"/>
          </p:cNvSpPr>
          <p:nvPr>
            <p:ph type="pic" sz="quarter" idx="14"/>
          </p:nvPr>
        </p:nvSpPr>
        <p:spPr>
          <a:xfrm>
            <a:off x="685147" y="3016434"/>
            <a:ext cx="4486880" cy="2481664"/>
          </a:xfrm>
          <a:prstGeom prst="rect">
            <a:avLst/>
          </a:prstGeom>
        </p:spPr>
        <p:txBody>
          <a:bodyPr vert="horz"/>
          <a:lstStyle/>
          <a:p>
            <a:endParaRPr lang="en-US"/>
          </a:p>
        </p:txBody>
      </p:sp>
    </p:spTree>
    <p:extLst>
      <p:ext uri="{BB962C8B-B14F-4D97-AF65-F5344CB8AC3E}">
        <p14:creationId xmlns:p14="http://schemas.microsoft.com/office/powerpoint/2010/main" val="243048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952500" y="2591456"/>
            <a:ext cx="7226300" cy="1662388"/>
          </a:xfrm>
          <a:prstGeom prst="rect">
            <a:avLst/>
          </a:prstGeom>
        </p:spPr>
      </p:pic>
    </p:spTree>
    <p:extLst>
      <p:ext uri="{BB962C8B-B14F-4D97-AF65-F5344CB8AC3E}">
        <p14:creationId xmlns:p14="http://schemas.microsoft.com/office/powerpoint/2010/main" val="282268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403282" y="5692417"/>
            <a:ext cx="3740718" cy="132650"/>
          </a:xfrm>
          <a:prstGeom prst="rect">
            <a:avLst/>
          </a:prstGeom>
        </p:spPr>
      </p:pic>
      <p:pic>
        <p:nvPicPr>
          <p:cNvPr id="4" name="Picture 3"/>
          <p:cNvPicPr>
            <a:picLocks noChangeAspect="1"/>
          </p:cNvPicPr>
          <p:nvPr userDrawn="1"/>
        </p:nvPicPr>
        <p:blipFill>
          <a:blip r:embed="rId3"/>
          <a:stretch>
            <a:fillRect/>
          </a:stretch>
        </p:blipFill>
        <p:spPr>
          <a:xfrm>
            <a:off x="0" y="5692416"/>
            <a:ext cx="5863166" cy="132651"/>
          </a:xfrm>
          <a:prstGeom prst="rect">
            <a:avLst/>
          </a:prstGeom>
        </p:spPr>
      </p:pic>
      <p:pic>
        <p:nvPicPr>
          <p:cNvPr id="5" name="Picture 4"/>
          <p:cNvPicPr>
            <a:picLocks noChangeAspect="1"/>
          </p:cNvPicPr>
          <p:nvPr userDrawn="1"/>
        </p:nvPicPr>
        <p:blipFill>
          <a:blip r:embed="rId4"/>
          <a:stretch>
            <a:fillRect/>
          </a:stretch>
        </p:blipFill>
        <p:spPr>
          <a:xfrm>
            <a:off x="0" y="6112537"/>
            <a:ext cx="2641596" cy="440266"/>
          </a:xfrm>
          <a:prstGeom prst="rect">
            <a:avLst/>
          </a:prstGeom>
        </p:spPr>
      </p:pic>
      <p:sp>
        <p:nvSpPr>
          <p:cNvPr id="8" name="Text Placeholder 2"/>
          <p:cNvSpPr>
            <a:spLocks noGrp="1"/>
          </p:cNvSpPr>
          <p:nvPr>
            <p:ph type="body" sz="quarter" idx="10" hasCustomPrompt="1"/>
          </p:nvPr>
        </p:nvSpPr>
        <p:spPr>
          <a:xfrm>
            <a:off x="685146" y="1031876"/>
            <a:ext cx="4236215" cy="561968"/>
          </a:xfrm>
          <a:prstGeom prst="rect">
            <a:avLst/>
          </a:prstGeom>
        </p:spPr>
        <p:txBody>
          <a:bodyPr vert="horz"/>
          <a:lstStyle>
            <a:lvl1pPr marL="0" indent="0">
              <a:buFontTx/>
              <a:buNone/>
              <a:defRPr sz="3200" b="0" i="0">
                <a:solidFill>
                  <a:srgbClr val="0076A8"/>
                </a:solidFill>
                <a:latin typeface="L Akzidenz Grotesk Light"/>
                <a:cs typeface="L Akzidenz Grotesk Light"/>
              </a:defRPr>
            </a:lvl1pPr>
          </a:lstStyle>
          <a:p>
            <a:r>
              <a:rPr lang="en-US" sz="3200" dirty="0">
                <a:solidFill>
                  <a:srgbClr val="0076A8"/>
                </a:solidFill>
                <a:latin typeface="L Akzidenz Grotesk Light"/>
                <a:cs typeface="L Akzidenz Grotesk Light"/>
              </a:rPr>
              <a:t>Slide Master</a:t>
            </a:r>
          </a:p>
        </p:txBody>
      </p:sp>
      <p:sp>
        <p:nvSpPr>
          <p:cNvPr id="9" name="Text Placeholder 10"/>
          <p:cNvSpPr>
            <a:spLocks noGrp="1"/>
          </p:cNvSpPr>
          <p:nvPr>
            <p:ph type="body" sz="quarter" idx="11"/>
          </p:nvPr>
        </p:nvSpPr>
        <p:spPr>
          <a:xfrm>
            <a:off x="685146" y="1670050"/>
            <a:ext cx="4236215" cy="494849"/>
          </a:xfrm>
          <a:prstGeom prst="rect">
            <a:avLst/>
          </a:prstGeom>
        </p:spPr>
        <p:txBody>
          <a:bodyPr vert="horz"/>
          <a:lstStyle>
            <a:lvl1pPr marL="0" indent="0">
              <a:buNone/>
              <a:defRPr sz="1800">
                <a:solidFill>
                  <a:srgbClr val="60205C"/>
                </a:solidFill>
              </a:defRPr>
            </a:lvl1pPr>
          </a:lstStyle>
          <a:p>
            <a:r>
              <a:rPr lang="en-US" dirty="0">
                <a:solidFill>
                  <a:srgbClr val="60205C"/>
                </a:solidFill>
                <a:latin typeface="L Akzidenz Grotesk Light"/>
                <a:cs typeface="L Akzidenz Grotesk Light"/>
              </a:rPr>
              <a:t>Slide Subtitle</a:t>
            </a:r>
          </a:p>
        </p:txBody>
      </p:sp>
      <p:sp>
        <p:nvSpPr>
          <p:cNvPr id="10" name="Text Placeholder 12"/>
          <p:cNvSpPr>
            <a:spLocks noGrp="1"/>
          </p:cNvSpPr>
          <p:nvPr>
            <p:ph type="body" sz="quarter" idx="12" hasCustomPrompt="1"/>
          </p:nvPr>
        </p:nvSpPr>
        <p:spPr>
          <a:xfrm>
            <a:off x="685147" y="2249488"/>
            <a:ext cx="4236214" cy="1363662"/>
          </a:xfrm>
          <a:prstGeom prst="rect">
            <a:avLst/>
          </a:prstGeom>
        </p:spPr>
        <p:txBody>
          <a:bodyPr vert="horz"/>
          <a:lstStyle>
            <a:lvl1pPr marL="0" indent="0">
              <a:buNone/>
              <a:defRPr sz="1600">
                <a:solidFill>
                  <a:srgbClr val="888B8D"/>
                </a:solidFill>
                <a:latin typeface="L Akzidenz Grotesk Light"/>
                <a:cs typeface="L Akzidenz Grotesk Light"/>
              </a:defRPr>
            </a:lvl1pPr>
          </a:lstStyle>
          <a:p>
            <a:pPr lvl="0"/>
            <a:r>
              <a:rPr lang="en-US" baseline="30000" dirty="0" err="1">
                <a:solidFill>
                  <a:srgbClr val="888B8D"/>
                </a:solidFill>
                <a:latin typeface="L Akzidenz Grotesk Light"/>
                <a:cs typeface="L Akzidenz Grotesk Light"/>
              </a:rPr>
              <a:t>Lorem</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ipsum</a:t>
            </a:r>
            <a:r>
              <a:rPr lang="en-US" baseline="30000" dirty="0">
                <a:solidFill>
                  <a:srgbClr val="888B8D"/>
                </a:solidFill>
                <a:latin typeface="L Akzidenz Grotesk Light"/>
                <a:cs typeface="L Akzidenz Grotesk Light"/>
              </a:rPr>
              <a:t> dolor sit </a:t>
            </a:r>
            <a:r>
              <a:rPr lang="en-US" baseline="30000" dirty="0" err="1">
                <a:solidFill>
                  <a:srgbClr val="888B8D"/>
                </a:solidFill>
                <a:latin typeface="L Akzidenz Grotesk Light"/>
                <a:cs typeface="L Akzidenz Grotesk Light"/>
              </a:rPr>
              <a:t>amet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consectetur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adipiscing</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elit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sed</a:t>
            </a:r>
            <a:r>
              <a:rPr lang="en-US" baseline="30000" dirty="0">
                <a:solidFill>
                  <a:srgbClr val="888B8D"/>
                </a:solidFill>
                <a:latin typeface="L Akzidenz Grotesk Light"/>
                <a:cs typeface="L Akzidenz Grotesk Light"/>
              </a:rPr>
              <a:t> do </a:t>
            </a:r>
            <a:r>
              <a:rPr lang="en-US" baseline="30000" dirty="0" err="1">
                <a:solidFill>
                  <a:srgbClr val="888B8D"/>
                </a:solidFill>
                <a:latin typeface="L Akzidenz Grotesk Light"/>
                <a:cs typeface="L Akzidenz Grotesk Light"/>
              </a:rPr>
              <a:t>eiusmod</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tempor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incididunt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ut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labore</a:t>
            </a:r>
            <a:endParaRPr lang="en-US" dirty="0"/>
          </a:p>
        </p:txBody>
      </p:sp>
      <p:sp>
        <p:nvSpPr>
          <p:cNvPr id="11" name="Text Placeholder 14"/>
          <p:cNvSpPr>
            <a:spLocks noGrp="1"/>
          </p:cNvSpPr>
          <p:nvPr>
            <p:ph type="body" sz="quarter" idx="13" hasCustomPrompt="1"/>
          </p:nvPr>
        </p:nvSpPr>
        <p:spPr>
          <a:xfrm>
            <a:off x="685147" y="3690938"/>
            <a:ext cx="4236214" cy="1439862"/>
          </a:xfrm>
          <a:prstGeom prst="rect">
            <a:avLst/>
          </a:prstGeom>
        </p:spPr>
        <p:txBody>
          <a:bodyPr vert="horz"/>
          <a:lstStyle>
            <a:lvl1pPr marL="342900" indent="-342900">
              <a:buFont typeface="Arial"/>
              <a:buChar char="•"/>
              <a:defRPr sz="1600">
                <a:solidFill>
                  <a:srgbClr val="0076A8"/>
                </a:solidFill>
                <a:latin typeface="Blk Akzidenz Grotesk Black"/>
                <a:cs typeface="Blk Akzidenz Grotesk Black"/>
              </a:defRPr>
            </a:lvl1pPr>
          </a:lstStyle>
          <a:p>
            <a:pPr>
              <a:lnSpc>
                <a:spcPct val="120000"/>
              </a:lnSpc>
            </a:pPr>
            <a:r>
              <a:rPr lang="en-US" sz="1800" baseline="30000" dirty="0" err="1">
                <a:solidFill>
                  <a:srgbClr val="0076A8"/>
                </a:solidFill>
                <a:latin typeface="Blk Akzidenz Grotesk Black"/>
                <a:cs typeface="Blk Akzidenz Grotesk Black"/>
              </a:rPr>
              <a:t>Ut</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enim</a:t>
            </a:r>
            <a:r>
              <a:rPr lang="en-US" sz="1800" baseline="30000" dirty="0">
                <a:solidFill>
                  <a:srgbClr val="0076A8"/>
                </a:solidFill>
                <a:latin typeface="Blk Akzidenz Grotesk Black"/>
                <a:cs typeface="Blk Akzidenz Grotesk Black"/>
              </a:rPr>
              <a:t> ad minim </a:t>
            </a:r>
            <a:r>
              <a:rPr lang="en-US" sz="1800" baseline="30000" dirty="0" err="1">
                <a:solidFill>
                  <a:srgbClr val="0076A8"/>
                </a:solidFill>
                <a:latin typeface="Blk Akzidenz Grotesk Black"/>
                <a:cs typeface="Blk Akzidenz Grotesk Black"/>
              </a:rPr>
              <a:t>veniam</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quis</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nostrud</a:t>
            </a:r>
            <a:r>
              <a:rPr lang="en-US" sz="1800" baseline="30000" dirty="0">
                <a:solidFill>
                  <a:srgbClr val="0076A8"/>
                </a:solidFill>
                <a:latin typeface="Blk Akzidenz Grotesk Black"/>
                <a:cs typeface="Blk Akzidenz Grotesk Black"/>
              </a:rPr>
              <a:t> exercitation </a:t>
            </a:r>
            <a:r>
              <a:rPr lang="en-US" sz="1800" baseline="30000" dirty="0" err="1">
                <a:solidFill>
                  <a:srgbClr val="0076A8"/>
                </a:solidFill>
                <a:latin typeface="Blk Akzidenz Grotesk Black"/>
                <a:cs typeface="Blk Akzidenz Grotesk Black"/>
              </a:rPr>
              <a:t>ullamco</a:t>
            </a:r>
            <a:endParaRPr lang="en-US" sz="1800" baseline="30000" dirty="0">
              <a:solidFill>
                <a:srgbClr val="0076A8"/>
              </a:solidFill>
              <a:latin typeface="Blk Akzidenz Grotesk Black"/>
              <a:cs typeface="Blk Akzidenz Grotesk Black"/>
            </a:endParaRPr>
          </a:p>
        </p:txBody>
      </p:sp>
      <p:sp>
        <p:nvSpPr>
          <p:cNvPr id="13" name="Picture Placeholder 12"/>
          <p:cNvSpPr>
            <a:spLocks noGrp="1"/>
          </p:cNvSpPr>
          <p:nvPr>
            <p:ph type="pic" sz="quarter" idx="14"/>
          </p:nvPr>
        </p:nvSpPr>
        <p:spPr>
          <a:xfrm>
            <a:off x="5230514" y="284096"/>
            <a:ext cx="3601201" cy="5172142"/>
          </a:xfrm>
          <a:prstGeom prst="rect">
            <a:avLst/>
          </a:prstGeom>
        </p:spPr>
        <p:txBody>
          <a:bodyPr vert="horz"/>
          <a:lstStyle/>
          <a:p>
            <a:endParaRPr lang="en-US"/>
          </a:p>
        </p:txBody>
      </p:sp>
      <p:sp>
        <p:nvSpPr>
          <p:cNvPr id="12" name="Text Placeholder 3"/>
          <p:cNvSpPr>
            <a:spLocks noGrp="1"/>
          </p:cNvSpPr>
          <p:nvPr>
            <p:ph type="body" sz="quarter" idx="15" hasCustomPrompt="1"/>
          </p:nvPr>
        </p:nvSpPr>
        <p:spPr>
          <a:xfrm>
            <a:off x="5863166" y="6002999"/>
            <a:ext cx="3281362" cy="219075"/>
          </a:xfrm>
          <a:prstGeom prst="rect">
            <a:avLst/>
          </a:prstGeom>
        </p:spPr>
        <p:txBody>
          <a:bodyPr vert="horz"/>
          <a:lstStyle>
            <a:lvl1pPr marL="0" indent="0">
              <a:buFontTx/>
              <a:buNone/>
              <a:defRPr sz="1000">
                <a:solidFill>
                  <a:srgbClr val="A9C23F"/>
                </a:solidFill>
                <a:latin typeface="Blk Akzidenz Grotesk Black"/>
                <a:cs typeface="Blk Akzidenz Grotesk Black"/>
              </a:defRPr>
            </a:lvl1pPr>
          </a:lstStyle>
          <a:p>
            <a:pPr lvl="0"/>
            <a:r>
              <a:rPr lang="en-US" dirty="0"/>
              <a:t>SECTION</a:t>
            </a:r>
          </a:p>
        </p:txBody>
      </p:sp>
    </p:spTree>
    <p:extLst>
      <p:ext uri="{BB962C8B-B14F-4D97-AF65-F5344CB8AC3E}">
        <p14:creationId xmlns:p14="http://schemas.microsoft.com/office/powerpoint/2010/main" val="391881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403282" y="5692417"/>
            <a:ext cx="3740718" cy="132650"/>
          </a:xfrm>
          <a:prstGeom prst="rect">
            <a:avLst/>
          </a:prstGeom>
        </p:spPr>
      </p:pic>
      <p:pic>
        <p:nvPicPr>
          <p:cNvPr id="4" name="Picture 3"/>
          <p:cNvPicPr>
            <a:picLocks noChangeAspect="1"/>
          </p:cNvPicPr>
          <p:nvPr userDrawn="1"/>
        </p:nvPicPr>
        <p:blipFill>
          <a:blip r:embed="rId3"/>
          <a:stretch>
            <a:fillRect/>
          </a:stretch>
        </p:blipFill>
        <p:spPr>
          <a:xfrm>
            <a:off x="0" y="5692416"/>
            <a:ext cx="5863166" cy="132651"/>
          </a:xfrm>
          <a:prstGeom prst="rect">
            <a:avLst/>
          </a:prstGeom>
        </p:spPr>
      </p:pic>
      <p:pic>
        <p:nvPicPr>
          <p:cNvPr id="5" name="Picture 4"/>
          <p:cNvPicPr>
            <a:picLocks noChangeAspect="1"/>
          </p:cNvPicPr>
          <p:nvPr userDrawn="1"/>
        </p:nvPicPr>
        <p:blipFill>
          <a:blip r:embed="rId4"/>
          <a:stretch>
            <a:fillRect/>
          </a:stretch>
        </p:blipFill>
        <p:spPr>
          <a:xfrm>
            <a:off x="0" y="6112537"/>
            <a:ext cx="2641596" cy="440266"/>
          </a:xfrm>
          <a:prstGeom prst="rect">
            <a:avLst/>
          </a:prstGeom>
        </p:spPr>
      </p:pic>
      <p:sp>
        <p:nvSpPr>
          <p:cNvPr id="7" name="Text Placeholder 2"/>
          <p:cNvSpPr>
            <a:spLocks noGrp="1"/>
          </p:cNvSpPr>
          <p:nvPr>
            <p:ph type="body" sz="quarter" idx="10" hasCustomPrompt="1"/>
          </p:nvPr>
        </p:nvSpPr>
        <p:spPr>
          <a:xfrm>
            <a:off x="685146" y="802154"/>
            <a:ext cx="8012882" cy="409433"/>
          </a:xfrm>
          <a:prstGeom prst="rect">
            <a:avLst/>
          </a:prstGeom>
        </p:spPr>
        <p:txBody>
          <a:bodyPr vert="horz"/>
          <a:lstStyle>
            <a:lvl1pPr marL="0" indent="0">
              <a:buFontTx/>
              <a:buNone/>
              <a:defRPr sz="3200" b="0" i="0">
                <a:solidFill>
                  <a:srgbClr val="888B8D"/>
                </a:solidFill>
                <a:latin typeface="L Akzidenz Grotesk Light"/>
                <a:cs typeface="L Akzidenz Grotesk Light"/>
              </a:defRPr>
            </a:lvl1pPr>
          </a:lstStyle>
          <a:p>
            <a:r>
              <a:rPr lang="en-US" sz="3200" dirty="0">
                <a:solidFill>
                  <a:srgbClr val="0076A8"/>
                </a:solidFill>
                <a:latin typeface="L Akzidenz Grotesk Light"/>
                <a:cs typeface="L Akzidenz Grotesk Light"/>
              </a:rPr>
              <a:t>Slide Master</a:t>
            </a:r>
          </a:p>
        </p:txBody>
      </p:sp>
      <p:sp>
        <p:nvSpPr>
          <p:cNvPr id="8" name="Text Placeholder 10"/>
          <p:cNvSpPr>
            <a:spLocks noGrp="1"/>
          </p:cNvSpPr>
          <p:nvPr>
            <p:ph type="body" sz="quarter" idx="11"/>
          </p:nvPr>
        </p:nvSpPr>
        <p:spPr>
          <a:xfrm>
            <a:off x="685146" y="1385946"/>
            <a:ext cx="8012882" cy="494849"/>
          </a:xfrm>
          <a:prstGeom prst="rect">
            <a:avLst/>
          </a:prstGeom>
        </p:spPr>
        <p:txBody>
          <a:bodyPr vert="horz"/>
          <a:lstStyle>
            <a:lvl1pPr marL="0" indent="0">
              <a:buNone/>
              <a:defRPr sz="1800">
                <a:solidFill>
                  <a:srgbClr val="0076A8"/>
                </a:solidFill>
              </a:defRPr>
            </a:lvl1pPr>
          </a:lstStyle>
          <a:p>
            <a:r>
              <a:rPr lang="en-US" dirty="0">
                <a:solidFill>
                  <a:srgbClr val="60205C"/>
                </a:solidFill>
                <a:latin typeface="L Akzidenz Grotesk Light"/>
                <a:cs typeface="L Akzidenz Grotesk Light"/>
              </a:rPr>
              <a:t>Slide Subtitle</a:t>
            </a:r>
          </a:p>
        </p:txBody>
      </p:sp>
      <p:sp>
        <p:nvSpPr>
          <p:cNvPr id="9" name="Text Placeholder 12"/>
          <p:cNvSpPr>
            <a:spLocks noGrp="1"/>
          </p:cNvSpPr>
          <p:nvPr>
            <p:ph type="body" sz="quarter" idx="12" hasCustomPrompt="1"/>
          </p:nvPr>
        </p:nvSpPr>
        <p:spPr>
          <a:xfrm>
            <a:off x="685146" y="1965384"/>
            <a:ext cx="8012881" cy="917357"/>
          </a:xfrm>
          <a:prstGeom prst="rect">
            <a:avLst/>
          </a:prstGeom>
        </p:spPr>
        <p:txBody>
          <a:bodyPr vert="horz"/>
          <a:lstStyle>
            <a:lvl1pPr marL="0" indent="0">
              <a:buNone/>
              <a:defRPr sz="1600">
                <a:solidFill>
                  <a:srgbClr val="888B8D"/>
                </a:solidFill>
                <a:latin typeface="L Akzidenz Grotesk Light"/>
                <a:cs typeface="L Akzidenz Grotesk Light"/>
              </a:defRPr>
            </a:lvl1pPr>
          </a:lstStyle>
          <a:p>
            <a:pPr lvl="0"/>
            <a:r>
              <a:rPr lang="en-US" baseline="30000" dirty="0" err="1">
                <a:solidFill>
                  <a:srgbClr val="888B8D"/>
                </a:solidFill>
                <a:latin typeface="L Akzidenz Grotesk Light"/>
                <a:cs typeface="L Akzidenz Grotesk Light"/>
              </a:rPr>
              <a:t>Lorem</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ipsum</a:t>
            </a:r>
            <a:r>
              <a:rPr lang="en-US" baseline="30000" dirty="0">
                <a:solidFill>
                  <a:srgbClr val="888B8D"/>
                </a:solidFill>
                <a:latin typeface="L Akzidenz Grotesk Light"/>
                <a:cs typeface="L Akzidenz Grotesk Light"/>
              </a:rPr>
              <a:t> dolor sit </a:t>
            </a:r>
            <a:r>
              <a:rPr lang="en-US" baseline="30000" dirty="0" err="1">
                <a:solidFill>
                  <a:srgbClr val="888B8D"/>
                </a:solidFill>
                <a:latin typeface="L Akzidenz Grotesk Light"/>
                <a:cs typeface="L Akzidenz Grotesk Light"/>
              </a:rPr>
              <a:t>amet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consectetur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adipiscing</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elit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sed</a:t>
            </a:r>
            <a:r>
              <a:rPr lang="en-US" baseline="30000" dirty="0">
                <a:solidFill>
                  <a:srgbClr val="888B8D"/>
                </a:solidFill>
                <a:latin typeface="L Akzidenz Grotesk Light"/>
                <a:cs typeface="L Akzidenz Grotesk Light"/>
              </a:rPr>
              <a:t> do </a:t>
            </a:r>
            <a:r>
              <a:rPr lang="en-US" baseline="30000" dirty="0" err="1">
                <a:solidFill>
                  <a:srgbClr val="888B8D"/>
                </a:solidFill>
                <a:latin typeface="L Akzidenz Grotesk Light"/>
                <a:cs typeface="L Akzidenz Grotesk Light"/>
              </a:rPr>
              <a:t>eiusmod</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tempor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incididunt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ut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labore</a:t>
            </a:r>
            <a:endParaRPr lang="en-US" dirty="0"/>
          </a:p>
        </p:txBody>
      </p:sp>
      <p:sp>
        <p:nvSpPr>
          <p:cNvPr id="10" name="Text Placeholder 14"/>
          <p:cNvSpPr>
            <a:spLocks noGrp="1"/>
          </p:cNvSpPr>
          <p:nvPr>
            <p:ph type="body" sz="quarter" idx="13" hasCustomPrompt="1"/>
          </p:nvPr>
        </p:nvSpPr>
        <p:spPr>
          <a:xfrm>
            <a:off x="5330781" y="3016434"/>
            <a:ext cx="3367247" cy="2481664"/>
          </a:xfrm>
          <a:prstGeom prst="rect">
            <a:avLst/>
          </a:prstGeom>
        </p:spPr>
        <p:txBody>
          <a:bodyPr vert="horz"/>
          <a:lstStyle>
            <a:lvl1pPr marL="342900" indent="-342900">
              <a:buFont typeface="Arial"/>
              <a:buChar char="•"/>
              <a:defRPr sz="1600">
                <a:solidFill>
                  <a:srgbClr val="60205C"/>
                </a:solidFill>
                <a:latin typeface="Blk Akzidenz Grotesk Black"/>
                <a:cs typeface="Blk Akzidenz Grotesk Black"/>
              </a:defRPr>
            </a:lvl1pPr>
          </a:lstStyle>
          <a:p>
            <a:pPr>
              <a:lnSpc>
                <a:spcPct val="120000"/>
              </a:lnSpc>
            </a:pPr>
            <a:r>
              <a:rPr lang="en-US" sz="1800" baseline="30000" dirty="0" err="1">
                <a:solidFill>
                  <a:srgbClr val="0076A8"/>
                </a:solidFill>
                <a:latin typeface="Blk Akzidenz Grotesk Black"/>
                <a:cs typeface="Blk Akzidenz Grotesk Black"/>
              </a:rPr>
              <a:t>Ut</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enim</a:t>
            </a:r>
            <a:r>
              <a:rPr lang="en-US" sz="1800" baseline="30000" dirty="0">
                <a:solidFill>
                  <a:srgbClr val="0076A8"/>
                </a:solidFill>
                <a:latin typeface="Blk Akzidenz Grotesk Black"/>
                <a:cs typeface="Blk Akzidenz Grotesk Black"/>
              </a:rPr>
              <a:t> ad minim </a:t>
            </a:r>
            <a:r>
              <a:rPr lang="en-US" sz="1800" baseline="30000" dirty="0" err="1">
                <a:solidFill>
                  <a:srgbClr val="0076A8"/>
                </a:solidFill>
                <a:latin typeface="Blk Akzidenz Grotesk Black"/>
                <a:cs typeface="Blk Akzidenz Grotesk Black"/>
              </a:rPr>
              <a:t>veniam</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quis</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nostrud</a:t>
            </a:r>
            <a:r>
              <a:rPr lang="en-US" sz="1800" baseline="30000" dirty="0">
                <a:solidFill>
                  <a:srgbClr val="0076A8"/>
                </a:solidFill>
                <a:latin typeface="Blk Akzidenz Grotesk Black"/>
                <a:cs typeface="Blk Akzidenz Grotesk Black"/>
              </a:rPr>
              <a:t> ex</a:t>
            </a:r>
          </a:p>
          <a:p>
            <a:pPr>
              <a:lnSpc>
                <a:spcPct val="120000"/>
              </a:lnSpc>
            </a:pPr>
            <a:r>
              <a:rPr lang="en-US" sz="1800" baseline="30000" dirty="0" err="1">
                <a:solidFill>
                  <a:srgbClr val="0076A8"/>
                </a:solidFill>
                <a:latin typeface="Blk Akzidenz Grotesk Black"/>
                <a:cs typeface="Blk Akzidenz Grotesk Black"/>
              </a:rPr>
              <a:t>ercitation</a:t>
            </a:r>
            <a:r>
              <a:rPr lang="en-US" sz="1800" baseline="30000" dirty="0">
                <a:solidFill>
                  <a:srgbClr val="0076A8"/>
                </a:solidFill>
                <a:latin typeface="Blk Akzidenz Grotesk Black"/>
                <a:cs typeface="Blk Akzidenz Grotesk Black"/>
              </a:rPr>
              <a:t> </a:t>
            </a:r>
            <a:r>
              <a:rPr lang="en-US" sz="1800" baseline="30000" dirty="0" err="1">
                <a:solidFill>
                  <a:srgbClr val="0076A8"/>
                </a:solidFill>
                <a:latin typeface="Blk Akzidenz Grotesk Black"/>
                <a:cs typeface="Blk Akzidenz Grotesk Black"/>
              </a:rPr>
              <a:t>ullamco</a:t>
            </a:r>
            <a:endParaRPr lang="en-US" sz="1800" baseline="30000" dirty="0">
              <a:solidFill>
                <a:srgbClr val="0076A8"/>
              </a:solidFill>
              <a:latin typeface="Blk Akzidenz Grotesk Black"/>
              <a:cs typeface="Blk Akzidenz Grotesk Black"/>
            </a:endParaRPr>
          </a:p>
        </p:txBody>
      </p:sp>
      <p:sp>
        <p:nvSpPr>
          <p:cNvPr id="11" name="Picture Placeholder 12"/>
          <p:cNvSpPr>
            <a:spLocks noGrp="1"/>
          </p:cNvSpPr>
          <p:nvPr>
            <p:ph type="pic" sz="quarter" idx="14"/>
          </p:nvPr>
        </p:nvSpPr>
        <p:spPr>
          <a:xfrm>
            <a:off x="685147" y="3016434"/>
            <a:ext cx="4486880" cy="2481664"/>
          </a:xfrm>
          <a:prstGeom prst="rect">
            <a:avLst/>
          </a:prstGeom>
        </p:spPr>
        <p:txBody>
          <a:bodyPr vert="horz"/>
          <a:lstStyle/>
          <a:p>
            <a:endParaRPr lang="en-US"/>
          </a:p>
        </p:txBody>
      </p:sp>
      <p:sp>
        <p:nvSpPr>
          <p:cNvPr id="12" name="Text Placeholder 3"/>
          <p:cNvSpPr>
            <a:spLocks noGrp="1"/>
          </p:cNvSpPr>
          <p:nvPr>
            <p:ph type="body" sz="quarter" idx="15" hasCustomPrompt="1"/>
          </p:nvPr>
        </p:nvSpPr>
        <p:spPr>
          <a:xfrm>
            <a:off x="5863166" y="6002999"/>
            <a:ext cx="3281362" cy="219075"/>
          </a:xfrm>
          <a:prstGeom prst="rect">
            <a:avLst/>
          </a:prstGeom>
        </p:spPr>
        <p:txBody>
          <a:bodyPr vert="horz"/>
          <a:lstStyle>
            <a:lvl1pPr marL="0" indent="0">
              <a:buFontTx/>
              <a:buNone/>
              <a:defRPr sz="1000">
                <a:solidFill>
                  <a:srgbClr val="A9C23F"/>
                </a:solidFill>
                <a:latin typeface="Blk Akzidenz Grotesk Black"/>
                <a:cs typeface="Blk Akzidenz Grotesk Black"/>
              </a:defRPr>
            </a:lvl1pPr>
          </a:lstStyle>
          <a:p>
            <a:pPr lvl="0"/>
            <a:r>
              <a:rPr lang="en-US" dirty="0"/>
              <a:t>SECTION</a:t>
            </a:r>
          </a:p>
        </p:txBody>
      </p:sp>
    </p:spTree>
    <p:extLst>
      <p:ext uri="{BB962C8B-B14F-4D97-AF65-F5344CB8AC3E}">
        <p14:creationId xmlns:p14="http://schemas.microsoft.com/office/powerpoint/2010/main" val="428475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38667"/>
            <a:ext cx="2641596" cy="440266"/>
          </a:xfrm>
          <a:prstGeom prst="rect">
            <a:avLst/>
          </a:prstGeom>
        </p:spPr>
      </p:pic>
      <p:pic>
        <p:nvPicPr>
          <p:cNvPr id="4" name="Picture 3"/>
          <p:cNvPicPr>
            <a:picLocks noChangeAspect="1"/>
          </p:cNvPicPr>
          <p:nvPr userDrawn="1"/>
        </p:nvPicPr>
        <p:blipFill>
          <a:blip r:embed="rId3"/>
          <a:stretch>
            <a:fillRect/>
          </a:stretch>
        </p:blipFill>
        <p:spPr>
          <a:xfrm>
            <a:off x="5403282" y="1086946"/>
            <a:ext cx="3740718" cy="132650"/>
          </a:xfrm>
          <a:prstGeom prst="rect">
            <a:avLst/>
          </a:prstGeom>
        </p:spPr>
      </p:pic>
      <p:pic>
        <p:nvPicPr>
          <p:cNvPr id="5" name="Picture 4"/>
          <p:cNvPicPr>
            <a:picLocks noChangeAspect="1"/>
          </p:cNvPicPr>
          <p:nvPr userDrawn="1"/>
        </p:nvPicPr>
        <p:blipFill>
          <a:blip r:embed="rId4"/>
          <a:stretch>
            <a:fillRect/>
          </a:stretch>
        </p:blipFill>
        <p:spPr>
          <a:xfrm>
            <a:off x="0" y="1086945"/>
            <a:ext cx="5863166" cy="132651"/>
          </a:xfrm>
          <a:prstGeom prst="rect">
            <a:avLst/>
          </a:prstGeom>
        </p:spPr>
      </p:pic>
      <p:sp>
        <p:nvSpPr>
          <p:cNvPr id="6" name="Text Placeholder 2"/>
          <p:cNvSpPr>
            <a:spLocks noGrp="1"/>
          </p:cNvSpPr>
          <p:nvPr>
            <p:ph type="body" sz="quarter" idx="10" hasCustomPrompt="1"/>
          </p:nvPr>
        </p:nvSpPr>
        <p:spPr>
          <a:xfrm>
            <a:off x="685146" y="1385946"/>
            <a:ext cx="8012882" cy="409433"/>
          </a:xfrm>
          <a:prstGeom prst="rect">
            <a:avLst/>
          </a:prstGeom>
        </p:spPr>
        <p:txBody>
          <a:bodyPr vert="horz"/>
          <a:lstStyle>
            <a:lvl1pPr marL="0" indent="0">
              <a:buFontTx/>
              <a:buNone/>
              <a:defRPr sz="3200" b="0" i="0">
                <a:solidFill>
                  <a:srgbClr val="888B8D"/>
                </a:solidFill>
                <a:latin typeface="L Akzidenz Grotesk Light"/>
                <a:cs typeface="L Akzidenz Grotesk Light"/>
              </a:defRPr>
            </a:lvl1pPr>
          </a:lstStyle>
          <a:p>
            <a:r>
              <a:rPr lang="en-US" sz="3200" dirty="0">
                <a:solidFill>
                  <a:srgbClr val="0076A8"/>
                </a:solidFill>
                <a:latin typeface="L Akzidenz Grotesk Light"/>
                <a:cs typeface="L Akzidenz Grotesk Light"/>
              </a:rPr>
              <a:t>Slide Master</a:t>
            </a:r>
          </a:p>
        </p:txBody>
      </p:sp>
      <p:sp>
        <p:nvSpPr>
          <p:cNvPr id="7" name="Text Placeholder 10"/>
          <p:cNvSpPr>
            <a:spLocks noGrp="1"/>
          </p:cNvSpPr>
          <p:nvPr>
            <p:ph type="body" sz="quarter" idx="11"/>
          </p:nvPr>
        </p:nvSpPr>
        <p:spPr>
          <a:xfrm>
            <a:off x="685146" y="1969738"/>
            <a:ext cx="8012882" cy="494849"/>
          </a:xfrm>
          <a:prstGeom prst="rect">
            <a:avLst/>
          </a:prstGeom>
        </p:spPr>
        <p:txBody>
          <a:bodyPr vert="horz"/>
          <a:lstStyle>
            <a:lvl1pPr marL="0" indent="0">
              <a:buNone/>
              <a:defRPr sz="1800">
                <a:solidFill>
                  <a:srgbClr val="0076A8"/>
                </a:solidFill>
              </a:defRPr>
            </a:lvl1pPr>
          </a:lstStyle>
          <a:p>
            <a:r>
              <a:rPr lang="en-US" dirty="0">
                <a:solidFill>
                  <a:srgbClr val="60205C"/>
                </a:solidFill>
                <a:latin typeface="L Akzidenz Grotesk Light"/>
                <a:cs typeface="L Akzidenz Grotesk Light"/>
              </a:rPr>
              <a:t>Slide Subtitle</a:t>
            </a:r>
          </a:p>
        </p:txBody>
      </p:sp>
      <p:sp>
        <p:nvSpPr>
          <p:cNvPr id="8" name="Text Placeholder 12"/>
          <p:cNvSpPr>
            <a:spLocks noGrp="1"/>
          </p:cNvSpPr>
          <p:nvPr>
            <p:ph type="body" sz="quarter" idx="12" hasCustomPrompt="1"/>
          </p:nvPr>
        </p:nvSpPr>
        <p:spPr>
          <a:xfrm>
            <a:off x="685146" y="2549176"/>
            <a:ext cx="8012881" cy="3968326"/>
          </a:xfrm>
          <a:prstGeom prst="rect">
            <a:avLst/>
          </a:prstGeom>
        </p:spPr>
        <p:txBody>
          <a:bodyPr vert="horz"/>
          <a:lstStyle>
            <a:lvl1pPr marL="0" indent="0">
              <a:buNone/>
              <a:defRPr sz="1600">
                <a:solidFill>
                  <a:srgbClr val="888B8D"/>
                </a:solidFill>
                <a:latin typeface="L Akzidenz Grotesk Light"/>
                <a:cs typeface="L Akzidenz Grotesk Light"/>
              </a:defRPr>
            </a:lvl1pPr>
          </a:lstStyle>
          <a:p>
            <a:pPr lvl="0"/>
            <a:r>
              <a:rPr lang="en-US" baseline="30000" dirty="0" err="1">
                <a:solidFill>
                  <a:srgbClr val="888B8D"/>
                </a:solidFill>
                <a:latin typeface="L Akzidenz Grotesk Light"/>
                <a:cs typeface="L Akzidenz Grotesk Light"/>
              </a:rPr>
              <a:t>Lorem</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ipsum</a:t>
            </a:r>
            <a:r>
              <a:rPr lang="en-US" baseline="30000" dirty="0">
                <a:solidFill>
                  <a:srgbClr val="888B8D"/>
                </a:solidFill>
                <a:latin typeface="L Akzidenz Grotesk Light"/>
                <a:cs typeface="L Akzidenz Grotesk Light"/>
              </a:rPr>
              <a:t> dolor sit </a:t>
            </a:r>
            <a:r>
              <a:rPr lang="en-US" baseline="30000" dirty="0" err="1">
                <a:solidFill>
                  <a:srgbClr val="888B8D"/>
                </a:solidFill>
                <a:latin typeface="L Akzidenz Grotesk Light"/>
                <a:cs typeface="L Akzidenz Grotesk Light"/>
              </a:rPr>
              <a:t>amet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consectetur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adipiscing</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elit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sed</a:t>
            </a:r>
            <a:r>
              <a:rPr lang="en-US" baseline="30000" dirty="0">
                <a:solidFill>
                  <a:srgbClr val="888B8D"/>
                </a:solidFill>
                <a:latin typeface="L Akzidenz Grotesk Light"/>
                <a:cs typeface="L Akzidenz Grotesk Light"/>
              </a:rPr>
              <a:t> do </a:t>
            </a:r>
            <a:r>
              <a:rPr lang="en-US" baseline="30000" dirty="0" err="1">
                <a:solidFill>
                  <a:srgbClr val="888B8D"/>
                </a:solidFill>
                <a:latin typeface="L Akzidenz Grotesk Light"/>
                <a:cs typeface="L Akzidenz Grotesk Light"/>
              </a:rPr>
              <a:t>eiusmod</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tempor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incididunt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ut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labore</a:t>
            </a:r>
            <a:endParaRPr lang="en-US" dirty="0"/>
          </a:p>
        </p:txBody>
      </p:sp>
    </p:spTree>
    <p:extLst>
      <p:ext uri="{BB962C8B-B14F-4D97-AF65-F5344CB8AC3E}">
        <p14:creationId xmlns:p14="http://schemas.microsoft.com/office/powerpoint/2010/main" val="23994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403282" y="5692417"/>
            <a:ext cx="3740718" cy="132650"/>
          </a:xfrm>
          <a:prstGeom prst="rect">
            <a:avLst/>
          </a:prstGeom>
        </p:spPr>
      </p:pic>
      <p:pic>
        <p:nvPicPr>
          <p:cNvPr id="4" name="Picture 3"/>
          <p:cNvPicPr>
            <a:picLocks noChangeAspect="1"/>
          </p:cNvPicPr>
          <p:nvPr userDrawn="1"/>
        </p:nvPicPr>
        <p:blipFill>
          <a:blip r:embed="rId3"/>
          <a:stretch>
            <a:fillRect/>
          </a:stretch>
        </p:blipFill>
        <p:spPr>
          <a:xfrm>
            <a:off x="0" y="5692416"/>
            <a:ext cx="5863166" cy="132651"/>
          </a:xfrm>
          <a:prstGeom prst="rect">
            <a:avLst/>
          </a:prstGeom>
        </p:spPr>
      </p:pic>
      <p:pic>
        <p:nvPicPr>
          <p:cNvPr id="5" name="Picture 4"/>
          <p:cNvPicPr>
            <a:picLocks noChangeAspect="1"/>
          </p:cNvPicPr>
          <p:nvPr userDrawn="1"/>
        </p:nvPicPr>
        <p:blipFill>
          <a:blip r:embed="rId4"/>
          <a:stretch>
            <a:fillRect/>
          </a:stretch>
        </p:blipFill>
        <p:spPr>
          <a:xfrm>
            <a:off x="0" y="6112537"/>
            <a:ext cx="2641596" cy="440266"/>
          </a:xfrm>
          <a:prstGeom prst="rect">
            <a:avLst/>
          </a:prstGeom>
        </p:spPr>
      </p:pic>
      <p:sp>
        <p:nvSpPr>
          <p:cNvPr id="7" name="Text Placeholder 2"/>
          <p:cNvSpPr>
            <a:spLocks noGrp="1"/>
          </p:cNvSpPr>
          <p:nvPr>
            <p:ph type="body" sz="quarter" idx="10" hasCustomPrompt="1"/>
          </p:nvPr>
        </p:nvSpPr>
        <p:spPr>
          <a:xfrm>
            <a:off x="685146" y="383226"/>
            <a:ext cx="8012882" cy="409433"/>
          </a:xfrm>
          <a:prstGeom prst="rect">
            <a:avLst/>
          </a:prstGeom>
        </p:spPr>
        <p:txBody>
          <a:bodyPr vert="horz"/>
          <a:lstStyle>
            <a:lvl1pPr marL="0" indent="0">
              <a:buFontTx/>
              <a:buNone/>
              <a:defRPr sz="3200" b="0" i="0">
                <a:solidFill>
                  <a:srgbClr val="888B8D"/>
                </a:solidFill>
                <a:latin typeface="L Akzidenz Grotesk Light"/>
                <a:cs typeface="L Akzidenz Grotesk Light"/>
              </a:defRPr>
            </a:lvl1pPr>
          </a:lstStyle>
          <a:p>
            <a:r>
              <a:rPr lang="en-US" sz="3200" dirty="0">
                <a:solidFill>
                  <a:srgbClr val="0076A8"/>
                </a:solidFill>
                <a:latin typeface="L Akzidenz Grotesk Light"/>
                <a:cs typeface="L Akzidenz Grotesk Light"/>
              </a:rPr>
              <a:t>Slide Master</a:t>
            </a:r>
          </a:p>
        </p:txBody>
      </p:sp>
      <p:sp>
        <p:nvSpPr>
          <p:cNvPr id="8" name="Text Placeholder 10"/>
          <p:cNvSpPr>
            <a:spLocks noGrp="1"/>
          </p:cNvSpPr>
          <p:nvPr>
            <p:ph type="body" sz="quarter" idx="11"/>
          </p:nvPr>
        </p:nvSpPr>
        <p:spPr>
          <a:xfrm>
            <a:off x="685146" y="967018"/>
            <a:ext cx="8012882" cy="494849"/>
          </a:xfrm>
          <a:prstGeom prst="rect">
            <a:avLst/>
          </a:prstGeom>
        </p:spPr>
        <p:txBody>
          <a:bodyPr vert="horz"/>
          <a:lstStyle>
            <a:lvl1pPr marL="0" indent="0">
              <a:buNone/>
              <a:defRPr sz="1800">
                <a:solidFill>
                  <a:srgbClr val="0076A8"/>
                </a:solidFill>
              </a:defRPr>
            </a:lvl1pPr>
          </a:lstStyle>
          <a:p>
            <a:r>
              <a:rPr lang="en-US" dirty="0">
                <a:solidFill>
                  <a:srgbClr val="60205C"/>
                </a:solidFill>
                <a:latin typeface="L Akzidenz Grotesk Light"/>
                <a:cs typeface="L Akzidenz Grotesk Light"/>
              </a:rPr>
              <a:t>Slide Subtitle</a:t>
            </a:r>
          </a:p>
        </p:txBody>
      </p:sp>
      <p:sp>
        <p:nvSpPr>
          <p:cNvPr id="9" name="Text Placeholder 12"/>
          <p:cNvSpPr>
            <a:spLocks noGrp="1"/>
          </p:cNvSpPr>
          <p:nvPr>
            <p:ph type="body" sz="quarter" idx="12" hasCustomPrompt="1"/>
          </p:nvPr>
        </p:nvSpPr>
        <p:spPr>
          <a:xfrm>
            <a:off x="685146" y="1546456"/>
            <a:ext cx="8012881" cy="3968326"/>
          </a:xfrm>
          <a:prstGeom prst="rect">
            <a:avLst/>
          </a:prstGeom>
        </p:spPr>
        <p:txBody>
          <a:bodyPr vert="horz"/>
          <a:lstStyle>
            <a:lvl1pPr marL="0" indent="0">
              <a:buNone/>
              <a:defRPr sz="1600">
                <a:solidFill>
                  <a:srgbClr val="888B8D"/>
                </a:solidFill>
                <a:latin typeface="L Akzidenz Grotesk Light"/>
                <a:cs typeface="L Akzidenz Grotesk Light"/>
              </a:defRPr>
            </a:lvl1pPr>
          </a:lstStyle>
          <a:p>
            <a:pPr lvl="0"/>
            <a:r>
              <a:rPr lang="en-US" baseline="30000" dirty="0" err="1">
                <a:solidFill>
                  <a:srgbClr val="888B8D"/>
                </a:solidFill>
                <a:latin typeface="L Akzidenz Grotesk Light"/>
                <a:cs typeface="L Akzidenz Grotesk Light"/>
              </a:rPr>
              <a:t>Lorem</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ipsum</a:t>
            </a:r>
            <a:r>
              <a:rPr lang="en-US" baseline="30000" dirty="0">
                <a:solidFill>
                  <a:srgbClr val="888B8D"/>
                </a:solidFill>
                <a:latin typeface="L Akzidenz Grotesk Light"/>
                <a:cs typeface="L Akzidenz Grotesk Light"/>
              </a:rPr>
              <a:t> dolor sit </a:t>
            </a:r>
            <a:r>
              <a:rPr lang="en-US" baseline="30000" dirty="0" err="1">
                <a:solidFill>
                  <a:srgbClr val="888B8D"/>
                </a:solidFill>
                <a:latin typeface="L Akzidenz Grotesk Light"/>
                <a:cs typeface="L Akzidenz Grotesk Light"/>
              </a:rPr>
              <a:t>amet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consectetur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adipiscing</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elit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sed</a:t>
            </a:r>
            <a:r>
              <a:rPr lang="en-US" baseline="30000" dirty="0">
                <a:solidFill>
                  <a:srgbClr val="888B8D"/>
                </a:solidFill>
                <a:latin typeface="L Akzidenz Grotesk Light"/>
                <a:cs typeface="L Akzidenz Grotesk Light"/>
              </a:rPr>
              <a:t> do </a:t>
            </a:r>
            <a:r>
              <a:rPr lang="en-US" baseline="30000" dirty="0" err="1">
                <a:solidFill>
                  <a:srgbClr val="888B8D"/>
                </a:solidFill>
                <a:latin typeface="L Akzidenz Grotesk Light"/>
                <a:cs typeface="L Akzidenz Grotesk Light"/>
              </a:rPr>
              <a:t>eiusmod</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tempor</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incididunt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ut</a:t>
            </a:r>
            <a:r>
              <a:rPr lang="en-US" baseline="30000" dirty="0">
                <a:solidFill>
                  <a:srgbClr val="888B8D"/>
                </a:solidFill>
                <a:latin typeface="L Akzidenz Grotesk Light"/>
                <a:cs typeface="L Akzidenz Grotesk Light"/>
              </a:rPr>
              <a:t> </a:t>
            </a:r>
            <a:r>
              <a:rPr lang="en-US" baseline="30000" dirty="0" err="1">
                <a:solidFill>
                  <a:srgbClr val="888B8D"/>
                </a:solidFill>
                <a:latin typeface="L Akzidenz Grotesk Light"/>
                <a:cs typeface="L Akzidenz Grotesk Light"/>
              </a:rPr>
              <a:t>labore</a:t>
            </a:r>
            <a:endParaRPr lang="en-US" dirty="0"/>
          </a:p>
        </p:txBody>
      </p:sp>
      <p:sp>
        <p:nvSpPr>
          <p:cNvPr id="10" name="Text Placeholder 3"/>
          <p:cNvSpPr>
            <a:spLocks noGrp="1"/>
          </p:cNvSpPr>
          <p:nvPr>
            <p:ph type="body" sz="quarter" idx="14" hasCustomPrompt="1"/>
          </p:nvPr>
        </p:nvSpPr>
        <p:spPr>
          <a:xfrm>
            <a:off x="5863166" y="6002999"/>
            <a:ext cx="3281362" cy="219075"/>
          </a:xfrm>
          <a:prstGeom prst="rect">
            <a:avLst/>
          </a:prstGeom>
        </p:spPr>
        <p:txBody>
          <a:bodyPr vert="horz"/>
          <a:lstStyle>
            <a:lvl1pPr marL="0" indent="0">
              <a:buFontTx/>
              <a:buNone/>
              <a:defRPr sz="1000">
                <a:solidFill>
                  <a:srgbClr val="A9C23F"/>
                </a:solidFill>
                <a:latin typeface="Blk Akzidenz Grotesk Black"/>
                <a:cs typeface="Blk Akzidenz Grotesk Black"/>
              </a:defRPr>
            </a:lvl1pPr>
          </a:lstStyle>
          <a:p>
            <a:pPr lvl="0"/>
            <a:r>
              <a:rPr lang="en-US" dirty="0"/>
              <a:t>SECTION</a:t>
            </a:r>
          </a:p>
        </p:txBody>
      </p:sp>
    </p:spTree>
    <p:extLst>
      <p:ext uri="{BB962C8B-B14F-4D97-AF65-F5344CB8AC3E}">
        <p14:creationId xmlns:p14="http://schemas.microsoft.com/office/powerpoint/2010/main" val="174971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1" descr="AdobeStock_49316878.jpe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58"/>
            <a:ext cx="9144000" cy="6095155"/>
          </a:xfrm>
          <a:prstGeom prst="rect">
            <a:avLst/>
          </a:prstGeom>
        </p:spPr>
      </p:pic>
      <p:pic>
        <p:nvPicPr>
          <p:cNvPr id="3" name="Picture 2"/>
          <p:cNvPicPr>
            <a:picLocks noChangeAspect="1"/>
          </p:cNvPicPr>
          <p:nvPr userDrawn="1"/>
        </p:nvPicPr>
        <p:blipFill>
          <a:blip r:embed="rId3"/>
          <a:stretch>
            <a:fillRect/>
          </a:stretch>
        </p:blipFill>
        <p:spPr>
          <a:xfrm>
            <a:off x="5403282" y="5692417"/>
            <a:ext cx="3740718" cy="132650"/>
          </a:xfrm>
          <a:prstGeom prst="rect">
            <a:avLst/>
          </a:prstGeom>
        </p:spPr>
      </p:pic>
      <p:pic>
        <p:nvPicPr>
          <p:cNvPr id="4" name="Picture 3"/>
          <p:cNvPicPr>
            <a:picLocks noChangeAspect="1"/>
          </p:cNvPicPr>
          <p:nvPr userDrawn="1"/>
        </p:nvPicPr>
        <p:blipFill>
          <a:blip r:embed="rId4"/>
          <a:stretch>
            <a:fillRect/>
          </a:stretch>
        </p:blipFill>
        <p:spPr>
          <a:xfrm>
            <a:off x="0" y="5692416"/>
            <a:ext cx="5863166" cy="132651"/>
          </a:xfrm>
          <a:prstGeom prst="rect">
            <a:avLst/>
          </a:prstGeom>
        </p:spPr>
      </p:pic>
      <p:pic>
        <p:nvPicPr>
          <p:cNvPr id="5" name="Picture 4"/>
          <p:cNvPicPr>
            <a:picLocks noChangeAspect="1"/>
          </p:cNvPicPr>
          <p:nvPr userDrawn="1"/>
        </p:nvPicPr>
        <p:blipFill>
          <a:blip r:embed="rId5"/>
          <a:stretch>
            <a:fillRect/>
          </a:stretch>
        </p:blipFill>
        <p:spPr>
          <a:xfrm>
            <a:off x="0" y="6112537"/>
            <a:ext cx="2641596" cy="440266"/>
          </a:xfrm>
          <a:prstGeom prst="rect">
            <a:avLst/>
          </a:prstGeom>
        </p:spPr>
      </p:pic>
    </p:spTree>
    <p:extLst>
      <p:ext uri="{BB962C8B-B14F-4D97-AF65-F5344CB8AC3E}">
        <p14:creationId xmlns:p14="http://schemas.microsoft.com/office/powerpoint/2010/main" val="115969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76A8"/>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27455" y="2974655"/>
            <a:ext cx="2957158" cy="786133"/>
          </a:xfrm>
          <a:prstGeom prst="rect">
            <a:avLst/>
          </a:prstGeom>
        </p:spPr>
        <p:txBody>
          <a:bodyPr vert="horz"/>
          <a:lstStyle>
            <a:lvl1pPr marL="0" indent="0">
              <a:buFontTx/>
              <a:buNone/>
              <a:defRPr sz="4000">
                <a:solidFill>
                  <a:schemeClr val="bg1"/>
                </a:solidFill>
                <a:latin typeface="L Akzidenz Grotesk Light"/>
                <a:cs typeface="L Akzidenz Grotesk Light"/>
              </a:defRPr>
            </a:lvl1pPr>
          </a:lstStyle>
          <a:p>
            <a:pPr lvl="0"/>
            <a:r>
              <a:rPr lang="en-US" dirty="0"/>
              <a:t>Section Title</a:t>
            </a:r>
          </a:p>
        </p:txBody>
      </p:sp>
    </p:spTree>
    <p:extLst>
      <p:ext uri="{BB962C8B-B14F-4D97-AF65-F5344CB8AC3E}">
        <p14:creationId xmlns:p14="http://schemas.microsoft.com/office/powerpoint/2010/main" val="126548288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A9C23F"/>
        </a:solid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927455" y="2974655"/>
            <a:ext cx="2957158" cy="786133"/>
          </a:xfrm>
          <a:prstGeom prst="rect">
            <a:avLst/>
          </a:prstGeom>
        </p:spPr>
        <p:txBody>
          <a:bodyPr vert="horz"/>
          <a:lstStyle>
            <a:lvl1pPr marL="0" indent="0">
              <a:buFontTx/>
              <a:buNone/>
              <a:defRPr sz="4000">
                <a:solidFill>
                  <a:schemeClr val="bg1"/>
                </a:solidFill>
                <a:latin typeface="L Akzidenz Grotesk Light"/>
                <a:cs typeface="L Akzidenz Grotesk Light"/>
              </a:defRPr>
            </a:lvl1pPr>
          </a:lstStyle>
          <a:p>
            <a:pPr lvl="0"/>
            <a:r>
              <a:rPr lang="en-US" dirty="0"/>
              <a:t>Section Title</a:t>
            </a:r>
          </a:p>
        </p:txBody>
      </p:sp>
    </p:spTree>
    <p:extLst>
      <p:ext uri="{BB962C8B-B14F-4D97-AF65-F5344CB8AC3E}">
        <p14:creationId xmlns:p14="http://schemas.microsoft.com/office/powerpoint/2010/main" val="204910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2524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4274" r:id="rId3"/>
    <p:sldLayoutId id="2147484275" r:id="rId4"/>
    <p:sldLayoutId id="2147484276" r:id="rId5"/>
    <p:sldLayoutId id="2147484277" r:id="rId6"/>
    <p:sldLayoutId id="2147484278" r:id="rId7"/>
    <p:sldLayoutId id="2147484255" r:id="rId8"/>
    <p:sldLayoutId id="2147484256" r:id="rId9"/>
    <p:sldLayoutId id="2147484257" r:id="rId10"/>
    <p:sldLayoutId id="2147484258" r:id="rId11"/>
    <p:sldLayoutId id="2147484259" r:id="rId12"/>
    <p:sldLayoutId id="2147484260" r:id="rId13"/>
    <p:sldLayoutId id="2147484261" r:id="rId14"/>
    <p:sldLayoutId id="2147484280" r:id="rId15"/>
  </p:sldLayoutIdLst>
  <p:hf hdr="0" ftr="0" dt="0"/>
  <p:txStyles>
    <p:titleStyle>
      <a:lvl1pPr algn="l" defTabSz="457200" rtl="0" eaLnBrk="1" latinLnBrk="0" hangingPunct="1">
        <a:spcBef>
          <a:spcPct val="0"/>
        </a:spcBef>
        <a:buNone/>
        <a:defRPr sz="4200" b="0" i="0" kern="1200" baseline="0">
          <a:solidFill>
            <a:schemeClr val="tx2"/>
          </a:solidFill>
          <a:latin typeface="Avenir Book"/>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87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3394" y="337125"/>
            <a:ext cx="8630606" cy="409433"/>
          </a:xfrm>
        </p:spPr>
        <p:txBody>
          <a:bodyPr/>
          <a:lstStyle/>
          <a:p>
            <a:r>
              <a:rPr lang="en-US" sz="2800" dirty="0">
                <a:latin typeface="Avenir Book"/>
              </a:rPr>
              <a:t>Ownership</a:t>
            </a:r>
          </a:p>
        </p:txBody>
      </p:sp>
      <p:sp>
        <p:nvSpPr>
          <p:cNvPr id="9" name="Text Placeholder 2">
            <a:extLst>
              <a:ext uri="{FF2B5EF4-FFF2-40B4-BE49-F238E27FC236}">
                <a16:creationId xmlns:a16="http://schemas.microsoft.com/office/drawing/2014/main" id="{A5349D56-F67B-4B6F-A68C-033335B458F9}"/>
              </a:ext>
            </a:extLst>
          </p:cNvPr>
          <p:cNvSpPr>
            <a:spLocks noGrp="1"/>
          </p:cNvSpPr>
          <p:nvPr>
            <p:ph type="body" sz="quarter" idx="11"/>
          </p:nvPr>
        </p:nvSpPr>
        <p:spPr>
          <a:xfrm>
            <a:off x="685146" y="967018"/>
            <a:ext cx="8012882" cy="494849"/>
          </a:xfrm>
        </p:spPr>
        <p:txBody>
          <a:bodyPr/>
          <a:lstStyle/>
          <a:p>
            <a:r>
              <a:rPr lang="en-US" b="1" dirty="0"/>
              <a:t>The individual with a disability is the owner of the ABLE account</a:t>
            </a:r>
            <a:r>
              <a:rPr lang="en-US" dirty="0"/>
              <a:t>.</a:t>
            </a:r>
          </a:p>
        </p:txBody>
      </p:sp>
      <p:sp>
        <p:nvSpPr>
          <p:cNvPr id="11"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uk-UA" sz="1200" smtClean="0">
                <a:solidFill>
                  <a:schemeClr val="bg2"/>
                </a:solidFill>
                <a:latin typeface="Avenir Book"/>
              </a:rPr>
              <a:pPr algn="r"/>
              <a:t>10</a:t>
            </a:fld>
            <a:endParaRPr lang="uk-UA" sz="1200" dirty="0">
              <a:solidFill>
                <a:schemeClr val="bg2"/>
              </a:solidFill>
              <a:latin typeface="Avenir Book"/>
            </a:endParaRPr>
          </a:p>
        </p:txBody>
      </p:sp>
      <p:sp>
        <p:nvSpPr>
          <p:cNvPr id="7" name="Rectangle 6">
            <a:extLst>
              <a:ext uri="{FF2B5EF4-FFF2-40B4-BE49-F238E27FC236}">
                <a16:creationId xmlns:a16="http://schemas.microsoft.com/office/drawing/2014/main" id="{85F42F27-6673-4A98-A9C1-96AD99E1EEDF}"/>
              </a:ext>
            </a:extLst>
          </p:cNvPr>
          <p:cNvSpPr/>
          <p:nvPr/>
        </p:nvSpPr>
        <p:spPr>
          <a:xfrm>
            <a:off x="685146" y="1682327"/>
            <a:ext cx="8012882" cy="2862322"/>
          </a:xfrm>
          <a:prstGeom prst="rect">
            <a:avLst/>
          </a:prstGeom>
        </p:spPr>
        <p:txBody>
          <a:bodyPr wrap="square">
            <a:spAutoFit/>
          </a:bodyPr>
          <a:lstStyle/>
          <a:p>
            <a:r>
              <a:rPr lang="en-US" sz="2000" dirty="0">
                <a:solidFill>
                  <a:srgbClr val="888B8D"/>
                </a:solidFill>
                <a:latin typeface="Avenir Book"/>
                <a:cs typeface="Century Gothic"/>
              </a:rPr>
              <a:t>Another person may assist in opening or maintaining the ABLE account (e.g., parent, legal guardian, power of attorney, etc.)</a:t>
            </a:r>
          </a:p>
          <a:p>
            <a:endParaRPr lang="en-US" sz="2000" dirty="0">
              <a:solidFill>
                <a:srgbClr val="888B8D"/>
              </a:solidFill>
              <a:latin typeface="Avenir Book"/>
              <a:cs typeface="Century Gothic"/>
            </a:endParaRPr>
          </a:p>
          <a:p>
            <a:pPr marL="800100" lvl="1" indent="-342900">
              <a:buFont typeface="Arial" panose="020B0604020202020204" pitchFamily="34" charset="0"/>
              <a:buChar char="•"/>
            </a:pPr>
            <a:r>
              <a:rPr lang="en-US" sz="2000" dirty="0">
                <a:solidFill>
                  <a:srgbClr val="888B8D"/>
                </a:solidFill>
                <a:latin typeface="Avenir Book"/>
                <a:cs typeface="Century Gothic"/>
              </a:rPr>
              <a:t>Proof of authority, other than a parent of a minor, must be submitted</a:t>
            </a:r>
          </a:p>
          <a:p>
            <a:endParaRPr lang="en-US" sz="2000" dirty="0">
              <a:solidFill>
                <a:srgbClr val="888B8D"/>
              </a:solidFill>
              <a:latin typeface="Avenir Book"/>
              <a:cs typeface="Century Gothic"/>
            </a:endParaRPr>
          </a:p>
          <a:p>
            <a:r>
              <a:rPr lang="en-US" sz="2000" dirty="0">
                <a:solidFill>
                  <a:srgbClr val="888B8D"/>
                </a:solidFill>
                <a:latin typeface="Avenir Book"/>
                <a:cs typeface="Century Gothic"/>
              </a:rPr>
              <a:t>Accessed through secure website</a:t>
            </a:r>
          </a:p>
          <a:p>
            <a:endParaRPr lang="en-US" sz="2000" dirty="0">
              <a:solidFill>
                <a:srgbClr val="888B8D"/>
              </a:solidFill>
              <a:latin typeface="Avenir Book"/>
              <a:cs typeface="Century Gothic"/>
            </a:endParaRPr>
          </a:p>
          <a:p>
            <a:r>
              <a:rPr lang="en-US" sz="2000" dirty="0">
                <a:solidFill>
                  <a:srgbClr val="888B8D"/>
                </a:solidFill>
                <a:latin typeface="Avenir Book"/>
                <a:cs typeface="Century Gothic"/>
              </a:rPr>
              <a:t>For the benefit of the individual with a disability</a:t>
            </a:r>
            <a:endParaRPr lang="en-US" sz="2000" dirty="0">
              <a:solidFill>
                <a:srgbClr val="887E6F"/>
              </a:solidFill>
              <a:latin typeface="Avenir Book"/>
              <a:cs typeface="Century Gothic"/>
            </a:endParaRPr>
          </a:p>
        </p:txBody>
      </p:sp>
    </p:spTree>
    <p:extLst>
      <p:ext uri="{BB962C8B-B14F-4D97-AF65-F5344CB8AC3E}">
        <p14:creationId xmlns:p14="http://schemas.microsoft.com/office/powerpoint/2010/main" val="74368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030612F-8AD5-B048-ADFF-7D46E192D38C}"/>
              </a:ext>
            </a:extLst>
          </p:cNvPr>
          <p:cNvSpPr txBox="1">
            <a:spLocks/>
          </p:cNvSpPr>
          <p:nvPr/>
        </p:nvSpPr>
        <p:spPr>
          <a:xfrm>
            <a:off x="863029" y="5959466"/>
            <a:ext cx="8110073" cy="786133"/>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2"/>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b="1" dirty="0">
                <a:solidFill>
                  <a:srgbClr val="0076A8"/>
                </a:solidFill>
              </a:rPr>
              <a:t>How it Works</a:t>
            </a:r>
          </a:p>
        </p:txBody>
      </p:sp>
      <p:pic>
        <p:nvPicPr>
          <p:cNvPr id="8" name="Picture 7">
            <a:extLst>
              <a:ext uri="{FF2B5EF4-FFF2-40B4-BE49-F238E27FC236}">
                <a16:creationId xmlns:a16="http://schemas.microsoft.com/office/drawing/2014/main" id="{F5716F98-79A2-1342-94B8-EBC763CC0D4A}"/>
              </a:ext>
            </a:extLst>
          </p:cNvPr>
          <p:cNvPicPr>
            <a:picLocks noChangeAspect="1"/>
          </p:cNvPicPr>
          <p:nvPr/>
        </p:nvPicPr>
        <p:blipFill>
          <a:blip r:embed="rId3"/>
          <a:stretch>
            <a:fillRect/>
          </a:stretch>
        </p:blipFill>
        <p:spPr>
          <a:xfrm>
            <a:off x="0" y="-394637"/>
            <a:ext cx="9168065" cy="6112043"/>
          </a:xfrm>
          <a:prstGeom prst="rect">
            <a:avLst/>
          </a:prstGeom>
        </p:spPr>
      </p:pic>
    </p:spTree>
    <p:extLst>
      <p:ext uri="{BB962C8B-B14F-4D97-AF65-F5344CB8AC3E}">
        <p14:creationId xmlns:p14="http://schemas.microsoft.com/office/powerpoint/2010/main" val="44408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Enroll</a:t>
            </a:r>
          </a:p>
        </p:txBody>
      </p:sp>
      <p:sp>
        <p:nvSpPr>
          <p:cNvPr id="3" name="Text Placeholder 2">
            <a:extLst>
              <a:ext uri="{FF2B5EF4-FFF2-40B4-BE49-F238E27FC236}">
                <a16:creationId xmlns:a16="http://schemas.microsoft.com/office/drawing/2014/main" id="{3843469B-6C78-4AA1-960B-BACB4F556776}"/>
              </a:ext>
            </a:extLst>
          </p:cNvPr>
          <p:cNvSpPr>
            <a:spLocks noGrp="1"/>
          </p:cNvSpPr>
          <p:nvPr>
            <p:ph type="body" sz="quarter" idx="11"/>
          </p:nvPr>
        </p:nvSpPr>
        <p:spPr/>
        <p:txBody>
          <a:bodyPr/>
          <a:lstStyle/>
          <a:p>
            <a:r>
              <a:rPr lang="en-US" dirty="0"/>
              <a:t>Open an ABLE account at ableunited.com </a:t>
            </a:r>
          </a:p>
        </p:txBody>
      </p:sp>
      <p:sp>
        <p:nvSpPr>
          <p:cNvPr id="4"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a:xfrm>
            <a:off x="685146" y="1546456"/>
            <a:ext cx="7955280" cy="3968326"/>
          </a:xfrm>
        </p:spPr>
        <p:txBody>
          <a:bodyPr/>
          <a:lstStyle/>
          <a:p>
            <a:r>
              <a:rPr lang="en-US" sz="2000" dirty="0">
                <a:latin typeface="Avenir Book"/>
              </a:rPr>
              <a:t>Here’s what you’ll need to open an account:</a:t>
            </a:r>
          </a:p>
          <a:p>
            <a:pPr marL="342900" indent="-342900">
              <a:buFont typeface="Arial" panose="020B0604020202020204" pitchFamily="34" charset="0"/>
              <a:buChar char="•"/>
            </a:pPr>
            <a:r>
              <a:rPr lang="en-US" sz="2000" dirty="0">
                <a:latin typeface="Avenir Book"/>
              </a:rPr>
              <a:t>The date of birth, address and Social Security Number for the people on the account</a:t>
            </a:r>
          </a:p>
          <a:p>
            <a:pPr marL="342900" indent="-342900">
              <a:buFont typeface="Arial" panose="020B0604020202020204" pitchFamily="34" charset="0"/>
              <a:buChar char="•"/>
            </a:pPr>
            <a:r>
              <a:rPr lang="en-US" sz="2000" dirty="0">
                <a:latin typeface="Avenir Book"/>
              </a:rPr>
              <a:t>Documentation of Power of Attorney or Legal Guardianship for an adult beneficiary (if applicable)</a:t>
            </a:r>
          </a:p>
          <a:p>
            <a:pPr marL="342900" indent="-342900">
              <a:buFont typeface="Arial" panose="020B0604020202020204" pitchFamily="34" charset="0"/>
              <a:buChar char="•"/>
            </a:pPr>
            <a:r>
              <a:rPr lang="en-US" sz="2000" dirty="0">
                <a:latin typeface="Avenir Book"/>
              </a:rPr>
              <a:t>Banking information and a minimum $25 contribution to the account</a:t>
            </a:r>
          </a:p>
          <a:p>
            <a:pPr marL="342900" indent="-342900">
              <a:buFont typeface="Arial" panose="020B0604020202020204" pitchFamily="34" charset="0"/>
              <a:buChar char="•"/>
            </a:pPr>
            <a:r>
              <a:rPr lang="en-US" sz="2000" dirty="0">
                <a:latin typeface="Avenir Book"/>
              </a:rPr>
              <a:t>Investment selections </a:t>
            </a:r>
            <a:endParaRPr lang="en-US" sz="1400" dirty="0">
              <a:highlight>
                <a:srgbClr val="FFFF00"/>
              </a:highlight>
              <a:latin typeface="Avenir Book"/>
            </a:endParaRPr>
          </a:p>
        </p:txBody>
      </p:sp>
      <p:sp>
        <p:nvSpPr>
          <p:cNvPr id="5"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AC661F7-CEE0-4A5F-8F22-85BAF26219F8}" type="slidenum">
              <a:rPr lang="uk-UA" sz="1200" smtClean="0">
                <a:solidFill>
                  <a:schemeClr val="bg2"/>
                </a:solidFill>
                <a:latin typeface="Avenir Book"/>
              </a:rPr>
              <a:t>12</a:t>
            </a:fld>
            <a:endParaRPr lang="uk-UA" sz="1200" dirty="0">
              <a:solidFill>
                <a:schemeClr val="bg2"/>
              </a:solidFill>
              <a:latin typeface="Avenir Book"/>
            </a:endParaRPr>
          </a:p>
        </p:txBody>
      </p:sp>
    </p:spTree>
    <p:extLst>
      <p:ext uri="{BB962C8B-B14F-4D97-AF65-F5344CB8AC3E}">
        <p14:creationId xmlns:p14="http://schemas.microsoft.com/office/powerpoint/2010/main" val="285919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Contribute</a:t>
            </a:r>
          </a:p>
        </p:txBody>
      </p:sp>
      <p:sp>
        <p:nvSpPr>
          <p:cNvPr id="3" name="Text Placeholder 2">
            <a:extLst>
              <a:ext uri="{FF2B5EF4-FFF2-40B4-BE49-F238E27FC236}">
                <a16:creationId xmlns:a16="http://schemas.microsoft.com/office/drawing/2014/main" id="{3843469B-6C78-4AA1-960B-BACB4F556776}"/>
              </a:ext>
            </a:extLst>
          </p:cNvPr>
          <p:cNvSpPr>
            <a:spLocks noGrp="1"/>
          </p:cNvSpPr>
          <p:nvPr>
            <p:ph type="body" sz="quarter" idx="11"/>
          </p:nvPr>
        </p:nvSpPr>
        <p:spPr/>
        <p:txBody>
          <a:bodyPr/>
          <a:lstStyle/>
          <a:p>
            <a:r>
              <a:rPr lang="en-US" dirty="0"/>
              <a:t>Anyone can contribute to the account </a:t>
            </a:r>
          </a:p>
        </p:txBody>
      </p:sp>
      <p:sp>
        <p:nvSpPr>
          <p:cNvPr id="4"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a:xfrm>
            <a:off x="685147" y="1546456"/>
            <a:ext cx="8012881" cy="3968326"/>
          </a:xfrm>
        </p:spPr>
        <p:txBody>
          <a:bodyPr/>
          <a:lstStyle/>
          <a:p>
            <a:r>
              <a:rPr lang="en-US" sz="2000" dirty="0">
                <a:latin typeface="Avenir Book"/>
                <a:cs typeface="Century Gothic"/>
              </a:rPr>
              <a:t>Contributions are considered gifts (not income) to the individual with a disability.</a:t>
            </a:r>
          </a:p>
          <a:p>
            <a:pPr marL="285750" indent="-285750">
              <a:buFont typeface="Arial" panose="020B0604020202020204" pitchFamily="34" charset="0"/>
              <a:buChar char="•"/>
            </a:pPr>
            <a:r>
              <a:rPr lang="en-US" sz="2000" dirty="0">
                <a:latin typeface="Avenir Book"/>
                <a:cs typeface="Century Gothic"/>
              </a:rPr>
              <a:t>Total of $15,000 per year</a:t>
            </a:r>
          </a:p>
          <a:p>
            <a:pPr marL="285750" indent="-285750">
              <a:buFont typeface="Arial" panose="020B0604020202020204" pitchFamily="34" charset="0"/>
              <a:buChar char="•"/>
            </a:pPr>
            <a:r>
              <a:rPr lang="en-US" sz="2000" dirty="0">
                <a:latin typeface="Avenir Book"/>
                <a:cs typeface="Century Gothic"/>
              </a:rPr>
              <a:t>ABLE to Work allows working beneficiary not saving for retirement to contribute above $15,000</a:t>
            </a:r>
          </a:p>
          <a:p>
            <a:pPr marL="285750" indent="-285750">
              <a:buFont typeface="Arial" panose="020B0604020202020204" pitchFamily="34" charset="0"/>
              <a:buChar char="•"/>
            </a:pPr>
            <a:r>
              <a:rPr lang="en-US" sz="2000" dirty="0">
                <a:latin typeface="Avenir Book"/>
                <a:cs typeface="Century Gothic"/>
              </a:rPr>
              <a:t>No federal income tax-deduction</a:t>
            </a:r>
          </a:p>
          <a:p>
            <a:pPr marL="285750" indent="-285750">
              <a:buFont typeface="Arial" panose="020B0604020202020204" pitchFamily="34" charset="0"/>
              <a:buChar char="•"/>
            </a:pPr>
            <a:r>
              <a:rPr lang="en-US" sz="2000" dirty="0">
                <a:latin typeface="Avenir Book"/>
                <a:cs typeface="Century Gothic"/>
              </a:rPr>
              <a:t>Rollover funds from 529 college savings plan</a:t>
            </a:r>
            <a:endParaRPr lang="en-US" sz="2000" dirty="0"/>
          </a:p>
        </p:txBody>
      </p:sp>
      <p:sp>
        <p:nvSpPr>
          <p:cNvPr id="5"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C713BC-D588-4C9F-9BDD-1B57B298DE6D}" type="slidenum">
              <a:rPr lang="uk-UA" sz="1200" smtClean="0">
                <a:solidFill>
                  <a:schemeClr val="bg2"/>
                </a:solidFill>
                <a:latin typeface="Avenir Book"/>
              </a:rPr>
              <a:t>13</a:t>
            </a:fld>
            <a:endParaRPr lang="uk-UA" sz="1200" dirty="0">
              <a:solidFill>
                <a:schemeClr val="bg2"/>
              </a:solidFill>
              <a:latin typeface="Avenir Book"/>
            </a:endParaRPr>
          </a:p>
        </p:txBody>
      </p:sp>
    </p:spTree>
    <p:extLst>
      <p:ext uri="{BB962C8B-B14F-4D97-AF65-F5344CB8AC3E}">
        <p14:creationId xmlns:p14="http://schemas.microsoft.com/office/powerpoint/2010/main" val="2031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Grow</a:t>
            </a:r>
          </a:p>
        </p:txBody>
      </p:sp>
      <p:sp>
        <p:nvSpPr>
          <p:cNvPr id="3" name="Text Placeholder 2">
            <a:extLst>
              <a:ext uri="{FF2B5EF4-FFF2-40B4-BE49-F238E27FC236}">
                <a16:creationId xmlns:a16="http://schemas.microsoft.com/office/drawing/2014/main" id="{3843469B-6C78-4AA1-960B-BACB4F556776}"/>
              </a:ext>
            </a:extLst>
          </p:cNvPr>
          <p:cNvSpPr>
            <a:spLocks noGrp="1"/>
          </p:cNvSpPr>
          <p:nvPr>
            <p:ph type="body" sz="quarter" idx="11"/>
          </p:nvPr>
        </p:nvSpPr>
        <p:spPr/>
        <p:txBody>
          <a:bodyPr/>
          <a:lstStyle/>
          <a:p>
            <a:r>
              <a:rPr lang="en-US" dirty="0"/>
              <a:t>Choose from three predesigned portfolios to meet the needs of most investors or five individual funds to build a custom portfolio for those with more investment experience.</a:t>
            </a:r>
          </a:p>
        </p:txBody>
      </p:sp>
      <p:sp>
        <p:nvSpPr>
          <p:cNvPr id="7" name="Rectangle 6"/>
          <p:cNvSpPr/>
          <p:nvPr/>
        </p:nvSpPr>
        <p:spPr>
          <a:xfrm>
            <a:off x="1085196" y="4066793"/>
            <a:ext cx="7324725" cy="1254253"/>
          </a:xfrm>
          <a:prstGeom prst="rect">
            <a:avLst/>
          </a:prstGeom>
          <a:solidFill>
            <a:schemeClr val="bg1"/>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085196" y="1914143"/>
            <a:ext cx="7324725" cy="2103120"/>
          </a:xfrm>
          <a:prstGeom prst="rect">
            <a:avLst/>
          </a:prstGeom>
          <a:solidFill>
            <a:schemeClr val="bg1"/>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214259" y="4513870"/>
            <a:ext cx="7066598" cy="735583"/>
            <a:chOff x="417194" y="3933825"/>
            <a:chExt cx="7066598" cy="735583"/>
          </a:xfrm>
        </p:grpSpPr>
        <p:sp>
          <p:nvSpPr>
            <p:cNvPr id="10" name="object 46"/>
            <p:cNvSpPr/>
            <p:nvPr/>
          </p:nvSpPr>
          <p:spPr>
            <a:xfrm>
              <a:off x="417194" y="3933825"/>
              <a:ext cx="3474720" cy="340904"/>
            </a:xfrm>
            <a:prstGeom prst="roundRect">
              <a:avLst/>
            </a:prstGeom>
            <a:solidFill>
              <a:srgbClr val="D6B01A"/>
            </a:solidFill>
          </p:spPr>
          <p:txBody>
            <a:bodyPr wrap="square" lIns="0" tIns="0" rIns="0" bIns="0" rtlCol="0"/>
            <a:lstStyle/>
            <a:p>
              <a:pPr algn="ctr"/>
              <a:r>
                <a:rPr lang="en-US" sz="1600" u="sng" dirty="0">
                  <a:solidFill>
                    <a:schemeClr val="bg1"/>
                  </a:solidFill>
                  <a:latin typeface="L Akzidenz Grotesk Light"/>
                </a:rPr>
                <a:t>Money Market Fund </a:t>
              </a:r>
              <a:r>
                <a:rPr lang="en-US" sz="1600" i="1" u="sng" dirty="0">
                  <a:solidFill>
                    <a:schemeClr val="bg1"/>
                  </a:solidFill>
                  <a:latin typeface="L Akzidenz Grotesk Light"/>
                </a:rPr>
                <a:t>Florida Prime</a:t>
              </a:r>
              <a:endParaRPr lang="en-US" sz="1600" u="sng" dirty="0">
                <a:solidFill>
                  <a:schemeClr val="bg1"/>
                </a:solidFill>
                <a:latin typeface="L Akzidenz Grotesk Light"/>
              </a:endParaRPr>
            </a:p>
          </p:txBody>
        </p:sp>
        <p:sp>
          <p:nvSpPr>
            <p:cNvPr id="11" name="object 46"/>
            <p:cNvSpPr/>
            <p:nvPr/>
          </p:nvSpPr>
          <p:spPr>
            <a:xfrm>
              <a:off x="417194" y="4328239"/>
              <a:ext cx="3474720" cy="341169"/>
            </a:xfrm>
            <a:prstGeom prst="roundRect">
              <a:avLst/>
            </a:prstGeom>
            <a:solidFill>
              <a:srgbClr val="A9C23F"/>
            </a:solidFill>
          </p:spPr>
          <p:txBody>
            <a:bodyPr wrap="square" lIns="0" tIns="0" rIns="0" bIns="0" rtlCol="0"/>
            <a:lstStyle/>
            <a:p>
              <a:pPr algn="ctr"/>
              <a:r>
                <a:rPr lang="en-US" sz="1600" u="sng" dirty="0">
                  <a:solidFill>
                    <a:schemeClr val="bg1"/>
                  </a:solidFill>
                  <a:latin typeface="L Akzidenz Grotesk Light"/>
                </a:rPr>
                <a:t>U.S. Bond Fund </a:t>
              </a:r>
              <a:r>
                <a:rPr lang="en-US" sz="1600" i="1" u="sng" dirty="0">
                  <a:solidFill>
                    <a:schemeClr val="bg1"/>
                  </a:solidFill>
                  <a:latin typeface="L Akzidenz Grotesk Light"/>
                </a:rPr>
                <a:t>Vanguard</a:t>
              </a:r>
              <a:r>
                <a:rPr lang="en-US" sz="1600" dirty="0">
                  <a:solidFill>
                    <a:schemeClr val="bg1"/>
                  </a:solidFill>
                  <a:latin typeface="L Akzidenz Grotesk Light"/>
                </a:rPr>
                <a:t/>
              </a:r>
              <a:br>
                <a:rPr lang="en-US" sz="1600" dirty="0">
                  <a:solidFill>
                    <a:schemeClr val="bg1"/>
                  </a:solidFill>
                  <a:latin typeface="L Akzidenz Grotesk Light"/>
                </a:rPr>
              </a:br>
              <a:endParaRPr lang="en-US" sz="1600" dirty="0">
                <a:solidFill>
                  <a:schemeClr val="bg1"/>
                </a:solidFill>
                <a:latin typeface="L Akzidenz Grotesk Light"/>
              </a:endParaRPr>
            </a:p>
          </p:txBody>
        </p:sp>
        <p:sp>
          <p:nvSpPr>
            <p:cNvPr id="12" name="object 46"/>
            <p:cNvSpPr/>
            <p:nvPr/>
          </p:nvSpPr>
          <p:spPr>
            <a:xfrm>
              <a:off x="3981449" y="3937000"/>
              <a:ext cx="3474720" cy="337729"/>
            </a:xfrm>
            <a:prstGeom prst="roundRect">
              <a:avLst/>
            </a:prstGeom>
            <a:solidFill>
              <a:srgbClr val="0075AA"/>
            </a:solidFill>
          </p:spPr>
          <p:txBody>
            <a:bodyPr wrap="square" lIns="0" tIns="0" rIns="0" bIns="0" rtlCol="0"/>
            <a:lstStyle/>
            <a:p>
              <a:pPr algn="ctr"/>
              <a:r>
                <a:rPr lang="en-US" sz="1600" u="sng" dirty="0">
                  <a:solidFill>
                    <a:schemeClr val="bg1"/>
                  </a:solidFill>
                  <a:latin typeface="L Akzidenz Grotesk Light"/>
                </a:rPr>
                <a:t>U.S. Stock Fund </a:t>
              </a:r>
              <a:r>
                <a:rPr lang="en-US" sz="1600" i="1" u="sng" dirty="0">
                  <a:solidFill>
                    <a:schemeClr val="bg1"/>
                  </a:solidFill>
                  <a:latin typeface="L Akzidenz Grotesk Light"/>
                </a:rPr>
                <a:t>Vanguard</a:t>
              </a:r>
              <a:r>
                <a:rPr lang="en-US" sz="1600" dirty="0">
                  <a:solidFill>
                    <a:schemeClr val="bg1"/>
                  </a:solidFill>
                  <a:latin typeface="L Akzidenz Grotesk Light"/>
                </a:rPr>
                <a:t/>
              </a:r>
              <a:br>
                <a:rPr lang="en-US" sz="1600" dirty="0">
                  <a:solidFill>
                    <a:schemeClr val="bg1"/>
                  </a:solidFill>
                  <a:latin typeface="L Akzidenz Grotesk Light"/>
                </a:rPr>
              </a:br>
              <a:endParaRPr lang="en-US" sz="1600" dirty="0">
                <a:solidFill>
                  <a:schemeClr val="bg1"/>
                </a:solidFill>
                <a:latin typeface="L Akzidenz Grotesk Light"/>
              </a:endParaRPr>
            </a:p>
          </p:txBody>
        </p:sp>
        <p:sp>
          <p:nvSpPr>
            <p:cNvPr id="13" name="object 46"/>
            <p:cNvSpPr/>
            <p:nvPr/>
          </p:nvSpPr>
          <p:spPr>
            <a:xfrm>
              <a:off x="4009072" y="4324259"/>
              <a:ext cx="3474720" cy="338328"/>
            </a:xfrm>
            <a:prstGeom prst="roundRect">
              <a:avLst/>
            </a:prstGeom>
            <a:solidFill>
              <a:srgbClr val="54174B"/>
            </a:solidFill>
          </p:spPr>
          <p:txBody>
            <a:bodyPr wrap="square" lIns="0" tIns="0" rIns="0" bIns="0" rtlCol="0"/>
            <a:lstStyle/>
            <a:p>
              <a:pPr algn="ctr"/>
              <a:r>
                <a:rPr lang="en-US" sz="1600" u="sng" dirty="0">
                  <a:solidFill>
                    <a:schemeClr val="bg1"/>
                  </a:solidFill>
                  <a:latin typeface="L Akzidenz Grotesk Light"/>
                </a:rPr>
                <a:t>International Stock Fund </a:t>
              </a:r>
              <a:r>
                <a:rPr lang="en-US" sz="1600" i="1" u="sng" dirty="0">
                  <a:solidFill>
                    <a:schemeClr val="bg1"/>
                  </a:solidFill>
                  <a:latin typeface="L Akzidenz Grotesk Light"/>
                </a:rPr>
                <a:t>Black Rock</a:t>
              </a:r>
              <a:r>
                <a:rPr lang="en-US" sz="1600" dirty="0">
                  <a:solidFill>
                    <a:schemeClr val="bg1"/>
                  </a:solidFill>
                  <a:latin typeface="L Akzidenz Grotesk Light"/>
                </a:rPr>
                <a:t/>
              </a:r>
              <a:br>
                <a:rPr lang="en-US" sz="1600" dirty="0">
                  <a:solidFill>
                    <a:schemeClr val="bg1"/>
                  </a:solidFill>
                  <a:latin typeface="L Akzidenz Grotesk Light"/>
                </a:rPr>
              </a:br>
              <a:endParaRPr lang="en-US" sz="1600" dirty="0">
                <a:solidFill>
                  <a:schemeClr val="bg1"/>
                </a:solidFill>
                <a:latin typeface="L Akzidenz Grotesk Light"/>
              </a:endParaRPr>
            </a:p>
          </p:txBody>
        </p:sp>
      </p:grpSp>
      <p:grpSp>
        <p:nvGrpSpPr>
          <p:cNvPr id="14" name="Group 13"/>
          <p:cNvGrpSpPr/>
          <p:nvPr/>
        </p:nvGrpSpPr>
        <p:grpSpPr>
          <a:xfrm>
            <a:off x="1805286" y="2022856"/>
            <a:ext cx="5873115" cy="1993999"/>
            <a:chOff x="3615690" y="2040890"/>
            <a:chExt cx="5873115" cy="1993999"/>
          </a:xfrm>
        </p:grpSpPr>
        <p:grpSp>
          <p:nvGrpSpPr>
            <p:cNvPr id="15" name="Group 14"/>
            <p:cNvGrpSpPr/>
            <p:nvPr/>
          </p:nvGrpSpPr>
          <p:grpSpPr>
            <a:xfrm>
              <a:off x="5731127" y="2040890"/>
              <a:ext cx="1703664" cy="1984474"/>
              <a:chOff x="4943475" y="3668395"/>
              <a:chExt cx="1703664" cy="1984474"/>
            </a:xfrm>
          </p:grpSpPr>
          <p:pic>
            <p:nvPicPr>
              <p:cNvPr id="22" name="Picture 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3475" y="3668395"/>
                <a:ext cx="1703664" cy="16459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Rectangle 22"/>
              <p:cNvSpPr/>
              <p:nvPr/>
            </p:nvSpPr>
            <p:spPr>
              <a:xfrm>
                <a:off x="5269361" y="5314315"/>
                <a:ext cx="1051891" cy="338554"/>
              </a:xfrm>
              <a:prstGeom prst="rect">
                <a:avLst/>
              </a:prstGeom>
              <a:ln>
                <a:noFill/>
              </a:ln>
            </p:spPr>
            <p:txBody>
              <a:bodyPr wrap="none">
                <a:spAutoFit/>
              </a:bodyPr>
              <a:lstStyle/>
              <a:p>
                <a:r>
                  <a:rPr lang="en-US" sz="1600" dirty="0">
                    <a:solidFill>
                      <a:schemeClr val="bg2">
                        <a:lumMod val="75000"/>
                      </a:schemeClr>
                    </a:solidFill>
                    <a:latin typeface="L Akzidenz Grotesk Light"/>
                    <a:cs typeface="L Akzidenz Grotesk Light"/>
                  </a:rPr>
                  <a:t>Moderate</a:t>
                </a:r>
              </a:p>
            </p:txBody>
          </p:sp>
        </p:grpSp>
        <p:grpSp>
          <p:nvGrpSpPr>
            <p:cNvPr id="16" name="Group 15"/>
            <p:cNvGrpSpPr/>
            <p:nvPr/>
          </p:nvGrpSpPr>
          <p:grpSpPr>
            <a:xfrm>
              <a:off x="3615690" y="2047240"/>
              <a:ext cx="1645920" cy="1984474"/>
              <a:chOff x="4758690" y="1332865"/>
              <a:chExt cx="1645920" cy="1984474"/>
            </a:xfrm>
          </p:grpSpPr>
          <p:pic>
            <p:nvPicPr>
              <p:cNvPr id="20" name="Picture 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8690" y="1332865"/>
                <a:ext cx="1645920" cy="16459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4891397" y="2978785"/>
                <a:ext cx="1380506" cy="338554"/>
              </a:xfrm>
              <a:prstGeom prst="rect">
                <a:avLst/>
              </a:prstGeom>
              <a:ln>
                <a:noFill/>
              </a:ln>
            </p:spPr>
            <p:txBody>
              <a:bodyPr wrap="none">
                <a:spAutoFit/>
              </a:bodyPr>
              <a:lstStyle/>
              <a:p>
                <a:r>
                  <a:rPr lang="en-US" sz="1600" dirty="0">
                    <a:solidFill>
                      <a:schemeClr val="bg2">
                        <a:lumMod val="75000"/>
                      </a:schemeClr>
                    </a:solidFill>
                    <a:latin typeface="L Akzidenz Grotesk Light"/>
                    <a:cs typeface="L Akzidenz Grotesk Light"/>
                  </a:rPr>
                  <a:t>Conservative</a:t>
                </a:r>
              </a:p>
            </p:txBody>
          </p:sp>
        </p:grpSp>
        <p:grpSp>
          <p:nvGrpSpPr>
            <p:cNvPr id="17" name="Group 16"/>
            <p:cNvGrpSpPr/>
            <p:nvPr/>
          </p:nvGrpSpPr>
          <p:grpSpPr>
            <a:xfrm>
              <a:off x="7842885" y="2050415"/>
              <a:ext cx="1645920" cy="1984474"/>
              <a:chOff x="7505700" y="3917950"/>
              <a:chExt cx="1645920" cy="1984474"/>
            </a:xfrm>
          </p:grpSpPr>
          <p:pic>
            <p:nvPicPr>
              <p:cNvPr id="18" name="Picture 1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05700" y="3917950"/>
                <a:ext cx="1645920" cy="16459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7876731" y="5563870"/>
                <a:ext cx="846707" cy="338554"/>
              </a:xfrm>
              <a:prstGeom prst="rect">
                <a:avLst/>
              </a:prstGeom>
              <a:ln>
                <a:noFill/>
              </a:ln>
            </p:spPr>
            <p:txBody>
              <a:bodyPr wrap="none">
                <a:spAutoFit/>
              </a:bodyPr>
              <a:lstStyle/>
              <a:p>
                <a:r>
                  <a:rPr lang="en-US" sz="1600" dirty="0">
                    <a:solidFill>
                      <a:schemeClr val="bg2">
                        <a:lumMod val="75000"/>
                      </a:schemeClr>
                    </a:solidFill>
                    <a:latin typeface="L Akzidenz Grotesk Light"/>
                    <a:cs typeface="L Akzidenz Grotesk Light"/>
                  </a:rPr>
                  <a:t>Growth</a:t>
                </a:r>
              </a:p>
            </p:txBody>
          </p:sp>
        </p:grpSp>
      </p:grpSp>
      <p:sp>
        <p:nvSpPr>
          <p:cNvPr id="24" name="Rectangle 23"/>
          <p:cNvSpPr/>
          <p:nvPr/>
        </p:nvSpPr>
        <p:spPr>
          <a:xfrm>
            <a:off x="685146" y="1914143"/>
            <a:ext cx="365760" cy="2103120"/>
          </a:xfrm>
          <a:prstGeom prst="rect">
            <a:avLst/>
          </a:prstGeom>
          <a:solidFill>
            <a:schemeClr val="bg1"/>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b="1" dirty="0">
                <a:solidFill>
                  <a:srgbClr val="005C5D"/>
                </a:solidFill>
                <a:latin typeface="L Akzidenz Grotesk Light"/>
                <a:cs typeface="L Akzidenz Grotesk Light"/>
              </a:rPr>
              <a:t>Portfolio Options</a:t>
            </a:r>
          </a:p>
        </p:txBody>
      </p:sp>
      <p:sp>
        <p:nvSpPr>
          <p:cNvPr id="25" name="Rectangle 24"/>
          <p:cNvSpPr/>
          <p:nvPr/>
        </p:nvSpPr>
        <p:spPr>
          <a:xfrm>
            <a:off x="685146" y="4066793"/>
            <a:ext cx="365760" cy="1254253"/>
          </a:xfrm>
          <a:prstGeom prst="rect">
            <a:avLst/>
          </a:prstGeom>
          <a:solidFill>
            <a:schemeClr val="bg1"/>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b="1" dirty="0">
                <a:solidFill>
                  <a:srgbClr val="005C5D"/>
                </a:solidFill>
                <a:latin typeface="L Akzidenz Grotesk Light"/>
                <a:cs typeface="L Akzidenz Grotesk Light"/>
              </a:rPr>
              <a:t>Funds</a:t>
            </a:r>
          </a:p>
        </p:txBody>
      </p:sp>
      <p:sp>
        <p:nvSpPr>
          <p:cNvPr id="27" name="object 46">
            <a:extLst>
              <a:ext uri="{FF2B5EF4-FFF2-40B4-BE49-F238E27FC236}">
                <a16:creationId xmlns:a16="http://schemas.microsoft.com/office/drawing/2014/main" id="{84E0F2BE-B7A1-41B0-9D11-B20BCE4EA6A4}"/>
              </a:ext>
            </a:extLst>
          </p:cNvPr>
          <p:cNvSpPr/>
          <p:nvPr/>
        </p:nvSpPr>
        <p:spPr>
          <a:xfrm>
            <a:off x="3041154" y="4117971"/>
            <a:ext cx="3474720" cy="340904"/>
          </a:xfrm>
          <a:prstGeom prst="roundRect">
            <a:avLst/>
          </a:prstGeom>
          <a:solidFill>
            <a:srgbClr val="888B8D"/>
          </a:solidFill>
        </p:spPr>
        <p:txBody>
          <a:bodyPr wrap="square" lIns="0" tIns="0" rIns="0" bIns="0" rtlCol="0"/>
          <a:lstStyle/>
          <a:p>
            <a:pPr algn="ctr"/>
            <a:r>
              <a:rPr lang="en-US" sz="1600" u="sng" dirty="0">
                <a:solidFill>
                  <a:schemeClr val="bg1"/>
                </a:solidFill>
                <a:latin typeface="L Akzidenz Grotesk Light"/>
              </a:rPr>
              <a:t>FDIC Savings Fund </a:t>
            </a:r>
            <a:r>
              <a:rPr lang="en-US" sz="1600" i="1" u="sng" dirty="0">
                <a:solidFill>
                  <a:schemeClr val="bg1"/>
                </a:solidFill>
                <a:latin typeface="L Akzidenz Grotesk Light"/>
              </a:rPr>
              <a:t>BNY Mellon </a:t>
            </a:r>
            <a:endParaRPr lang="en-US" sz="1600" u="sng" dirty="0">
              <a:solidFill>
                <a:schemeClr val="bg1"/>
              </a:solidFill>
              <a:latin typeface="L Akzidenz Grotesk Light"/>
            </a:endParaRPr>
          </a:p>
        </p:txBody>
      </p:sp>
      <p:sp>
        <p:nvSpPr>
          <p:cNvPr id="26"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2AEB44B-69DA-48FF-A99C-BC0FD8140F0A}" type="slidenum">
              <a:rPr lang="uk-UA" sz="1200" smtClean="0">
                <a:solidFill>
                  <a:schemeClr val="bg2"/>
                </a:solidFill>
                <a:latin typeface="Avenir Book"/>
              </a:rPr>
              <a:t>14</a:t>
            </a:fld>
            <a:endParaRPr lang="uk-UA" sz="1200" dirty="0">
              <a:solidFill>
                <a:schemeClr val="bg2"/>
              </a:solidFill>
              <a:latin typeface="Avenir Book"/>
            </a:endParaRPr>
          </a:p>
        </p:txBody>
      </p:sp>
    </p:spTree>
    <p:extLst>
      <p:ext uri="{BB962C8B-B14F-4D97-AF65-F5344CB8AC3E}">
        <p14:creationId xmlns:p14="http://schemas.microsoft.com/office/powerpoint/2010/main" val="185685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Withdraw</a:t>
            </a:r>
          </a:p>
        </p:txBody>
      </p:sp>
      <p:sp>
        <p:nvSpPr>
          <p:cNvPr id="3" name="Text Placeholder 2">
            <a:extLst>
              <a:ext uri="{FF2B5EF4-FFF2-40B4-BE49-F238E27FC236}">
                <a16:creationId xmlns:a16="http://schemas.microsoft.com/office/drawing/2014/main" id="{3843469B-6C78-4AA1-960B-BACB4F556776}"/>
              </a:ext>
            </a:extLst>
          </p:cNvPr>
          <p:cNvSpPr>
            <a:spLocks noGrp="1"/>
          </p:cNvSpPr>
          <p:nvPr>
            <p:ph type="body" sz="quarter" idx="11"/>
          </p:nvPr>
        </p:nvSpPr>
        <p:spPr>
          <a:xfrm>
            <a:off x="685146" y="967018"/>
            <a:ext cx="8115954" cy="494849"/>
          </a:xfrm>
        </p:spPr>
        <p:txBody>
          <a:bodyPr/>
          <a:lstStyle/>
          <a:p>
            <a:r>
              <a:rPr lang="en-US" dirty="0"/>
              <a:t>Money may be withdrawn at any time and for any reason – you are </a:t>
            </a:r>
            <a:r>
              <a:rPr lang="en-US"/>
              <a:t>in control!</a:t>
            </a:r>
            <a:endParaRPr lang="en-US" dirty="0"/>
          </a:p>
        </p:txBody>
      </p:sp>
      <p:sp>
        <p:nvSpPr>
          <p:cNvPr id="4"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a:xfrm>
            <a:off x="688479" y="1476009"/>
            <a:ext cx="8009549" cy="3968326"/>
          </a:xfrm>
        </p:spPr>
        <p:txBody>
          <a:bodyPr/>
          <a:lstStyle/>
          <a:p>
            <a:r>
              <a:rPr lang="en-US" sz="2000" dirty="0">
                <a:latin typeface="Avenir Book"/>
                <a:cs typeface="Century Gothic"/>
              </a:rPr>
              <a:t>Withdrawals must be made by electronic transfer. A written request is required for a check withdrawal. Earnings are tax-free if withdrawals are used for qualified disability expenses.</a:t>
            </a:r>
          </a:p>
          <a:p>
            <a:endParaRPr lang="en-US" sz="2000" dirty="0">
              <a:latin typeface="Avenir Book"/>
              <a:cs typeface="Century Gothic"/>
            </a:endParaRPr>
          </a:p>
          <a:p>
            <a:r>
              <a:rPr lang="en-US" sz="2000" dirty="0">
                <a:latin typeface="Avenir Book"/>
                <a:cs typeface="Century Gothic"/>
              </a:rPr>
              <a:t>Consideration:</a:t>
            </a:r>
          </a:p>
          <a:p>
            <a:pPr marL="285750" indent="-285750">
              <a:buFont typeface="Arial" panose="020B0604020202020204" pitchFamily="34" charset="0"/>
              <a:buChar char="•"/>
            </a:pPr>
            <a:endParaRPr lang="en-US" sz="2000" dirty="0">
              <a:latin typeface="Avenir Book"/>
              <a:cs typeface="Century Gothic"/>
            </a:endParaRPr>
          </a:p>
          <a:p>
            <a:pPr marL="285750" indent="-285750">
              <a:buFont typeface="Arial" panose="020B0604020202020204" pitchFamily="34" charset="0"/>
              <a:buChar char="•"/>
            </a:pPr>
            <a:r>
              <a:rPr lang="en-US" sz="2000" dirty="0">
                <a:latin typeface="Avenir Book"/>
                <a:cs typeface="Century Gothic"/>
              </a:rPr>
              <a:t>Keep documentation for the IRS</a:t>
            </a:r>
          </a:p>
          <a:p>
            <a:pPr marL="285750" indent="-285750">
              <a:buFont typeface="Arial" panose="020B0604020202020204" pitchFamily="34" charset="0"/>
              <a:buChar char="•"/>
            </a:pPr>
            <a:r>
              <a:rPr lang="en-US" sz="2000" dirty="0">
                <a:latin typeface="Avenir Book"/>
                <a:cs typeface="Century Gothic"/>
              </a:rPr>
              <a:t>SSA may evaluate the use of a withdrawal for SSI recipients</a:t>
            </a:r>
          </a:p>
          <a:p>
            <a:pPr marL="285750" indent="-285750">
              <a:buFont typeface="Arial" panose="020B0604020202020204" pitchFamily="34" charset="0"/>
              <a:buChar char="•"/>
            </a:pPr>
            <a:r>
              <a:rPr lang="en-US" sz="2000" dirty="0">
                <a:latin typeface="Avenir Book"/>
                <a:cs typeface="Century Gothic"/>
              </a:rPr>
              <a:t>If withdrawals exceed the total of all Qualified Disability Expenses of the individual for the tax-year, earnings on the excess amount is subject to tax plus 10%</a:t>
            </a:r>
          </a:p>
        </p:txBody>
      </p:sp>
      <p:sp>
        <p:nvSpPr>
          <p:cNvPr id="5"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5480AC4-54E7-4C05-88B1-5639E1BA366B}" type="slidenum">
              <a:rPr lang="uk-UA" sz="1200" smtClean="0">
                <a:solidFill>
                  <a:schemeClr val="bg2"/>
                </a:solidFill>
                <a:latin typeface="Avenir Book"/>
              </a:rPr>
              <a:t>15</a:t>
            </a:fld>
            <a:endParaRPr lang="uk-UA" sz="1200" dirty="0">
              <a:solidFill>
                <a:schemeClr val="bg2"/>
              </a:solidFill>
              <a:latin typeface="Avenir Book"/>
            </a:endParaRPr>
          </a:p>
        </p:txBody>
      </p:sp>
    </p:spTree>
    <p:extLst>
      <p:ext uri="{BB962C8B-B14F-4D97-AF65-F5344CB8AC3E}">
        <p14:creationId xmlns:p14="http://schemas.microsoft.com/office/powerpoint/2010/main" val="238438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How much does it cost?</a:t>
            </a:r>
          </a:p>
        </p:txBody>
      </p:sp>
      <p:sp>
        <p:nvSpPr>
          <p:cNvPr id="3" name="Text Placeholder 2">
            <a:extLst>
              <a:ext uri="{FF2B5EF4-FFF2-40B4-BE49-F238E27FC236}">
                <a16:creationId xmlns:a16="http://schemas.microsoft.com/office/drawing/2014/main" id="{3843469B-6C78-4AA1-960B-BACB4F556776}"/>
              </a:ext>
            </a:extLst>
          </p:cNvPr>
          <p:cNvSpPr>
            <a:spLocks noGrp="1"/>
          </p:cNvSpPr>
          <p:nvPr>
            <p:ph type="body" sz="quarter" idx="11"/>
          </p:nvPr>
        </p:nvSpPr>
        <p:spPr/>
        <p:txBody>
          <a:bodyPr/>
          <a:lstStyle/>
          <a:p>
            <a:r>
              <a:rPr lang="en-US" dirty="0"/>
              <a:t>No cost to open and maintain an account</a:t>
            </a:r>
          </a:p>
        </p:txBody>
      </p:sp>
      <p:sp>
        <p:nvSpPr>
          <p:cNvPr id="4"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p:txBody>
          <a:bodyPr/>
          <a:lstStyle/>
          <a:p>
            <a:r>
              <a:rPr lang="en-US" sz="2000" dirty="0">
                <a:latin typeface="Avenir Book"/>
                <a:cs typeface="Century Gothic"/>
              </a:rPr>
              <a:t>Save on fees – ABLE United offers the best value for Florida residents.</a:t>
            </a:r>
          </a:p>
          <a:p>
            <a:pPr marL="285750" indent="-285750">
              <a:buFont typeface="Arial" panose="020B0604020202020204" pitchFamily="34" charset="0"/>
              <a:buChar char="•"/>
            </a:pPr>
            <a:endParaRPr lang="en-US" sz="2000" dirty="0">
              <a:latin typeface="Avenir Book"/>
              <a:cs typeface="Century Gothic"/>
            </a:endParaRPr>
          </a:p>
          <a:p>
            <a:pPr marL="285750" indent="-285750">
              <a:buFont typeface="Arial" panose="020B0604020202020204" pitchFamily="34" charset="0"/>
              <a:buChar char="•"/>
            </a:pPr>
            <a:r>
              <a:rPr lang="en-US" sz="2000" dirty="0">
                <a:latin typeface="Avenir Book"/>
                <a:cs typeface="Century Gothic"/>
              </a:rPr>
              <a:t>No application fee</a:t>
            </a:r>
          </a:p>
          <a:p>
            <a:pPr marL="285750" indent="-285750">
              <a:buFont typeface="Arial" panose="020B0604020202020204" pitchFamily="34" charset="0"/>
              <a:buChar char="•"/>
            </a:pPr>
            <a:r>
              <a:rPr lang="en-US" sz="2000" dirty="0">
                <a:latin typeface="Avenir Book"/>
                <a:cs typeface="Century Gothic"/>
              </a:rPr>
              <a:t>No monthly account maintenance fee</a:t>
            </a:r>
          </a:p>
          <a:p>
            <a:pPr marL="285750" indent="-285750">
              <a:buFont typeface="Arial" panose="020B0604020202020204" pitchFamily="34" charset="0"/>
              <a:buChar char="•"/>
            </a:pPr>
            <a:r>
              <a:rPr lang="en-US" sz="2000" dirty="0">
                <a:latin typeface="Avenir Book"/>
                <a:cs typeface="Century Gothic"/>
              </a:rPr>
              <a:t>$25 minimum contribution </a:t>
            </a:r>
          </a:p>
          <a:p>
            <a:pPr marL="285750" indent="-285750">
              <a:buFont typeface="Arial" panose="020B0604020202020204" pitchFamily="34" charset="0"/>
              <a:buChar char="•"/>
            </a:pPr>
            <a:r>
              <a:rPr lang="en-US" sz="2000" dirty="0">
                <a:latin typeface="Avenir Book"/>
                <a:cs typeface="Century Gothic"/>
              </a:rPr>
              <a:t>Annual fee of $10 for paper (OPTIONAL)</a:t>
            </a:r>
          </a:p>
          <a:p>
            <a:pPr marL="285750" indent="-285750">
              <a:buFont typeface="Arial" panose="020B0604020202020204" pitchFamily="34" charset="0"/>
              <a:buChar char="•"/>
            </a:pPr>
            <a:r>
              <a:rPr lang="en-US" sz="2000" dirty="0">
                <a:latin typeface="Avenir Book"/>
                <a:cs typeface="Century Gothic"/>
              </a:rPr>
              <a:t>Investment administration fee ranges from 0.00% to 0.290% (annualized) of the account balance</a:t>
            </a:r>
          </a:p>
          <a:p>
            <a:pPr marL="285750" indent="-285750">
              <a:buFont typeface="Arial" panose="020B0604020202020204" pitchFamily="34" charset="0"/>
              <a:buChar char="•"/>
            </a:pPr>
            <a:r>
              <a:rPr lang="en-US" sz="2000" dirty="0">
                <a:latin typeface="Avenir Book"/>
                <a:cs typeface="Century Gothic"/>
              </a:rPr>
              <a:t>FDIC investment option has no fees</a:t>
            </a:r>
          </a:p>
          <a:p>
            <a:pPr marL="285750" indent="-285750">
              <a:buFont typeface="Arial" panose="020B0604020202020204" pitchFamily="34" charset="0"/>
              <a:buChar char="•"/>
            </a:pPr>
            <a:endParaRPr lang="en-US" dirty="0"/>
          </a:p>
        </p:txBody>
      </p:sp>
      <p:sp>
        <p:nvSpPr>
          <p:cNvPr id="5"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80DD3E9-1AEB-49D3-9CC2-E2519FEAB73E}" type="slidenum">
              <a:rPr lang="uk-UA" sz="1200" smtClean="0">
                <a:solidFill>
                  <a:schemeClr val="bg2"/>
                </a:solidFill>
                <a:latin typeface="Avenir Book"/>
              </a:rPr>
              <a:t>16</a:t>
            </a:fld>
            <a:endParaRPr lang="uk-UA" sz="1200" dirty="0">
              <a:solidFill>
                <a:schemeClr val="bg2"/>
              </a:solidFill>
              <a:latin typeface="Avenir Book"/>
            </a:endParaRPr>
          </a:p>
        </p:txBody>
      </p:sp>
    </p:spTree>
    <p:extLst>
      <p:ext uri="{BB962C8B-B14F-4D97-AF65-F5344CB8AC3E}">
        <p14:creationId xmlns:p14="http://schemas.microsoft.com/office/powerpoint/2010/main" val="343198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Third Party Special Needs Trust and ABLE</a:t>
            </a:r>
          </a:p>
        </p:txBody>
      </p:sp>
      <p:sp>
        <p:nvSpPr>
          <p:cNvPr id="3" name="Text Placeholder 2">
            <a:extLst>
              <a:ext uri="{FF2B5EF4-FFF2-40B4-BE49-F238E27FC236}">
                <a16:creationId xmlns:a16="http://schemas.microsoft.com/office/drawing/2014/main" id="{3843469B-6C78-4AA1-960B-BACB4F556776}"/>
              </a:ext>
            </a:extLst>
          </p:cNvPr>
          <p:cNvSpPr>
            <a:spLocks noGrp="1"/>
          </p:cNvSpPr>
          <p:nvPr>
            <p:ph type="body" sz="quarter" idx="11"/>
          </p:nvPr>
        </p:nvSpPr>
        <p:spPr/>
        <p:txBody>
          <a:bodyPr/>
          <a:lstStyle/>
          <a:p>
            <a:r>
              <a:rPr lang="en-US" dirty="0"/>
              <a:t>ABLE Accounts can often work in conjunction with third party SNT</a:t>
            </a:r>
          </a:p>
        </p:txBody>
      </p:sp>
      <p:sp>
        <p:nvSpPr>
          <p:cNvPr id="4"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a:xfrm>
            <a:off x="685147" y="1546456"/>
            <a:ext cx="3899554" cy="3968326"/>
          </a:xfrm>
        </p:spPr>
        <p:txBody>
          <a:bodyPr/>
          <a:lstStyle/>
          <a:p>
            <a:pPr lvl="0"/>
            <a:r>
              <a:rPr lang="en-US" b="1" dirty="0">
                <a:solidFill>
                  <a:srgbClr val="0076A8"/>
                </a:solidFill>
                <a:latin typeface="Avenir Book"/>
                <a:cs typeface="Century Gothic"/>
              </a:rPr>
              <a:t>Third Party Special Needs Trust</a:t>
            </a:r>
          </a:p>
          <a:p>
            <a:pPr marL="285750" lvl="0" indent="-285750">
              <a:buFont typeface="Arial" panose="020B0604020202020204" pitchFamily="34" charset="0"/>
              <a:buChar char="•"/>
            </a:pPr>
            <a:r>
              <a:rPr lang="en-US" dirty="0">
                <a:latin typeface="Avenir Book"/>
                <a:cs typeface="Century Gothic"/>
              </a:rPr>
              <a:t>Can be used to fund ABLE accounts, discuss with lawyer</a:t>
            </a:r>
          </a:p>
          <a:p>
            <a:pPr marL="285750" lvl="0" indent="-285750">
              <a:buFont typeface="Arial" panose="020B0604020202020204" pitchFamily="34" charset="0"/>
              <a:buChar char="•"/>
            </a:pPr>
            <a:r>
              <a:rPr lang="en-US" dirty="0">
                <a:latin typeface="Avenir Book"/>
                <a:cs typeface="Century Gothic"/>
              </a:rPr>
              <a:t>Part of estate planning</a:t>
            </a:r>
          </a:p>
          <a:p>
            <a:pPr marL="285750" lvl="0" indent="-285750">
              <a:buFont typeface="Arial" panose="020B0604020202020204" pitchFamily="34" charset="0"/>
              <a:buChar char="•"/>
            </a:pPr>
            <a:r>
              <a:rPr lang="en-US" dirty="0">
                <a:latin typeface="Avenir Book"/>
                <a:cs typeface="Century Gothic"/>
              </a:rPr>
              <a:t>Can accept non-cash assets such as life insurance, homes and other assets</a:t>
            </a:r>
          </a:p>
          <a:p>
            <a:pPr marL="285750" lvl="0" indent="-285750">
              <a:buFont typeface="Arial" panose="020B0604020202020204" pitchFamily="34" charset="0"/>
              <a:buChar char="•"/>
            </a:pPr>
            <a:r>
              <a:rPr lang="en-US" dirty="0">
                <a:latin typeface="Avenir Book"/>
                <a:cs typeface="Century Gothic"/>
              </a:rPr>
              <a:t>Requires attorney to set up / trustee to oversee</a:t>
            </a:r>
          </a:p>
          <a:p>
            <a:pPr marL="285750" lvl="0" indent="-285750">
              <a:buFont typeface="Arial" panose="020B0604020202020204" pitchFamily="34" charset="0"/>
              <a:buChar char="•"/>
            </a:pPr>
            <a:r>
              <a:rPr lang="en-US" dirty="0">
                <a:latin typeface="Avenir Book"/>
                <a:cs typeface="Century Gothic"/>
              </a:rPr>
              <a:t>Can be costly</a:t>
            </a:r>
          </a:p>
        </p:txBody>
      </p:sp>
      <p:sp>
        <p:nvSpPr>
          <p:cNvPr id="5"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a:xfrm>
            <a:off x="4584701" y="1546456"/>
            <a:ext cx="3899554" cy="3968326"/>
          </a:xfrm>
        </p:spPr>
        <p:txBody>
          <a:bodyPr/>
          <a:lstStyle/>
          <a:p>
            <a:pPr lvl="0"/>
            <a:r>
              <a:rPr lang="en-US" b="1" dirty="0">
                <a:solidFill>
                  <a:srgbClr val="0076A8"/>
                </a:solidFill>
                <a:latin typeface="Avenir Book"/>
                <a:cs typeface="Century Gothic"/>
              </a:rPr>
              <a:t>ABLE Accounts</a:t>
            </a:r>
          </a:p>
          <a:p>
            <a:pPr marL="285750" lvl="0" indent="-285750">
              <a:buFont typeface="Arial" panose="020B0604020202020204" pitchFamily="34" charset="0"/>
              <a:buChar char="•"/>
            </a:pPr>
            <a:r>
              <a:rPr lang="en-US" dirty="0">
                <a:latin typeface="Avenir Book"/>
                <a:cs typeface="Century Gothic"/>
              </a:rPr>
              <a:t>Flexible – can be used to pay for food and shelter for SSI recipient without impacting benefits</a:t>
            </a:r>
          </a:p>
          <a:p>
            <a:pPr marL="285750" lvl="0" indent="-285750">
              <a:buFont typeface="Arial" panose="020B0604020202020204" pitchFamily="34" charset="0"/>
              <a:buChar char="•"/>
            </a:pPr>
            <a:r>
              <a:rPr lang="en-US" dirty="0">
                <a:latin typeface="Avenir Book"/>
                <a:cs typeface="Century Gothic"/>
              </a:rPr>
              <a:t>Grows tax-free</a:t>
            </a:r>
          </a:p>
          <a:p>
            <a:pPr marL="285750" lvl="0" indent="-285750">
              <a:buFont typeface="Arial" panose="020B0604020202020204" pitchFamily="34" charset="0"/>
              <a:buChar char="•"/>
            </a:pPr>
            <a:r>
              <a:rPr lang="en-US" dirty="0">
                <a:latin typeface="Avenir Book"/>
                <a:cs typeface="Century Gothic"/>
              </a:rPr>
              <a:t>Free online enrollment</a:t>
            </a:r>
          </a:p>
          <a:p>
            <a:pPr marL="285750" lvl="0" indent="-285750">
              <a:buFont typeface="Arial" panose="020B0604020202020204" pitchFamily="34" charset="0"/>
              <a:buChar char="•"/>
            </a:pPr>
            <a:r>
              <a:rPr lang="en-US" dirty="0">
                <a:latin typeface="Avenir Book"/>
                <a:cs typeface="Century Gothic"/>
              </a:rPr>
              <a:t>Can be administered</a:t>
            </a:r>
            <a:r>
              <a:rPr lang="en-US" dirty="0">
                <a:latin typeface="Avenir Book"/>
              </a:rPr>
              <a:t> by individual or third party</a:t>
            </a:r>
          </a:p>
          <a:p>
            <a:pPr marL="285750" lvl="0" indent="-285750">
              <a:buFont typeface="Arial" panose="020B0604020202020204" pitchFamily="34" charset="0"/>
              <a:buChar char="•"/>
            </a:pPr>
            <a:r>
              <a:rPr lang="en-US" dirty="0">
                <a:latin typeface="Avenir Book"/>
                <a:cs typeface="Century Gothic"/>
              </a:rPr>
              <a:t>Restricted to $15,000 in contributions for a year</a:t>
            </a:r>
          </a:p>
        </p:txBody>
      </p:sp>
      <p:sp>
        <p:nvSpPr>
          <p:cNvPr id="6"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B34FC2C-8184-4A58-96E2-681091355005}" type="slidenum">
              <a:rPr lang="uk-UA" sz="1200" smtClean="0">
                <a:solidFill>
                  <a:schemeClr val="bg2"/>
                </a:solidFill>
                <a:latin typeface="Avenir Book"/>
              </a:rPr>
              <a:t>17</a:t>
            </a:fld>
            <a:endParaRPr lang="uk-UA" sz="1200" dirty="0">
              <a:solidFill>
                <a:schemeClr val="bg2"/>
              </a:solidFill>
              <a:latin typeface="Avenir Book"/>
            </a:endParaRPr>
          </a:p>
        </p:txBody>
      </p:sp>
    </p:spTree>
    <p:extLst>
      <p:ext uri="{BB962C8B-B14F-4D97-AF65-F5344CB8AC3E}">
        <p14:creationId xmlns:p14="http://schemas.microsoft.com/office/powerpoint/2010/main" val="26625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Common Questions about ABLE</a:t>
            </a:r>
          </a:p>
        </p:txBody>
      </p:sp>
      <p:sp>
        <p:nvSpPr>
          <p:cNvPr id="4"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a:xfrm>
            <a:off x="685146" y="937474"/>
            <a:ext cx="8106157" cy="4797119"/>
          </a:xfrm>
        </p:spPr>
        <p:txBody>
          <a:bodyPr/>
          <a:lstStyle/>
          <a:p>
            <a:r>
              <a:rPr lang="en-US" dirty="0">
                <a:solidFill>
                  <a:srgbClr val="0076A8"/>
                </a:solidFill>
                <a:latin typeface="Avenir Book"/>
                <a:cs typeface="Century Gothic"/>
              </a:rPr>
              <a:t>Is ABLE United an insurance/financial/for-profit company?</a:t>
            </a:r>
          </a:p>
          <a:p>
            <a:r>
              <a:rPr lang="en-US" dirty="0">
                <a:latin typeface="Avenir Book"/>
                <a:cs typeface="Century Gothic"/>
              </a:rPr>
              <a:t>	ABLE United is a registered not-for-profit and managed by the Florida Prepaid College Board, a state agency. </a:t>
            </a:r>
          </a:p>
          <a:p>
            <a:endParaRPr lang="en-US" sz="800" dirty="0">
              <a:latin typeface="Avenir Book"/>
              <a:cs typeface="Century Gothic"/>
            </a:endParaRPr>
          </a:p>
          <a:p>
            <a:r>
              <a:rPr lang="en-US" dirty="0">
                <a:solidFill>
                  <a:srgbClr val="0076A8"/>
                </a:solidFill>
                <a:latin typeface="Avenir Book"/>
                <a:cs typeface="Century Gothic"/>
              </a:rPr>
              <a:t>Who owns the ABLE United account?</a:t>
            </a:r>
          </a:p>
          <a:p>
            <a:r>
              <a:rPr lang="en-US" dirty="0">
                <a:latin typeface="Avenir Book"/>
                <a:cs typeface="Century Gothic"/>
              </a:rPr>
              <a:t>	The beneficiary, the individual with a disability, is the owner, but another individual can be the account administrator.</a:t>
            </a:r>
          </a:p>
          <a:p>
            <a:endParaRPr lang="en-US" sz="800" dirty="0">
              <a:latin typeface="Avenir Book"/>
              <a:cs typeface="Century Gothic"/>
            </a:endParaRPr>
          </a:p>
          <a:p>
            <a:r>
              <a:rPr lang="en-US" dirty="0">
                <a:solidFill>
                  <a:srgbClr val="0076A8"/>
                </a:solidFill>
                <a:latin typeface="Avenir Book"/>
                <a:cs typeface="Century Gothic"/>
              </a:rPr>
              <a:t>Can the individual with a disability put their own money in their ABLE United account?</a:t>
            </a:r>
          </a:p>
          <a:p>
            <a:r>
              <a:rPr lang="en-US" dirty="0">
                <a:latin typeface="Avenir Book"/>
                <a:cs typeface="Century Gothic"/>
              </a:rPr>
              <a:t>	Yes – anybody can contribute to an ABLE account, up to $15,000/year from all sources.</a:t>
            </a:r>
          </a:p>
          <a:p>
            <a:endParaRPr lang="en-US" sz="800" dirty="0">
              <a:latin typeface="Avenir Book"/>
              <a:cs typeface="Century Gothic"/>
            </a:endParaRPr>
          </a:p>
          <a:p>
            <a:r>
              <a:rPr lang="en-US" dirty="0">
                <a:solidFill>
                  <a:srgbClr val="0076A8"/>
                </a:solidFill>
                <a:latin typeface="Avenir Book"/>
                <a:cs typeface="Century Gothic"/>
              </a:rPr>
              <a:t>If I move out of state, do I have to close my ABLE United account and open an ABLE account in that state?</a:t>
            </a:r>
          </a:p>
          <a:p>
            <a:r>
              <a:rPr lang="en-US" dirty="0">
                <a:latin typeface="Avenir Book"/>
                <a:cs typeface="Century Gothic"/>
              </a:rPr>
              <a:t>	 No, it just fine to keep your ABLE United account as it is all managed online – however, that state’s ABLE program might have unique benefits for its residents, in the same way that ABLE United is the best value for Floridians.</a:t>
            </a:r>
          </a:p>
          <a:p>
            <a:endParaRPr lang="en-US" sz="800" dirty="0">
              <a:latin typeface="Avenir Book"/>
              <a:cs typeface="Century Gothic"/>
            </a:endParaRPr>
          </a:p>
          <a:p>
            <a:r>
              <a:rPr lang="en-US" dirty="0">
                <a:solidFill>
                  <a:srgbClr val="0076A8"/>
                </a:solidFill>
                <a:latin typeface="Avenir Book"/>
                <a:cs typeface="Century Gothic"/>
              </a:rPr>
              <a:t>What kind of returns can I expect for the newly-added FDIC option?</a:t>
            </a:r>
          </a:p>
          <a:p>
            <a:r>
              <a:rPr lang="en-US" dirty="0">
                <a:latin typeface="Avenir Book"/>
                <a:cs typeface="Century Gothic"/>
              </a:rPr>
              <a:t>	Returns are similar to a traditional savings account.</a:t>
            </a:r>
            <a:endParaRPr lang="en-US" dirty="0"/>
          </a:p>
        </p:txBody>
      </p:sp>
      <p:sp>
        <p:nvSpPr>
          <p:cNvPr id="5"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FAB7CA3-A0D4-4E49-A2B1-3EAAF449C81D}" type="slidenum">
              <a:rPr lang="uk-UA" sz="1200" smtClean="0">
                <a:solidFill>
                  <a:schemeClr val="bg2"/>
                </a:solidFill>
                <a:latin typeface="Avenir Book"/>
              </a:rPr>
              <a:t>18</a:t>
            </a:fld>
            <a:endParaRPr lang="uk-UA" sz="1200" dirty="0">
              <a:solidFill>
                <a:schemeClr val="bg2"/>
              </a:solidFill>
              <a:latin typeface="Avenir Book"/>
            </a:endParaRPr>
          </a:p>
        </p:txBody>
      </p:sp>
    </p:spTree>
    <p:extLst>
      <p:ext uri="{BB962C8B-B14F-4D97-AF65-F5344CB8AC3E}">
        <p14:creationId xmlns:p14="http://schemas.microsoft.com/office/powerpoint/2010/main" val="169593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Is an ABLE United Account Right for You?</a:t>
            </a:r>
          </a:p>
        </p:txBody>
      </p:sp>
      <p:sp>
        <p:nvSpPr>
          <p:cNvPr id="3" name="Text Placeholder 2">
            <a:extLst>
              <a:ext uri="{FF2B5EF4-FFF2-40B4-BE49-F238E27FC236}">
                <a16:creationId xmlns:a16="http://schemas.microsoft.com/office/drawing/2014/main" id="{3843469B-6C78-4AA1-960B-BACB4F556776}"/>
              </a:ext>
            </a:extLst>
          </p:cNvPr>
          <p:cNvSpPr>
            <a:spLocks noGrp="1"/>
          </p:cNvSpPr>
          <p:nvPr>
            <p:ph type="body" sz="quarter" idx="11"/>
          </p:nvPr>
        </p:nvSpPr>
        <p:spPr/>
        <p:txBody>
          <a:bodyPr/>
          <a:lstStyle/>
          <a:p>
            <a:r>
              <a:rPr lang="en-US" dirty="0"/>
              <a:t>If you answered yes to any of these questions, an ABLE United account might be beneficial for you</a:t>
            </a:r>
          </a:p>
        </p:txBody>
      </p:sp>
      <p:sp>
        <p:nvSpPr>
          <p:cNvPr id="4"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a:xfrm>
            <a:off x="685146" y="1636226"/>
            <a:ext cx="8012881" cy="3878556"/>
          </a:xfrm>
        </p:spPr>
        <p:txBody>
          <a:bodyPr/>
          <a:lstStyle/>
          <a:p>
            <a:pPr marL="285750" indent="-285750">
              <a:buFont typeface="Arial" panose="020B0604020202020204" pitchFamily="34" charset="0"/>
              <a:buChar char="•"/>
            </a:pPr>
            <a:r>
              <a:rPr lang="en-US" dirty="0">
                <a:latin typeface="Avenir Book"/>
                <a:cs typeface="Century Gothic"/>
              </a:rPr>
              <a:t>Are you looking for a way to save money without losing your government benefits?</a:t>
            </a:r>
          </a:p>
          <a:p>
            <a:pPr marL="285750" indent="-285750">
              <a:buFont typeface="Arial" panose="020B0604020202020204" pitchFamily="34" charset="0"/>
              <a:buChar char="•"/>
            </a:pPr>
            <a:r>
              <a:rPr lang="en-US" dirty="0">
                <a:latin typeface="Avenir Book"/>
                <a:cs typeface="Century Gothic"/>
              </a:rPr>
              <a:t>Do you need a way to save for basic living expenses like housing, transportation and education?</a:t>
            </a:r>
          </a:p>
          <a:p>
            <a:pPr marL="285750" indent="-285750">
              <a:buFont typeface="Arial" panose="020B0604020202020204" pitchFamily="34" charset="0"/>
              <a:buChar char="•"/>
            </a:pPr>
            <a:r>
              <a:rPr lang="en-US" dirty="0">
                <a:latin typeface="Avenir Book"/>
                <a:cs typeface="Century Gothic"/>
              </a:rPr>
              <a:t>Do you have family and friends that would like to assist you financially, but do not want to compromise the benefits you currently receive, or may receive in the future?</a:t>
            </a:r>
          </a:p>
          <a:p>
            <a:pPr marL="285750" indent="-285750">
              <a:buFont typeface="Arial" panose="020B0604020202020204" pitchFamily="34" charset="0"/>
              <a:buChar char="•"/>
            </a:pPr>
            <a:r>
              <a:rPr lang="en-US" dirty="0">
                <a:latin typeface="Avenir Book"/>
                <a:cs typeface="Century Gothic"/>
              </a:rPr>
              <a:t>Are you the parent of a child who wants to save for transitional expenses when your child turns 18?</a:t>
            </a:r>
          </a:p>
          <a:p>
            <a:pPr marL="285750" indent="-285750">
              <a:buFont typeface="Arial" panose="020B0604020202020204" pitchFamily="34" charset="0"/>
              <a:buChar char="•"/>
            </a:pPr>
            <a:r>
              <a:rPr lang="en-US" dirty="0">
                <a:latin typeface="Avenir Book"/>
                <a:cs typeface="Century Gothic"/>
              </a:rPr>
              <a:t>Do you find yourself spending down money each month in order to get below $2,000 in assets?</a:t>
            </a:r>
          </a:p>
          <a:p>
            <a:pPr marL="285750" indent="-285750">
              <a:buFont typeface="Arial" panose="020B0604020202020204" pitchFamily="34" charset="0"/>
              <a:buChar char="•"/>
            </a:pPr>
            <a:r>
              <a:rPr lang="en-US" dirty="0">
                <a:latin typeface="Avenir Book"/>
                <a:cs typeface="Century Gothic"/>
              </a:rPr>
              <a:t>Are you looking for a way for your money to potentially earn interest tax-free?</a:t>
            </a:r>
            <a:endParaRPr lang="en-US" dirty="0"/>
          </a:p>
        </p:txBody>
      </p:sp>
      <p:sp>
        <p:nvSpPr>
          <p:cNvPr id="5"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C060288-B941-4593-8332-12E410FC9186}" type="slidenum">
              <a:rPr lang="uk-UA" sz="1200" smtClean="0">
                <a:solidFill>
                  <a:schemeClr val="bg2"/>
                </a:solidFill>
                <a:latin typeface="Avenir Book"/>
              </a:rPr>
              <a:t>19</a:t>
            </a:fld>
            <a:endParaRPr lang="uk-UA" sz="1200" dirty="0">
              <a:solidFill>
                <a:schemeClr val="bg2"/>
              </a:solidFill>
              <a:latin typeface="Avenir Book"/>
            </a:endParaRPr>
          </a:p>
        </p:txBody>
      </p:sp>
    </p:spTree>
    <p:extLst>
      <p:ext uri="{BB962C8B-B14F-4D97-AF65-F5344CB8AC3E}">
        <p14:creationId xmlns:p14="http://schemas.microsoft.com/office/powerpoint/2010/main" val="207193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092F51C-E9E1-4E18-BC30-61AC0503461A}"/>
              </a:ext>
            </a:extLst>
          </p:cNvPr>
          <p:cNvSpPr txBox="1">
            <a:spLocks/>
          </p:cNvSpPr>
          <p:nvPr/>
        </p:nvSpPr>
        <p:spPr>
          <a:xfrm>
            <a:off x="1123774" y="2613460"/>
            <a:ext cx="7092950" cy="443221"/>
          </a:xfrm>
          <a:prstGeom prst="rect">
            <a:avLst/>
          </a:prstGeom>
        </p:spPr>
        <p:txBody>
          <a:bodyPr vert="horz"/>
          <a:lstStyle>
            <a:lvl1pPr marL="0" indent="0" algn="l" defTabSz="457200" rtl="0" eaLnBrk="1" latinLnBrk="0" hangingPunct="1">
              <a:spcBef>
                <a:spcPct val="20000"/>
              </a:spcBef>
              <a:buFont typeface="Arial"/>
              <a:buNone/>
              <a:defRPr sz="1800" kern="1200">
                <a:solidFill>
                  <a:srgbClr val="0076A8"/>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t>ABLE United</a:t>
            </a:r>
          </a:p>
        </p:txBody>
      </p:sp>
      <p:sp>
        <p:nvSpPr>
          <p:cNvPr id="7" name="Text Placeholder 3">
            <a:extLst>
              <a:ext uri="{FF2B5EF4-FFF2-40B4-BE49-F238E27FC236}">
                <a16:creationId xmlns:a16="http://schemas.microsoft.com/office/drawing/2014/main" id="{AB9B74B6-54A7-4BBC-A20F-9E6A566BCEC3}"/>
              </a:ext>
            </a:extLst>
          </p:cNvPr>
          <p:cNvSpPr txBox="1">
            <a:spLocks/>
          </p:cNvSpPr>
          <p:nvPr/>
        </p:nvSpPr>
        <p:spPr>
          <a:xfrm>
            <a:off x="1123773" y="3354546"/>
            <a:ext cx="7637167" cy="857858"/>
          </a:xfrm>
          <a:prstGeom prst="rect">
            <a:avLst/>
          </a:prstGeom>
        </p:spPr>
        <p:txBody>
          <a:bodyPr vert="horz"/>
          <a:lstStyle>
            <a:lvl1pPr marL="0" indent="0" algn="l" defTabSz="457200" rtl="0" eaLnBrk="1" latinLnBrk="0" hangingPunct="1">
              <a:spcBef>
                <a:spcPct val="20000"/>
              </a:spcBef>
              <a:buFont typeface="Arial"/>
              <a:buNone/>
              <a:defRPr sz="1600" kern="1200">
                <a:solidFill>
                  <a:srgbClr val="888B8D"/>
                </a:solidFill>
                <a:latin typeface="L Akzidenz Grotesk Light"/>
                <a:ea typeface="+mn-ea"/>
                <a:cs typeface="L Akzidenz Grotesk Light"/>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venir Book"/>
              </a:rPr>
              <a:t>Florida’s Qualified ABLE Program</a:t>
            </a:r>
          </a:p>
          <a:p>
            <a:endParaRPr lang="en-US" sz="2400" dirty="0">
              <a:latin typeface="Avenir Book"/>
            </a:endParaRPr>
          </a:p>
        </p:txBody>
      </p:sp>
    </p:spTree>
    <p:extLst>
      <p:ext uri="{BB962C8B-B14F-4D97-AF65-F5344CB8AC3E}">
        <p14:creationId xmlns:p14="http://schemas.microsoft.com/office/powerpoint/2010/main" val="168159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030612F-8AD5-B048-ADFF-7D46E192D38C}"/>
              </a:ext>
            </a:extLst>
          </p:cNvPr>
          <p:cNvSpPr txBox="1">
            <a:spLocks/>
          </p:cNvSpPr>
          <p:nvPr/>
        </p:nvSpPr>
        <p:spPr>
          <a:xfrm>
            <a:off x="5953982" y="6113466"/>
            <a:ext cx="2957158" cy="786133"/>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2"/>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b="1" dirty="0">
                <a:solidFill>
                  <a:srgbClr val="0076A8"/>
                </a:solidFill>
              </a:rPr>
              <a:t>Questions</a:t>
            </a:r>
          </a:p>
        </p:txBody>
      </p:sp>
      <p:pic>
        <p:nvPicPr>
          <p:cNvPr id="5" name="Picture 4">
            <a:extLst>
              <a:ext uri="{FF2B5EF4-FFF2-40B4-BE49-F238E27FC236}">
                <a16:creationId xmlns:a16="http://schemas.microsoft.com/office/drawing/2014/main" id="{30557485-A114-1F4C-AAEB-D672FB879681}"/>
              </a:ext>
            </a:extLst>
          </p:cNvPr>
          <p:cNvPicPr>
            <a:picLocks noChangeAspect="1"/>
          </p:cNvPicPr>
          <p:nvPr/>
        </p:nvPicPr>
        <p:blipFill>
          <a:blip r:embed="rId2"/>
          <a:stretch>
            <a:fillRect/>
          </a:stretch>
        </p:blipFill>
        <p:spPr>
          <a:xfrm>
            <a:off x="0" y="-308007"/>
            <a:ext cx="9144000" cy="6015788"/>
          </a:xfrm>
          <a:prstGeom prst="rect">
            <a:avLst/>
          </a:prstGeom>
        </p:spPr>
      </p:pic>
    </p:spTree>
    <p:extLst>
      <p:ext uri="{BB962C8B-B14F-4D97-AF65-F5344CB8AC3E}">
        <p14:creationId xmlns:p14="http://schemas.microsoft.com/office/powerpoint/2010/main" val="268972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p:txBody>
          <a:bodyPr/>
          <a:lstStyle/>
          <a:p>
            <a:r>
              <a:rPr lang="en-US" dirty="0">
                <a:latin typeface="Avenir Book"/>
              </a:rPr>
              <a:t>Questions</a:t>
            </a:r>
          </a:p>
        </p:txBody>
      </p:sp>
      <p:sp>
        <p:nvSpPr>
          <p:cNvPr id="3" name="Text Placeholder 2">
            <a:extLst>
              <a:ext uri="{FF2B5EF4-FFF2-40B4-BE49-F238E27FC236}">
                <a16:creationId xmlns:a16="http://schemas.microsoft.com/office/drawing/2014/main" id="{3843469B-6C78-4AA1-960B-BACB4F556776}"/>
              </a:ext>
            </a:extLst>
          </p:cNvPr>
          <p:cNvSpPr>
            <a:spLocks noGrp="1"/>
          </p:cNvSpPr>
          <p:nvPr>
            <p:ph type="body" sz="quarter" idx="11"/>
          </p:nvPr>
        </p:nvSpPr>
        <p:spPr/>
        <p:txBody>
          <a:bodyPr/>
          <a:lstStyle/>
          <a:p>
            <a:r>
              <a:rPr lang="en-US" dirty="0"/>
              <a:t>Visit </a:t>
            </a:r>
            <a:r>
              <a:rPr lang="en-US" dirty="0" err="1"/>
              <a:t>ableunited.com</a:t>
            </a:r>
            <a:r>
              <a:rPr lang="en-US" dirty="0"/>
              <a:t> for more information about ABLE United </a:t>
            </a:r>
          </a:p>
        </p:txBody>
      </p:sp>
      <p:sp>
        <p:nvSpPr>
          <p:cNvPr id="4" name="Text Placeholder 3">
            <a:extLst>
              <a:ext uri="{FF2B5EF4-FFF2-40B4-BE49-F238E27FC236}">
                <a16:creationId xmlns:a16="http://schemas.microsoft.com/office/drawing/2014/main" id="{15C0D423-E6B1-48B0-A6E1-B34AE50B53D9}"/>
              </a:ext>
            </a:extLst>
          </p:cNvPr>
          <p:cNvSpPr>
            <a:spLocks noGrp="1"/>
          </p:cNvSpPr>
          <p:nvPr>
            <p:ph type="body" sz="quarter" idx="12"/>
          </p:nvPr>
        </p:nvSpPr>
        <p:spPr/>
        <p:txBody>
          <a:bodyPr/>
          <a:lstStyle/>
          <a:p>
            <a:r>
              <a:rPr lang="en-US" dirty="0">
                <a:latin typeface="Avenir Book"/>
              </a:rPr>
              <a:t>Customer Service:</a:t>
            </a:r>
          </a:p>
          <a:p>
            <a:r>
              <a:rPr lang="en-US" dirty="0">
                <a:latin typeface="Avenir Book"/>
              </a:rPr>
              <a:t>Email – </a:t>
            </a:r>
            <a:r>
              <a:rPr lang="en-US" dirty="0" err="1">
                <a:latin typeface="Avenir Book"/>
              </a:rPr>
              <a:t>customerservice@ableunited.com</a:t>
            </a:r>
            <a:endParaRPr lang="en-US" dirty="0">
              <a:latin typeface="Avenir Book"/>
            </a:endParaRPr>
          </a:p>
          <a:p>
            <a:r>
              <a:rPr lang="en-US" dirty="0">
                <a:latin typeface="Avenir Book"/>
              </a:rPr>
              <a:t>Toll Free –  1-888-524-ABLE (2253)</a:t>
            </a:r>
          </a:p>
        </p:txBody>
      </p:sp>
      <p:sp>
        <p:nvSpPr>
          <p:cNvPr id="5"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C087F6B-9268-4FF6-B47D-C8B53BAEA161}" type="slidenum">
              <a:rPr lang="uk-UA" sz="1200" smtClean="0">
                <a:solidFill>
                  <a:schemeClr val="bg2"/>
                </a:solidFill>
                <a:latin typeface="Avenir Book"/>
              </a:rPr>
              <a:t>21</a:t>
            </a:fld>
            <a:endParaRPr lang="uk-UA" sz="1200" dirty="0">
              <a:solidFill>
                <a:schemeClr val="bg2"/>
              </a:solidFill>
              <a:latin typeface="Avenir Book"/>
            </a:endParaRPr>
          </a:p>
        </p:txBody>
      </p:sp>
    </p:spTree>
    <p:extLst>
      <p:ext uri="{BB962C8B-B14F-4D97-AF65-F5344CB8AC3E}">
        <p14:creationId xmlns:p14="http://schemas.microsoft.com/office/powerpoint/2010/main" val="104396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030612F-8AD5-B048-ADFF-7D46E192D38C}"/>
              </a:ext>
            </a:extLst>
          </p:cNvPr>
          <p:cNvSpPr txBox="1">
            <a:spLocks/>
          </p:cNvSpPr>
          <p:nvPr/>
        </p:nvSpPr>
        <p:spPr>
          <a:xfrm>
            <a:off x="4581625" y="5959466"/>
            <a:ext cx="4466125" cy="786133"/>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2"/>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b="1" dirty="0">
                <a:solidFill>
                  <a:srgbClr val="0076A8"/>
                </a:solidFill>
              </a:rPr>
              <a:t>ABLE Accounts</a:t>
            </a:r>
          </a:p>
        </p:txBody>
      </p:sp>
      <p:pic>
        <p:nvPicPr>
          <p:cNvPr id="4" name="Picture 3">
            <a:extLst>
              <a:ext uri="{FF2B5EF4-FFF2-40B4-BE49-F238E27FC236}">
                <a16:creationId xmlns:a16="http://schemas.microsoft.com/office/drawing/2014/main" id="{9F0E9F65-2D65-2F47-82F3-56BF90429C1F}"/>
              </a:ext>
            </a:extLst>
          </p:cNvPr>
          <p:cNvPicPr>
            <a:picLocks noChangeAspect="1"/>
          </p:cNvPicPr>
          <p:nvPr/>
        </p:nvPicPr>
        <p:blipFill>
          <a:blip r:embed="rId3"/>
          <a:stretch>
            <a:fillRect/>
          </a:stretch>
        </p:blipFill>
        <p:spPr>
          <a:xfrm>
            <a:off x="0" y="-408272"/>
            <a:ext cx="9144000" cy="6096000"/>
          </a:xfrm>
          <a:prstGeom prst="rect">
            <a:avLst/>
          </a:prstGeom>
        </p:spPr>
      </p:pic>
    </p:spTree>
    <p:extLst>
      <p:ext uri="{BB962C8B-B14F-4D97-AF65-F5344CB8AC3E}">
        <p14:creationId xmlns:p14="http://schemas.microsoft.com/office/powerpoint/2010/main" val="90982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3394" y="337125"/>
            <a:ext cx="8630606" cy="409433"/>
          </a:xfrm>
        </p:spPr>
        <p:txBody>
          <a:bodyPr/>
          <a:lstStyle/>
          <a:p>
            <a:r>
              <a:rPr lang="en-US" sz="2800" dirty="0">
                <a:latin typeface="Avenir Book"/>
              </a:rPr>
              <a:t>What Can ABLE United Do for You?</a:t>
            </a:r>
          </a:p>
        </p:txBody>
      </p:sp>
      <p:sp>
        <p:nvSpPr>
          <p:cNvPr id="9" name="Text Placeholder 2">
            <a:extLst>
              <a:ext uri="{FF2B5EF4-FFF2-40B4-BE49-F238E27FC236}">
                <a16:creationId xmlns:a16="http://schemas.microsoft.com/office/drawing/2014/main" id="{A5349D56-F67B-4B6F-A68C-033335B458F9}"/>
              </a:ext>
            </a:extLst>
          </p:cNvPr>
          <p:cNvSpPr>
            <a:spLocks noGrp="1"/>
          </p:cNvSpPr>
          <p:nvPr>
            <p:ph type="body" sz="quarter" idx="11"/>
          </p:nvPr>
        </p:nvSpPr>
        <p:spPr>
          <a:xfrm>
            <a:off x="685146" y="967018"/>
            <a:ext cx="8012882" cy="494849"/>
          </a:xfrm>
        </p:spPr>
        <p:txBody>
          <a:bodyPr/>
          <a:lstStyle/>
          <a:p>
            <a:r>
              <a:rPr lang="en-US" dirty="0"/>
              <a:t>Save like never before.</a:t>
            </a:r>
          </a:p>
        </p:txBody>
      </p:sp>
      <p:sp>
        <p:nvSpPr>
          <p:cNvPr id="11"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uk-UA" sz="1200" smtClean="0">
                <a:solidFill>
                  <a:schemeClr val="bg2"/>
                </a:solidFill>
                <a:latin typeface="Avenir Book"/>
              </a:rPr>
              <a:pPr algn="r"/>
              <a:t>4</a:t>
            </a:fld>
            <a:endParaRPr lang="uk-UA" sz="1200" dirty="0">
              <a:solidFill>
                <a:schemeClr val="bg2"/>
              </a:solidFill>
              <a:latin typeface="Avenir Book"/>
            </a:endParaRPr>
          </a:p>
        </p:txBody>
      </p:sp>
      <p:sp>
        <p:nvSpPr>
          <p:cNvPr id="7" name="Rectangle 6">
            <a:extLst>
              <a:ext uri="{FF2B5EF4-FFF2-40B4-BE49-F238E27FC236}">
                <a16:creationId xmlns:a16="http://schemas.microsoft.com/office/drawing/2014/main" id="{85F42F27-6673-4A98-A9C1-96AD99E1EEDF}"/>
              </a:ext>
            </a:extLst>
          </p:cNvPr>
          <p:cNvSpPr/>
          <p:nvPr/>
        </p:nvSpPr>
        <p:spPr>
          <a:xfrm>
            <a:off x="645458" y="1461867"/>
            <a:ext cx="8012882" cy="3247043"/>
          </a:xfrm>
          <a:prstGeom prst="rect">
            <a:avLst/>
          </a:prstGeom>
        </p:spPr>
        <p:txBody>
          <a:bodyPr wrap="square">
            <a:spAutoFit/>
          </a:bodyPr>
          <a:lstStyle/>
          <a:p>
            <a:r>
              <a:rPr lang="en-US" sz="2000" dirty="0">
                <a:solidFill>
                  <a:srgbClr val="888B8D"/>
                </a:solidFill>
                <a:latin typeface="Avenir Book"/>
                <a:cs typeface="Century Gothic"/>
              </a:rPr>
              <a:t>A tax-free savings and investment account established to support disability expenses while maintaining government benefits.</a:t>
            </a:r>
          </a:p>
          <a:p>
            <a:endParaRPr lang="en-US" sz="2000" dirty="0">
              <a:solidFill>
                <a:srgbClr val="888B8D"/>
              </a:solidFill>
              <a:latin typeface="Avenir Book"/>
              <a:cs typeface="Century Gothic"/>
            </a:endParaRPr>
          </a:p>
          <a:p>
            <a:pPr marL="285750" indent="-285750">
              <a:spcBef>
                <a:spcPts val="600"/>
              </a:spcBef>
              <a:buFont typeface="Arial" panose="020B0604020202020204" pitchFamily="34" charset="0"/>
              <a:buChar char="•"/>
            </a:pPr>
            <a:r>
              <a:rPr lang="en-US" sz="2000" dirty="0">
                <a:solidFill>
                  <a:srgbClr val="888B8D"/>
                </a:solidFill>
                <a:latin typeface="Avenir Book"/>
                <a:cs typeface="Century Gothic"/>
              </a:rPr>
              <a:t>Save while maintaining federal benefits</a:t>
            </a:r>
          </a:p>
          <a:p>
            <a:pPr marL="285750" indent="-285750">
              <a:spcBef>
                <a:spcPts val="600"/>
              </a:spcBef>
              <a:buFont typeface="Arial" panose="020B0604020202020204" pitchFamily="34" charset="0"/>
              <a:buChar char="•"/>
            </a:pPr>
            <a:r>
              <a:rPr lang="en-US" sz="2000" dirty="0">
                <a:solidFill>
                  <a:srgbClr val="888B8D"/>
                </a:solidFill>
                <a:latin typeface="Avenir Book"/>
                <a:cs typeface="Century Gothic"/>
              </a:rPr>
              <a:t>Save with the help from family and friends</a:t>
            </a:r>
          </a:p>
          <a:p>
            <a:pPr marL="285750" indent="-285750">
              <a:spcBef>
                <a:spcPts val="600"/>
              </a:spcBef>
              <a:buFont typeface="Arial" panose="020B0604020202020204" pitchFamily="34" charset="0"/>
              <a:buChar char="•"/>
            </a:pPr>
            <a:r>
              <a:rPr lang="en-US" sz="2000" dirty="0">
                <a:solidFill>
                  <a:srgbClr val="888B8D"/>
                </a:solidFill>
                <a:latin typeface="Avenir Book"/>
                <a:cs typeface="Century Gothic"/>
              </a:rPr>
              <a:t>Save tax-free for future expenses</a:t>
            </a:r>
          </a:p>
          <a:p>
            <a:pPr marL="285750" indent="-285750">
              <a:spcBef>
                <a:spcPts val="600"/>
              </a:spcBef>
              <a:buFont typeface="Arial" panose="020B0604020202020204" pitchFamily="34" charset="0"/>
              <a:buChar char="•"/>
            </a:pPr>
            <a:r>
              <a:rPr lang="en-US" sz="2000" dirty="0">
                <a:solidFill>
                  <a:srgbClr val="888B8D"/>
                </a:solidFill>
                <a:latin typeface="Avenir Book"/>
                <a:cs typeface="Century Gothic"/>
              </a:rPr>
              <a:t>FDIC-insured savings option to give you peace of mind</a:t>
            </a:r>
          </a:p>
          <a:p>
            <a:pPr marL="285750" indent="-285750">
              <a:spcBef>
                <a:spcPts val="600"/>
              </a:spcBef>
              <a:buFont typeface="Arial" panose="020B0604020202020204" pitchFamily="34" charset="0"/>
              <a:buChar char="•"/>
            </a:pPr>
            <a:r>
              <a:rPr lang="en-US" sz="2000" dirty="0">
                <a:solidFill>
                  <a:srgbClr val="888B8D"/>
                </a:solidFill>
                <a:latin typeface="Avenir Book"/>
                <a:cs typeface="Century Gothic"/>
              </a:rPr>
              <a:t>New gifting page to allow others to support you in reaching your savings goals</a:t>
            </a:r>
          </a:p>
        </p:txBody>
      </p:sp>
    </p:spTree>
    <p:extLst>
      <p:ext uri="{BB962C8B-B14F-4D97-AF65-F5344CB8AC3E}">
        <p14:creationId xmlns:p14="http://schemas.microsoft.com/office/powerpoint/2010/main" val="16361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3394" y="337125"/>
            <a:ext cx="8630606" cy="409433"/>
          </a:xfrm>
        </p:spPr>
        <p:txBody>
          <a:bodyPr/>
          <a:lstStyle/>
          <a:p>
            <a:r>
              <a:rPr lang="en-US" sz="2800" dirty="0">
                <a:latin typeface="Avenir Book"/>
              </a:rPr>
              <a:t>Why an ABLE Account?</a:t>
            </a:r>
          </a:p>
        </p:txBody>
      </p:sp>
      <p:sp>
        <p:nvSpPr>
          <p:cNvPr id="9" name="Text Placeholder 2">
            <a:extLst>
              <a:ext uri="{FF2B5EF4-FFF2-40B4-BE49-F238E27FC236}">
                <a16:creationId xmlns:a16="http://schemas.microsoft.com/office/drawing/2014/main" id="{A5349D56-F67B-4B6F-A68C-033335B458F9}"/>
              </a:ext>
            </a:extLst>
          </p:cNvPr>
          <p:cNvSpPr>
            <a:spLocks noGrp="1"/>
          </p:cNvSpPr>
          <p:nvPr>
            <p:ph type="body" sz="quarter" idx="11"/>
          </p:nvPr>
        </p:nvSpPr>
        <p:spPr>
          <a:xfrm>
            <a:off x="685146" y="967018"/>
            <a:ext cx="8012882" cy="494849"/>
          </a:xfrm>
        </p:spPr>
        <p:txBody>
          <a:bodyPr/>
          <a:lstStyle/>
          <a:p>
            <a:r>
              <a:rPr lang="en-US" dirty="0"/>
              <a:t>Save for future qualified disability expenses.</a:t>
            </a:r>
          </a:p>
        </p:txBody>
      </p:sp>
      <p:sp>
        <p:nvSpPr>
          <p:cNvPr id="11"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uk-UA" sz="1200" smtClean="0">
                <a:solidFill>
                  <a:schemeClr val="bg2"/>
                </a:solidFill>
                <a:latin typeface="Avenir Book"/>
              </a:rPr>
              <a:pPr algn="r"/>
              <a:t>5</a:t>
            </a:fld>
            <a:endParaRPr lang="uk-UA" sz="1200" dirty="0">
              <a:solidFill>
                <a:schemeClr val="bg2"/>
              </a:solidFill>
              <a:latin typeface="Avenir Book"/>
            </a:endParaRPr>
          </a:p>
        </p:txBody>
      </p:sp>
      <p:sp>
        <p:nvSpPr>
          <p:cNvPr id="7" name="Rectangle 6">
            <a:extLst>
              <a:ext uri="{FF2B5EF4-FFF2-40B4-BE49-F238E27FC236}">
                <a16:creationId xmlns:a16="http://schemas.microsoft.com/office/drawing/2014/main" id="{85F42F27-6673-4A98-A9C1-96AD99E1EEDF}"/>
              </a:ext>
            </a:extLst>
          </p:cNvPr>
          <p:cNvSpPr/>
          <p:nvPr/>
        </p:nvSpPr>
        <p:spPr>
          <a:xfrm>
            <a:off x="645458" y="1461867"/>
            <a:ext cx="8012882" cy="923330"/>
          </a:xfrm>
          <a:prstGeom prst="rect">
            <a:avLst/>
          </a:prstGeom>
        </p:spPr>
        <p:txBody>
          <a:bodyPr wrap="square">
            <a:spAutoFit/>
          </a:bodyPr>
          <a:lstStyle/>
          <a:p>
            <a:r>
              <a:rPr lang="en-US" dirty="0">
                <a:solidFill>
                  <a:srgbClr val="888B8D"/>
                </a:solidFill>
                <a:latin typeface="Avenir Book"/>
                <a:cs typeface="Century Gothic"/>
              </a:rPr>
              <a:t>Qualified disability expenses, which include “living expenses,” are not required to be medically necessary or to be limited for the sole benefit of the individual with a disability.</a:t>
            </a:r>
            <a:endParaRPr lang="en-US" dirty="0">
              <a:solidFill>
                <a:srgbClr val="887E6F"/>
              </a:solidFill>
              <a:latin typeface="Avenir Book"/>
              <a:cs typeface="Century Gothic"/>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487" y="2685604"/>
            <a:ext cx="8321040" cy="2559980"/>
          </a:xfrm>
          <a:prstGeom prst="rect">
            <a:avLst/>
          </a:prstGeom>
        </p:spPr>
      </p:pic>
    </p:spTree>
    <p:extLst>
      <p:ext uri="{BB962C8B-B14F-4D97-AF65-F5344CB8AC3E}">
        <p14:creationId xmlns:p14="http://schemas.microsoft.com/office/powerpoint/2010/main" val="59518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3394" y="337125"/>
            <a:ext cx="8630606" cy="409433"/>
          </a:xfrm>
        </p:spPr>
        <p:txBody>
          <a:bodyPr/>
          <a:lstStyle/>
          <a:p>
            <a:r>
              <a:rPr lang="en-US" sz="2800" dirty="0">
                <a:latin typeface="Avenir Book"/>
              </a:rPr>
              <a:t>What if I’m Receiving Medicaid?</a:t>
            </a:r>
          </a:p>
        </p:txBody>
      </p:sp>
      <p:sp>
        <p:nvSpPr>
          <p:cNvPr id="9" name="Text Placeholder 2">
            <a:extLst>
              <a:ext uri="{FF2B5EF4-FFF2-40B4-BE49-F238E27FC236}">
                <a16:creationId xmlns:a16="http://schemas.microsoft.com/office/drawing/2014/main" id="{A5349D56-F67B-4B6F-A68C-033335B458F9}"/>
              </a:ext>
            </a:extLst>
          </p:cNvPr>
          <p:cNvSpPr>
            <a:spLocks noGrp="1"/>
          </p:cNvSpPr>
          <p:nvPr>
            <p:ph type="body" sz="quarter" idx="11"/>
          </p:nvPr>
        </p:nvSpPr>
        <p:spPr>
          <a:xfrm>
            <a:off x="685146" y="967018"/>
            <a:ext cx="8012882" cy="494849"/>
          </a:xfrm>
        </p:spPr>
        <p:txBody>
          <a:bodyPr/>
          <a:lstStyle/>
          <a:p>
            <a:r>
              <a:rPr lang="en-US" dirty="0"/>
              <a:t>Save for the future without losing Medicaid.</a:t>
            </a:r>
          </a:p>
        </p:txBody>
      </p:sp>
      <p:sp>
        <p:nvSpPr>
          <p:cNvPr id="11"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uk-UA" sz="1200" smtClean="0">
                <a:solidFill>
                  <a:schemeClr val="bg2"/>
                </a:solidFill>
                <a:latin typeface="Avenir Book"/>
              </a:rPr>
              <a:pPr algn="r"/>
              <a:t>6</a:t>
            </a:fld>
            <a:endParaRPr lang="uk-UA" sz="1200" dirty="0">
              <a:solidFill>
                <a:schemeClr val="bg2"/>
              </a:solidFill>
              <a:latin typeface="Avenir Book"/>
            </a:endParaRPr>
          </a:p>
        </p:txBody>
      </p:sp>
      <p:sp>
        <p:nvSpPr>
          <p:cNvPr id="7" name="Rectangle 6">
            <a:extLst>
              <a:ext uri="{FF2B5EF4-FFF2-40B4-BE49-F238E27FC236}">
                <a16:creationId xmlns:a16="http://schemas.microsoft.com/office/drawing/2014/main" id="{85F42F27-6673-4A98-A9C1-96AD99E1EEDF}"/>
              </a:ext>
            </a:extLst>
          </p:cNvPr>
          <p:cNvSpPr/>
          <p:nvPr/>
        </p:nvSpPr>
        <p:spPr>
          <a:xfrm>
            <a:off x="685146" y="1682327"/>
            <a:ext cx="8012882" cy="1631216"/>
          </a:xfrm>
          <a:prstGeom prst="rect">
            <a:avLst/>
          </a:prstGeom>
        </p:spPr>
        <p:txBody>
          <a:bodyPr wrap="square">
            <a:spAutoFit/>
          </a:bodyPr>
          <a:lstStyle/>
          <a:p>
            <a:r>
              <a:rPr lang="en-US" sz="2000" dirty="0">
                <a:solidFill>
                  <a:srgbClr val="888B8D"/>
                </a:solidFill>
                <a:latin typeface="Avenir Book"/>
                <a:cs typeface="Century Gothic"/>
              </a:rPr>
              <a:t>Funds in (or withdrawn from) an ABLE account are disregarded when determining eligibility for Medicaid.</a:t>
            </a:r>
          </a:p>
          <a:p>
            <a:endParaRPr lang="en-US" sz="2000" dirty="0">
              <a:solidFill>
                <a:srgbClr val="888B8D"/>
              </a:solidFill>
              <a:latin typeface="Avenir Book"/>
              <a:cs typeface="Century Gothic"/>
            </a:endParaRPr>
          </a:p>
          <a:p>
            <a:r>
              <a:rPr lang="en-US" sz="2000" dirty="0">
                <a:solidFill>
                  <a:srgbClr val="888B8D"/>
                </a:solidFill>
                <a:latin typeface="Avenir Book"/>
                <a:cs typeface="Century Gothic"/>
              </a:rPr>
              <a:t>In the state of Florida, Medicaid recovery has been revoked for one year – we hope it will soon be made permanent! </a:t>
            </a:r>
            <a:endParaRPr lang="en-US" sz="2000" dirty="0">
              <a:solidFill>
                <a:srgbClr val="887E6F"/>
              </a:solidFill>
              <a:latin typeface="Avenir Book"/>
              <a:cs typeface="Century Gothic"/>
            </a:endParaRPr>
          </a:p>
        </p:txBody>
      </p:sp>
    </p:spTree>
    <p:extLst>
      <p:ext uri="{BB962C8B-B14F-4D97-AF65-F5344CB8AC3E}">
        <p14:creationId xmlns:p14="http://schemas.microsoft.com/office/powerpoint/2010/main" val="16677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3394" y="337125"/>
            <a:ext cx="8630606" cy="409433"/>
          </a:xfrm>
        </p:spPr>
        <p:txBody>
          <a:bodyPr/>
          <a:lstStyle/>
          <a:p>
            <a:r>
              <a:rPr lang="en-US" sz="2800" dirty="0">
                <a:latin typeface="Avenir Book"/>
              </a:rPr>
              <a:t>What if I am Receiving SSI?</a:t>
            </a:r>
          </a:p>
        </p:txBody>
      </p:sp>
      <p:sp>
        <p:nvSpPr>
          <p:cNvPr id="9" name="Text Placeholder 2">
            <a:extLst>
              <a:ext uri="{FF2B5EF4-FFF2-40B4-BE49-F238E27FC236}">
                <a16:creationId xmlns:a16="http://schemas.microsoft.com/office/drawing/2014/main" id="{A5349D56-F67B-4B6F-A68C-033335B458F9}"/>
              </a:ext>
            </a:extLst>
          </p:cNvPr>
          <p:cNvSpPr>
            <a:spLocks noGrp="1"/>
          </p:cNvSpPr>
          <p:nvPr>
            <p:ph type="body" sz="quarter" idx="11"/>
          </p:nvPr>
        </p:nvSpPr>
        <p:spPr>
          <a:xfrm>
            <a:off x="685146" y="967018"/>
            <a:ext cx="8012882" cy="494849"/>
          </a:xfrm>
        </p:spPr>
        <p:txBody>
          <a:bodyPr/>
          <a:lstStyle/>
          <a:p>
            <a:r>
              <a:rPr lang="en-US" dirty="0"/>
              <a:t>Save for the future without losing Supplemental Security Income.</a:t>
            </a:r>
          </a:p>
        </p:txBody>
      </p:sp>
      <p:sp>
        <p:nvSpPr>
          <p:cNvPr id="11"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uk-UA" sz="1200" smtClean="0">
                <a:solidFill>
                  <a:schemeClr val="bg2"/>
                </a:solidFill>
                <a:latin typeface="Avenir Book"/>
              </a:rPr>
              <a:pPr algn="r"/>
              <a:t>7</a:t>
            </a:fld>
            <a:endParaRPr lang="uk-UA" sz="1200" dirty="0">
              <a:solidFill>
                <a:schemeClr val="bg2"/>
              </a:solidFill>
              <a:latin typeface="Avenir Book"/>
            </a:endParaRPr>
          </a:p>
        </p:txBody>
      </p:sp>
      <p:sp>
        <p:nvSpPr>
          <p:cNvPr id="7" name="Rectangle 6">
            <a:extLst>
              <a:ext uri="{FF2B5EF4-FFF2-40B4-BE49-F238E27FC236}">
                <a16:creationId xmlns:a16="http://schemas.microsoft.com/office/drawing/2014/main" id="{85F42F27-6673-4A98-A9C1-96AD99E1EEDF}"/>
              </a:ext>
            </a:extLst>
          </p:cNvPr>
          <p:cNvSpPr/>
          <p:nvPr/>
        </p:nvSpPr>
        <p:spPr>
          <a:xfrm>
            <a:off x="685146" y="1682327"/>
            <a:ext cx="8012882" cy="3200876"/>
          </a:xfrm>
          <a:prstGeom prst="rect">
            <a:avLst/>
          </a:prstGeom>
        </p:spPr>
        <p:txBody>
          <a:bodyPr wrap="square">
            <a:spAutoFit/>
          </a:bodyPr>
          <a:lstStyle/>
          <a:p>
            <a:r>
              <a:rPr lang="en-US" sz="2000" dirty="0">
                <a:solidFill>
                  <a:srgbClr val="888B8D"/>
                </a:solidFill>
                <a:latin typeface="Avenir Book" charset="0"/>
                <a:ea typeface="Avenir Book" charset="0"/>
                <a:cs typeface="Avenir Book" charset="0"/>
              </a:rPr>
              <a:t>Generally, funds in (or withdrawn from an ABLE account are disregarded when determining eligibility for Supplemental Security Income (SSI)</a:t>
            </a:r>
          </a:p>
          <a:p>
            <a:endParaRPr lang="en-US" sz="2000" dirty="0">
              <a:solidFill>
                <a:srgbClr val="888B8D"/>
              </a:solidFill>
              <a:latin typeface="Avenir Book" charset="0"/>
              <a:ea typeface="Avenir Book" charset="0"/>
              <a:cs typeface="Avenir Book" charset="0"/>
            </a:endParaRPr>
          </a:p>
          <a:p>
            <a:pPr marL="285750" indent="-285750">
              <a:buFont typeface="Arial" panose="020B0604020202020204" pitchFamily="34" charset="0"/>
              <a:buChar char="•"/>
            </a:pPr>
            <a:r>
              <a:rPr lang="en-US" sz="2000" dirty="0">
                <a:solidFill>
                  <a:srgbClr val="888B8D"/>
                </a:solidFill>
                <a:latin typeface="Avenir Book" charset="0"/>
                <a:ea typeface="Avenir Book" charset="0"/>
                <a:cs typeface="Avenir Book" charset="0"/>
              </a:rPr>
              <a:t>First $100,000 in ABLE account does not count as a resource</a:t>
            </a:r>
          </a:p>
          <a:p>
            <a:pPr marL="285750" indent="-285750">
              <a:buFont typeface="Arial" panose="020B0604020202020204" pitchFamily="34" charset="0"/>
              <a:buChar char="•"/>
            </a:pPr>
            <a:r>
              <a:rPr lang="en-US" sz="2000" dirty="0">
                <a:solidFill>
                  <a:srgbClr val="888B8D"/>
                </a:solidFill>
                <a:latin typeface="Avenir Book" charset="0"/>
                <a:ea typeface="Avenir Book" charset="0"/>
                <a:cs typeface="Avenir Book" charset="0"/>
              </a:rPr>
              <a:t>Housing and non-qualified expenses withdrawn but not spent in the same month count as a resource</a:t>
            </a:r>
          </a:p>
          <a:p>
            <a:pPr marL="285750" lvl="2" indent="-285750">
              <a:buFont typeface="Arial" panose="020B0604020202020204" pitchFamily="34" charset="0"/>
              <a:buChar char="•"/>
            </a:pPr>
            <a:r>
              <a:rPr lang="en-US" sz="2000" dirty="0">
                <a:solidFill>
                  <a:srgbClr val="888B8D"/>
                </a:solidFill>
                <a:latin typeface="Avenir Book" charset="0"/>
                <a:ea typeface="Avenir Book" charset="0"/>
                <a:cs typeface="Avenir Book" charset="0"/>
              </a:rPr>
              <a:t>Social Security POMS: </a:t>
            </a:r>
            <a:r>
              <a:rPr lang="en-US" sz="2000" i="1" dirty="0">
                <a:solidFill>
                  <a:srgbClr val="888B8D"/>
                </a:solidFill>
                <a:latin typeface="Avenir Book" charset="0"/>
                <a:ea typeface="Avenir Book" charset="0"/>
                <a:cs typeface="Avenir Book" charset="0"/>
              </a:rPr>
              <a:t>https://</a:t>
            </a:r>
            <a:r>
              <a:rPr lang="en-US" sz="2000" i="1" dirty="0" err="1">
                <a:solidFill>
                  <a:srgbClr val="888B8D"/>
                </a:solidFill>
                <a:latin typeface="Avenir Book" charset="0"/>
                <a:ea typeface="Avenir Book" charset="0"/>
                <a:cs typeface="Avenir Book" charset="0"/>
              </a:rPr>
              <a:t>secure.ssa.gov</a:t>
            </a:r>
            <a:r>
              <a:rPr lang="en-US" sz="2000" i="1" dirty="0">
                <a:solidFill>
                  <a:srgbClr val="888B8D"/>
                </a:solidFill>
                <a:latin typeface="Avenir Book" charset="0"/>
                <a:ea typeface="Avenir Book" charset="0"/>
                <a:cs typeface="Avenir Book" charset="0"/>
              </a:rPr>
              <a:t>/</a:t>
            </a:r>
            <a:r>
              <a:rPr lang="en-US" sz="2000" i="1" dirty="0" err="1">
                <a:solidFill>
                  <a:srgbClr val="888B8D"/>
                </a:solidFill>
                <a:latin typeface="Avenir Book" charset="0"/>
                <a:ea typeface="Avenir Book" charset="0"/>
                <a:cs typeface="Avenir Book" charset="0"/>
              </a:rPr>
              <a:t>poms.nsf</a:t>
            </a:r>
            <a:r>
              <a:rPr lang="en-US" sz="2000" i="1" dirty="0">
                <a:solidFill>
                  <a:srgbClr val="888B8D"/>
                </a:solidFill>
                <a:latin typeface="Avenir Book" charset="0"/>
                <a:ea typeface="Avenir Book" charset="0"/>
                <a:cs typeface="Avenir Book" charset="0"/>
              </a:rPr>
              <a:t>/lnx.0501130740</a:t>
            </a:r>
            <a:endParaRPr lang="en-US" sz="2000" i="1" dirty="0">
              <a:solidFill>
                <a:srgbClr val="005C5D"/>
              </a:solidFill>
              <a:latin typeface="Avenir Book" charset="0"/>
              <a:ea typeface="Avenir Book" charset="0"/>
              <a:cs typeface="Avenir Book" charset="0"/>
            </a:endParaRPr>
          </a:p>
          <a:p>
            <a:pPr marL="285750" indent="-285750">
              <a:buFont typeface="Arial" panose="020B0604020202020204" pitchFamily="34" charset="0"/>
              <a:buChar char="•"/>
            </a:pPr>
            <a:endParaRPr lang="en-US" sz="2200" dirty="0">
              <a:solidFill>
                <a:srgbClr val="887E6F"/>
              </a:solidFill>
              <a:latin typeface="Avenir Book"/>
              <a:cs typeface="Century Gothic"/>
            </a:endParaRPr>
          </a:p>
        </p:txBody>
      </p:sp>
    </p:spTree>
    <p:extLst>
      <p:ext uri="{BB962C8B-B14F-4D97-AF65-F5344CB8AC3E}">
        <p14:creationId xmlns:p14="http://schemas.microsoft.com/office/powerpoint/2010/main" val="145106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030612F-8AD5-B048-ADFF-7D46E192D38C}"/>
              </a:ext>
            </a:extLst>
          </p:cNvPr>
          <p:cNvSpPr txBox="1">
            <a:spLocks/>
          </p:cNvSpPr>
          <p:nvPr/>
        </p:nvSpPr>
        <p:spPr>
          <a:xfrm>
            <a:off x="863029" y="5959466"/>
            <a:ext cx="8110073" cy="786133"/>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2"/>
                </a:solidFill>
                <a:latin typeface="Avenir Book"/>
                <a:ea typeface="+mn-ea"/>
                <a:cs typeface="+mn-cs"/>
              </a:defRPr>
            </a:lvl1pPr>
            <a:lvl2pPr marL="742950" indent="-285750" algn="l" defTabSz="457200" rtl="0" eaLnBrk="1" latinLnBrk="0" hangingPunct="1">
              <a:spcBef>
                <a:spcPct val="20000"/>
              </a:spcBef>
              <a:buFont typeface="Arial"/>
              <a:buChar char="–"/>
              <a:defRPr sz="2000" b="0" i="0" kern="1200">
                <a:solidFill>
                  <a:schemeClr val="tx2"/>
                </a:solidFill>
                <a:latin typeface="Avenir Book"/>
                <a:ea typeface="+mn-ea"/>
                <a:cs typeface="+mn-cs"/>
              </a:defRPr>
            </a:lvl2pPr>
            <a:lvl3pPr marL="11430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400" b="1" dirty="0">
                <a:solidFill>
                  <a:srgbClr val="0076A8"/>
                </a:solidFill>
              </a:rPr>
              <a:t>Who Can Open an Account?</a:t>
            </a:r>
          </a:p>
        </p:txBody>
      </p:sp>
    </p:spTree>
    <p:extLst>
      <p:ext uri="{BB962C8B-B14F-4D97-AF65-F5344CB8AC3E}">
        <p14:creationId xmlns:p14="http://schemas.microsoft.com/office/powerpoint/2010/main" val="1189954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14A89933-AB18-4EBE-A67B-911D9A584451}"/>
              </a:ext>
            </a:extLst>
          </p:cNvPr>
          <p:cNvSpPr txBox="1">
            <a:spLocks/>
          </p:cNvSpPr>
          <p:nvPr/>
        </p:nvSpPr>
        <p:spPr>
          <a:xfrm>
            <a:off x="6848475" y="6324600"/>
            <a:ext cx="2133600" cy="3683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uk-UA" sz="1200" smtClean="0">
                <a:solidFill>
                  <a:schemeClr val="bg2"/>
                </a:solidFill>
                <a:latin typeface="Avenir Book"/>
              </a:rPr>
              <a:pPr algn="r"/>
              <a:t>9</a:t>
            </a:fld>
            <a:endParaRPr lang="uk-UA" sz="1200" dirty="0">
              <a:solidFill>
                <a:schemeClr val="bg2"/>
              </a:solidFill>
              <a:latin typeface="Avenir Book"/>
            </a:endParaRPr>
          </a:p>
        </p:txBody>
      </p:sp>
      <p:sp>
        <p:nvSpPr>
          <p:cNvPr id="7" name="Rectangle 6">
            <a:extLst>
              <a:ext uri="{FF2B5EF4-FFF2-40B4-BE49-F238E27FC236}">
                <a16:creationId xmlns:a16="http://schemas.microsoft.com/office/drawing/2014/main" id="{85F42F27-6673-4A98-A9C1-96AD99E1EEDF}"/>
              </a:ext>
            </a:extLst>
          </p:cNvPr>
          <p:cNvSpPr/>
          <p:nvPr/>
        </p:nvSpPr>
        <p:spPr>
          <a:xfrm>
            <a:off x="683126" y="989444"/>
            <a:ext cx="8416516" cy="4293483"/>
          </a:xfrm>
          <a:prstGeom prst="rect">
            <a:avLst/>
          </a:prstGeom>
        </p:spPr>
        <p:txBody>
          <a:bodyPr wrap="square">
            <a:spAutoFit/>
          </a:bodyPr>
          <a:lstStyle/>
          <a:p>
            <a:r>
              <a:rPr lang="en-US" dirty="0">
                <a:solidFill>
                  <a:srgbClr val="0076A8"/>
                </a:solidFill>
                <a:latin typeface="Avenir Book"/>
              </a:rPr>
              <a:t>Requirements</a:t>
            </a:r>
            <a:r>
              <a:rPr lang="en-US" b="1" dirty="0">
                <a:solidFill>
                  <a:srgbClr val="0076A8"/>
                </a:solidFill>
                <a:latin typeface="Avenir Book"/>
              </a:rPr>
              <a:t>:</a:t>
            </a:r>
          </a:p>
          <a:p>
            <a:pPr marL="285750" indent="-285750">
              <a:spcBef>
                <a:spcPts val="600"/>
              </a:spcBef>
              <a:spcAft>
                <a:spcPts val="600"/>
              </a:spcAft>
              <a:buFont typeface="Arial" panose="020B0604020202020204" pitchFamily="34" charset="0"/>
              <a:buChar char="•"/>
            </a:pPr>
            <a:r>
              <a:rPr lang="en-US" dirty="0">
                <a:solidFill>
                  <a:schemeClr val="bg2">
                    <a:lumMod val="75000"/>
                  </a:schemeClr>
                </a:solidFill>
                <a:latin typeface="Avenir Book"/>
              </a:rPr>
              <a:t>Florida resident</a:t>
            </a:r>
          </a:p>
          <a:p>
            <a:pPr marL="285750" indent="-285750">
              <a:spcBef>
                <a:spcPts val="600"/>
              </a:spcBef>
              <a:spcAft>
                <a:spcPts val="600"/>
              </a:spcAft>
              <a:buFont typeface="Arial" panose="020B0604020202020204" pitchFamily="34" charset="0"/>
              <a:buChar char="•"/>
            </a:pPr>
            <a:r>
              <a:rPr lang="en-US" dirty="0">
                <a:solidFill>
                  <a:schemeClr val="bg2">
                    <a:lumMod val="75000"/>
                  </a:schemeClr>
                </a:solidFill>
                <a:latin typeface="Avenir Book"/>
              </a:rPr>
              <a:t>Onset of the disability prior to age 26</a:t>
            </a:r>
          </a:p>
          <a:p>
            <a:pPr marL="285750" indent="-285750">
              <a:spcBef>
                <a:spcPts val="600"/>
              </a:spcBef>
              <a:spcAft>
                <a:spcPts val="600"/>
              </a:spcAft>
              <a:buFont typeface="Arial" panose="020B0604020202020204" pitchFamily="34" charset="0"/>
              <a:buChar char="•"/>
            </a:pPr>
            <a:r>
              <a:rPr lang="en-US" dirty="0">
                <a:solidFill>
                  <a:schemeClr val="bg2">
                    <a:lumMod val="75000"/>
                  </a:schemeClr>
                </a:solidFill>
                <a:latin typeface="Avenir Book"/>
              </a:rPr>
              <a:t>The disability is “severe”</a:t>
            </a:r>
            <a:endParaRPr lang="en-US" b="1" dirty="0">
              <a:solidFill>
                <a:schemeClr val="bg2">
                  <a:lumMod val="75000"/>
                </a:schemeClr>
              </a:solidFill>
              <a:latin typeface="Avenir Book"/>
            </a:endParaRPr>
          </a:p>
          <a:p>
            <a:endParaRPr lang="en-US" dirty="0">
              <a:solidFill>
                <a:srgbClr val="888B8D"/>
              </a:solidFill>
              <a:latin typeface="Avenir Book"/>
            </a:endParaRPr>
          </a:p>
          <a:p>
            <a:r>
              <a:rPr lang="en-US" dirty="0">
                <a:solidFill>
                  <a:srgbClr val="0076A8"/>
                </a:solidFill>
                <a:latin typeface="Avenir Book"/>
              </a:rPr>
              <a:t>If an individual is not receiving SSI or SSDI, then self-certify that individual has a:</a:t>
            </a:r>
          </a:p>
          <a:p>
            <a:pPr marL="285750" indent="-285750">
              <a:spcBef>
                <a:spcPts val="600"/>
              </a:spcBef>
              <a:spcAft>
                <a:spcPts val="600"/>
              </a:spcAft>
              <a:buFont typeface="Arial" panose="020B0604020202020204" pitchFamily="34" charset="0"/>
              <a:buChar char="•"/>
            </a:pPr>
            <a:r>
              <a:rPr lang="en-US" dirty="0">
                <a:solidFill>
                  <a:schemeClr val="bg2">
                    <a:lumMod val="75000"/>
                  </a:schemeClr>
                </a:solidFill>
                <a:latin typeface="Avenir Book"/>
              </a:rPr>
              <a:t>Diagnosis of a physical or mental impairment before age 26</a:t>
            </a:r>
          </a:p>
          <a:p>
            <a:pPr marL="285750" indent="-285750">
              <a:spcBef>
                <a:spcPts val="600"/>
              </a:spcBef>
              <a:spcAft>
                <a:spcPts val="600"/>
              </a:spcAft>
              <a:buFont typeface="Arial" panose="020B0604020202020204" pitchFamily="34" charset="0"/>
              <a:buChar char="•"/>
            </a:pPr>
            <a:r>
              <a:rPr lang="en-US" dirty="0">
                <a:solidFill>
                  <a:schemeClr val="bg2">
                    <a:lumMod val="75000"/>
                  </a:schemeClr>
                </a:solidFill>
                <a:latin typeface="Avenir Book"/>
              </a:rPr>
              <a:t>“Marked and severe functional limitations”</a:t>
            </a:r>
          </a:p>
          <a:p>
            <a:pPr marL="285750" indent="-285750">
              <a:spcBef>
                <a:spcPts val="600"/>
              </a:spcBef>
              <a:spcAft>
                <a:spcPts val="600"/>
              </a:spcAft>
              <a:buFont typeface="Arial" panose="020B0604020202020204" pitchFamily="34" charset="0"/>
              <a:buChar char="•"/>
            </a:pPr>
            <a:r>
              <a:rPr lang="en-US" dirty="0">
                <a:solidFill>
                  <a:schemeClr val="bg2">
                    <a:lumMod val="75000"/>
                  </a:schemeClr>
                </a:solidFill>
                <a:latin typeface="Avenir Book"/>
              </a:rPr>
              <a:t>Expected to last for at least 12 months</a:t>
            </a:r>
          </a:p>
          <a:p>
            <a:pPr>
              <a:spcBef>
                <a:spcPts val="600"/>
              </a:spcBef>
              <a:spcAft>
                <a:spcPts val="600"/>
              </a:spcAft>
            </a:pPr>
            <a:endParaRPr lang="en-US" dirty="0">
              <a:solidFill>
                <a:srgbClr val="0076A8"/>
              </a:solidFill>
              <a:latin typeface="Avenir Book"/>
            </a:endParaRPr>
          </a:p>
          <a:p>
            <a:pPr>
              <a:spcBef>
                <a:spcPts val="600"/>
              </a:spcBef>
              <a:spcAft>
                <a:spcPts val="600"/>
              </a:spcAft>
            </a:pPr>
            <a:r>
              <a:rPr lang="en-US" dirty="0">
                <a:solidFill>
                  <a:srgbClr val="0076A8"/>
                </a:solidFill>
                <a:latin typeface="Avenir Book"/>
              </a:rPr>
              <a:t>One ABLE Account per eligible individual, nationwide</a:t>
            </a:r>
          </a:p>
        </p:txBody>
      </p:sp>
      <p:sp>
        <p:nvSpPr>
          <p:cNvPr id="8" name="Text Placeholder 1">
            <a:extLst>
              <a:ext uri="{FF2B5EF4-FFF2-40B4-BE49-F238E27FC236}">
                <a16:creationId xmlns:a16="http://schemas.microsoft.com/office/drawing/2014/main" id="{BB2FEAB3-6412-4FA3-AAB6-2C901A7B33EB}"/>
              </a:ext>
            </a:extLst>
          </p:cNvPr>
          <p:cNvSpPr>
            <a:spLocks noGrp="1"/>
          </p:cNvSpPr>
          <p:nvPr>
            <p:ph type="body" sz="quarter" idx="10"/>
          </p:nvPr>
        </p:nvSpPr>
        <p:spPr>
          <a:xfrm>
            <a:off x="685146" y="383226"/>
            <a:ext cx="8012882" cy="409433"/>
          </a:xfrm>
        </p:spPr>
        <p:txBody>
          <a:bodyPr/>
          <a:lstStyle/>
          <a:p>
            <a:r>
              <a:rPr lang="en-US" dirty="0">
                <a:solidFill>
                  <a:schemeClr val="bg2">
                    <a:lumMod val="75000"/>
                  </a:schemeClr>
                </a:solidFill>
                <a:latin typeface="Avenir Book"/>
              </a:rPr>
              <a:t>Eligibility</a:t>
            </a:r>
          </a:p>
        </p:txBody>
      </p:sp>
    </p:spTree>
    <p:extLst>
      <p:ext uri="{BB962C8B-B14F-4D97-AF65-F5344CB8AC3E}">
        <p14:creationId xmlns:p14="http://schemas.microsoft.com/office/powerpoint/2010/main" val="178882282"/>
      </p:ext>
    </p:extLst>
  </p:cSld>
  <p:clrMapOvr>
    <a:masterClrMapping/>
  </p:clrMapOvr>
</p:sld>
</file>

<file path=ppt/theme/theme1.xml><?xml version="1.0" encoding="utf-8"?>
<a:theme xmlns:a="http://schemas.openxmlformats.org/drawingml/2006/main" name="Default Theme">
  <a:themeElements>
    <a:clrScheme name="FL ABLE">
      <a:dk1>
        <a:srgbClr val="000000"/>
      </a:dk1>
      <a:lt1>
        <a:srgbClr val="FFFFFF"/>
      </a:lt1>
      <a:dk2>
        <a:srgbClr val="555559"/>
      </a:dk2>
      <a:lt2>
        <a:srgbClr val="939598"/>
      </a:lt2>
      <a:accent1>
        <a:srgbClr val="00BCA8"/>
      </a:accent1>
      <a:accent2>
        <a:srgbClr val="A9C23F"/>
      </a:accent2>
      <a:accent3>
        <a:srgbClr val="005C5D"/>
      </a:accent3>
      <a:accent4>
        <a:srgbClr val="E6B711"/>
      </a:accent4>
      <a:accent5>
        <a:srgbClr val="60205C"/>
      </a:accent5>
      <a:accent6>
        <a:srgbClr val="887E6F"/>
      </a:accent6>
      <a:hlink>
        <a:srgbClr val="63C863"/>
      </a:hlink>
      <a:folHlink>
        <a:srgbClr val="4916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oore_Doc" ma:contentTypeID="0x010100D33A1EDB640DCA48B78E86B83249CD9100C87E1F0EB61AED4E84EC105AEC9D854C" ma:contentTypeVersion="16" ma:contentTypeDescription="" ma:contentTypeScope="" ma:versionID="47f9b1ec10c16ab8f0909ef50654f102">
  <xsd:schema xmlns:xsd="http://www.w3.org/2001/XMLSchema" xmlns:xs="http://www.w3.org/2001/XMLSchema" xmlns:p="http://schemas.microsoft.com/office/2006/metadata/properties" xmlns:ns2="d89cb2b0-926c-4eba-8e4a-de87571ecc8d" targetNamespace="http://schemas.microsoft.com/office/2006/metadata/properties" ma:root="true" ma:fieldsID="796afd1f331fa27d11bd9d85be0066fd" ns2:_="">
    <xsd:import namespace="d89cb2b0-926c-4eba-8e4a-de87571ecc8d"/>
    <xsd:element name="properties">
      <xsd:complexType>
        <xsd:sequence>
          <xsd:element name="documentManagement">
            <xsd:complexType>
              <xsd:all>
                <xsd:element ref="ns2:c2b9d7a7afc94cbc843d56b0cc8d2f4f" minOccurs="0"/>
                <xsd:element ref="ns2:TaxCatchAll" minOccurs="0"/>
                <xsd:element ref="ns2:TaxCatchAllLabel" minOccurs="0"/>
                <xsd:element ref="ns2:fd3a56ea09924bb598a3fa99cfe3380e" minOccurs="0"/>
                <xsd:element ref="ns2:fcbc10e3ae62436582ca3e68a635028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cb2b0-926c-4eba-8e4a-de87571ecc8d" elementFormDefault="qualified">
    <xsd:import namespace="http://schemas.microsoft.com/office/2006/documentManagement/types"/>
    <xsd:import namespace="http://schemas.microsoft.com/office/infopath/2007/PartnerControls"/>
    <xsd:element name="c2b9d7a7afc94cbc843d56b0cc8d2f4f" ma:index="8" nillable="true" ma:taxonomy="true" ma:internalName="c2b9d7a7afc94cbc843d56b0cc8d2f4f" ma:taxonomyFieldName="Clients" ma:displayName="Client" ma:readOnly="false" ma:default="1;#ABLE United|9d4f2cde-80cc-4f31-b042-cfb05b4ccc23" ma:fieldId="{c2b9d7a7-afc9-4cbc-843d-56b0cc8d2f4f}" ma:taxonomyMulti="true" ma:sspId="0ce2ccbd-e98b-40c7-b37a-730b965eff4c" ma:termSetId="1dd91f7e-6635-4a99-ac91-442249e42a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a8ed520-5431-40af-a5f9-dfabea10e66d}" ma:internalName="TaxCatchAll" ma:showField="CatchAllData" ma:web="3aec77b9-7c1e-4eed-aa4a-3bdaf8edbb8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a8ed520-5431-40af-a5f9-dfabea10e66d}" ma:internalName="TaxCatchAllLabel" ma:readOnly="true" ma:showField="CatchAllDataLabel" ma:web="3aec77b9-7c1e-4eed-aa4a-3bdaf8edbb8f">
      <xsd:complexType>
        <xsd:complexContent>
          <xsd:extension base="dms:MultiChoiceLookup">
            <xsd:sequence>
              <xsd:element name="Value" type="dms:Lookup" maxOccurs="unbounded" minOccurs="0" nillable="true"/>
            </xsd:sequence>
          </xsd:extension>
        </xsd:complexContent>
      </xsd:complexType>
    </xsd:element>
    <xsd:element name="fd3a56ea09924bb598a3fa99cfe3380e" ma:index="12" ma:taxonomy="true" ma:internalName="fd3a56ea09924bb598a3fa99cfe3380e" ma:taxonomyFieldName="Tasks" ma:displayName="Implementation" ma:default="" ma:fieldId="{fd3a56ea-0992-4bb5-98a3-fa99cfe3380e}" ma:taxonomyMulti="true" ma:sspId="0ce2ccbd-e98b-40c7-b37a-730b965eff4c" ma:termSetId="173a5504-dcd9-4388-bc93-cc1181f2343f" ma:anchorId="00000000-0000-0000-0000-000000000000" ma:open="false" ma:isKeyword="false">
      <xsd:complexType>
        <xsd:sequence>
          <xsd:element ref="pc:Terms" minOccurs="0" maxOccurs="1"/>
        </xsd:sequence>
      </xsd:complexType>
    </xsd:element>
    <xsd:element name="fcbc10e3ae62436582ca3e68a6350284" ma:index="14" nillable="true" ma:taxonomy="true" ma:internalName="fcbc10e3ae62436582ca3e68a6350284" ma:taxonomyFieldName="Feeder_Firm" ma:displayName="Feeder_Firm" ma:default="" ma:fieldId="{fcbc10e3-ae62-4365-82ca-3e68a6350284}" ma:sspId="0ce2ccbd-e98b-40c7-b37a-730b965eff4c" ma:termSetId="a7586230-b234-4585-8b0e-e21a758d973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cbc10e3ae62436582ca3e68a6350284 xmlns="d89cb2b0-926c-4eba-8e4a-de87571ecc8d">
      <Terms xmlns="http://schemas.microsoft.com/office/infopath/2007/PartnerControls"/>
    </fcbc10e3ae62436582ca3e68a6350284>
    <fd3a56ea09924bb598a3fa99cfe3380e xmlns="d89cb2b0-926c-4eba-8e4a-de87571ecc8d">
      <Terms xmlns="http://schemas.microsoft.com/office/infopath/2007/PartnerControls">
        <TermInfo xmlns="http://schemas.microsoft.com/office/infopath/2007/PartnerControls">
          <TermName xmlns="http://schemas.microsoft.com/office/infopath/2007/PartnerControls">Influencers</TermName>
          <TermId xmlns="http://schemas.microsoft.com/office/infopath/2007/PartnerControls">774e2e75-3166-4857-881e-b4d3c041f0cd</TermId>
        </TermInfo>
      </Terms>
    </fd3a56ea09924bb598a3fa99cfe3380e>
    <c2b9d7a7afc94cbc843d56b0cc8d2f4f xmlns="d89cb2b0-926c-4eba-8e4a-de87571ecc8d">
      <Terms xmlns="http://schemas.microsoft.com/office/infopath/2007/PartnerControls">
        <TermInfo xmlns="http://schemas.microsoft.com/office/infopath/2007/PartnerControls">
          <TermName xmlns="http://schemas.microsoft.com/office/infopath/2007/PartnerControls">ABLE United</TermName>
          <TermId xmlns="http://schemas.microsoft.com/office/infopath/2007/PartnerControls">9d4f2cde-80cc-4f31-b042-cfb05b4ccc23</TermId>
        </TermInfo>
      </Terms>
    </c2b9d7a7afc94cbc843d56b0cc8d2f4f>
    <TaxCatchAll xmlns="d89cb2b0-926c-4eba-8e4a-de87571ecc8d">
      <Value>16</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0ce2ccbd-e98b-40c7-b37a-730b965eff4c" ContentTypeId="0x010100D33A1EDB640DCA48B78E86B83249CD91" PreviousValue="false"/>
</file>

<file path=customXml/itemProps1.xml><?xml version="1.0" encoding="utf-8"?>
<ds:datastoreItem xmlns:ds="http://schemas.openxmlformats.org/officeDocument/2006/customXml" ds:itemID="{0CEACF6C-F3E8-4AC4-965A-C30FF759C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9cb2b0-926c-4eba-8e4a-de87571ec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542198-38BE-4960-A6A4-1B8F967F17EE}">
  <ds:schemaRefs>
    <ds:schemaRef ds:uri="d89cb2b0-926c-4eba-8e4a-de87571ecc8d"/>
    <ds:schemaRef ds:uri="http://www.w3.org/XML/1998/namespace"/>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A3219D4-A54C-4F74-AD20-3A43CFB93F0E}">
  <ds:schemaRefs>
    <ds:schemaRef ds:uri="http://schemas.microsoft.com/sharepoint/v3/contenttype/forms"/>
  </ds:schemaRefs>
</ds:datastoreItem>
</file>

<file path=customXml/itemProps4.xml><?xml version="1.0" encoding="utf-8"?>
<ds:datastoreItem xmlns:ds="http://schemas.openxmlformats.org/officeDocument/2006/customXml" ds:itemID="{5BB2DE36-564D-457F-8D02-7BA449EBE5B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3070</TotalTime>
  <Words>2703</Words>
  <Application>Microsoft Office PowerPoint</Application>
  <PresentationFormat>On-screen Show (4:3)</PresentationFormat>
  <Paragraphs>249</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Book</vt:lpstr>
      <vt:lpstr>Blk Akzidenz Grotesk Black</vt:lpstr>
      <vt:lpstr>Calibri</vt:lpstr>
      <vt:lpstr>Century Gothic</vt:lpstr>
      <vt:lpstr>L Akzidenz Grotesk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Vernon</dc:creator>
  <cp:lastModifiedBy>Jeanne Smith</cp:lastModifiedBy>
  <cp:revision>213</cp:revision>
  <cp:lastPrinted>2018-07-16T17:35:52Z</cp:lastPrinted>
  <dcterms:created xsi:type="dcterms:W3CDTF">2016-04-08T14:58:15Z</dcterms:created>
  <dcterms:modified xsi:type="dcterms:W3CDTF">2019-09-25T15:06:35Z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0x010100D33A1EDB640DCA48B78E86B83249CD9100C87E1F0EB61AED4E84EC105AEC9D854C</vt:lpwstr>
  </property>
  <property fmtid="{D5CDD505-2E9C-101B-9397-08002B2CF9AE}" pid="3" name="Feeder_Firm">
    <vt:lpwstr/>
  </property>
  <property fmtid="{D5CDD505-2E9C-101B-9397-08002B2CF9AE}" pid="4" name="Clients">
    <vt:lpwstr>1;#ABLE United|9d4f2cde-80cc-4f31-b042-cfb05b4ccc23</vt:lpwstr>
  </property>
  <property fmtid="{D5CDD505-2E9C-101B-9397-08002B2CF9AE}" pid="5" name="Tasks">
    <vt:lpwstr>16;#Influencers|774e2e75-3166-4857-881e-b4d3c041f0cd</vt:lpwstr>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y fmtid="{D5CDD505-2E9C-101B-9397-08002B2CF9AE}" pid="9" name="ComplianceAssetId">
    <vt:lpwstr/>
  </property>
</Properties>
</file>