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5" r:id="rId3"/>
    <p:sldId id="257" r:id="rId4"/>
    <p:sldId id="258" r:id="rId5"/>
    <p:sldId id="260"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2" r:id="rId37"/>
    <p:sldId id="291" r:id="rId38"/>
    <p:sldId id="293" r:id="rId39"/>
    <p:sldId id="294" r:id="rId40"/>
    <p:sldId id="295"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10/3/2018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10/3/2018</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10/3/2018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1.emf"/><Relationship Id="rId5" Type="http://schemas.openxmlformats.org/officeDocument/2006/relationships/oleObject" Target="../embeddings/oleObject11.bin"/><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3.emf"/><Relationship Id="rId5" Type="http://schemas.openxmlformats.org/officeDocument/2006/relationships/oleObject" Target="../embeddings/oleObject13.bin"/><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5.emf"/><Relationship Id="rId5" Type="http://schemas.openxmlformats.org/officeDocument/2006/relationships/oleObject" Target="../embeddings/oleObject15.bin"/><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7.emf"/><Relationship Id="rId5" Type="http://schemas.openxmlformats.org/officeDocument/2006/relationships/oleObject" Target="../embeddings/oleObject17.bin"/><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9.emf"/><Relationship Id="rId5" Type="http://schemas.openxmlformats.org/officeDocument/2006/relationships/oleObject" Target="../embeddings/oleObject19.bin"/><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1.emf"/><Relationship Id="rId5" Type="http://schemas.openxmlformats.org/officeDocument/2006/relationships/oleObject" Target="../embeddings/oleObject21.bin"/><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3.emf"/><Relationship Id="rId5" Type="http://schemas.openxmlformats.org/officeDocument/2006/relationships/oleObject" Target="../embeddings/oleObject23.bin"/><Relationship Id="rId4" Type="http://schemas.openxmlformats.org/officeDocument/2006/relationships/image" Target="../media/image22.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5.emf"/><Relationship Id="rId5" Type="http://schemas.openxmlformats.org/officeDocument/2006/relationships/oleObject" Target="../embeddings/oleObject25.bin"/><Relationship Id="rId4" Type="http://schemas.openxmlformats.org/officeDocument/2006/relationships/image" Target="../media/image24.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s://www.disabilityjudges.com/state/florida/orlando/emily-kirk" TargetMode="External"/><Relationship Id="rId13" Type="http://schemas.openxmlformats.org/officeDocument/2006/relationships/hyperlink" Target="https://www.disabilityjudges.com/state/florida/orlando/angela-l-neel" TargetMode="External"/><Relationship Id="rId18" Type="http://schemas.openxmlformats.org/officeDocument/2006/relationships/hyperlink" Target="https://www.disabilityjudges.com/state/florida/orlando/douglas-a-walker" TargetMode="External"/><Relationship Id="rId3" Type="http://schemas.openxmlformats.org/officeDocument/2006/relationships/hyperlink" Target="https://www.disabilityjudges.com/state/florida/orlando/kevin-j-detherage" TargetMode="External"/><Relationship Id="rId7" Type="http://schemas.openxmlformats.org/officeDocument/2006/relationships/hyperlink" Target="https://www.disabilityjudges.com/state/florida/orlando/pamela-houston" TargetMode="External"/><Relationship Id="rId12" Type="http://schemas.openxmlformats.org/officeDocument/2006/relationships/hyperlink" Target="https://www.disabilityjudges.com/state/florida/orlando/maria-t-mandry" TargetMode="External"/><Relationship Id="rId17" Type="http://schemas.openxmlformats.org/officeDocument/2006/relationships/hyperlink" Target="https://www.disabilityjudges.com/state/florida/orlando/pedro-tejada-rivera" TargetMode="External"/><Relationship Id="rId2" Type="http://schemas.openxmlformats.org/officeDocument/2006/relationships/hyperlink" Target="https://www.disabilityjudges.com/state/florida/orlando/michael-calabro" TargetMode="External"/><Relationship Id="rId16" Type="http://schemas.openxmlformats.org/officeDocument/2006/relationships/hyperlink" Target="https://www.disabilityjudges.com/state/florida/orlando/emily-r-statum" TargetMode="External"/><Relationship Id="rId1" Type="http://schemas.openxmlformats.org/officeDocument/2006/relationships/slideLayout" Target="../slideLayouts/slideLayout2.xml"/><Relationship Id="rId6" Type="http://schemas.openxmlformats.org/officeDocument/2006/relationships/hyperlink" Target="https://www.disabilityjudges.com/state/florida/orlando/eric-s-fulcher" TargetMode="External"/><Relationship Id="rId11" Type="http://schemas.openxmlformats.org/officeDocument/2006/relationships/hyperlink" Target="https://www.disabilityjudges.com/state/florida/orlando/janet-mahon" TargetMode="External"/><Relationship Id="rId5" Type="http://schemas.openxmlformats.org/officeDocument/2006/relationships/hyperlink" Target="https://www.disabilityjudges.com/state/florida/orlando/jeffrey-a-ferguson" TargetMode="External"/><Relationship Id="rId15" Type="http://schemas.openxmlformats.org/officeDocument/2006/relationships/hyperlink" Target="https://www.disabilityjudges.com/state/florida/orlando/e-rodriguez-quilichini" TargetMode="External"/><Relationship Id="rId10" Type="http://schemas.openxmlformats.org/officeDocument/2006/relationships/hyperlink" Target="https://www.disabilityjudges.com/state/florida/orlando/bruce-landrum" TargetMode="External"/><Relationship Id="rId4" Type="http://schemas.openxmlformats.org/officeDocument/2006/relationships/hyperlink" Target="https://www.disabilityjudges.com/state/florida/orlando/kathleen-h-eiler" TargetMode="External"/><Relationship Id="rId9" Type="http://schemas.openxmlformats.org/officeDocument/2006/relationships/hyperlink" Target="https://www.disabilityjudges.com/state/florida/orlando/barry-c-laboda" TargetMode="External"/><Relationship Id="rId14" Type="http://schemas.openxmlformats.org/officeDocument/2006/relationships/hyperlink" Target="https://www.disabilityjudges.com/state/florida/orlando/julio-ocampo"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5.bin"/><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emf"/><Relationship Id="rId5" Type="http://schemas.openxmlformats.org/officeDocument/2006/relationships/oleObject" Target="../embeddings/oleObject7.bin"/><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9.emf"/><Relationship Id="rId5" Type="http://schemas.openxmlformats.org/officeDocument/2006/relationships/oleObject" Target="../embeddings/oleObject9.bin"/><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624C5-7D1B-42C4-8878-4B6C38E9FB0D}"/>
              </a:ext>
            </a:extLst>
          </p:cNvPr>
          <p:cNvSpPr>
            <a:spLocks noGrp="1"/>
          </p:cNvSpPr>
          <p:nvPr>
            <p:ph type="ctrTitle"/>
          </p:nvPr>
        </p:nvSpPr>
        <p:spPr>
          <a:xfrm>
            <a:off x="1598177" y="1229989"/>
            <a:ext cx="7675826" cy="2820847"/>
          </a:xfrm>
        </p:spPr>
        <p:txBody>
          <a:bodyPr/>
          <a:lstStyle/>
          <a:p>
            <a:r>
              <a:rPr lang="en-US" dirty="0">
                <a:solidFill>
                  <a:srgbClr val="0070C0"/>
                </a:solidFill>
              </a:rPr>
              <a:t>Common Challenges With Supplemental Security Income (SSI)</a:t>
            </a:r>
          </a:p>
        </p:txBody>
      </p:sp>
      <p:sp>
        <p:nvSpPr>
          <p:cNvPr id="3" name="Subtitle 2">
            <a:extLst>
              <a:ext uri="{FF2B5EF4-FFF2-40B4-BE49-F238E27FC236}">
                <a16:creationId xmlns:a16="http://schemas.microsoft.com/office/drawing/2014/main" id="{C2B93E45-0BAB-4C23-A79E-C54815915AC0}"/>
              </a:ext>
            </a:extLst>
          </p:cNvPr>
          <p:cNvSpPr>
            <a:spLocks noGrp="1"/>
          </p:cNvSpPr>
          <p:nvPr>
            <p:ph type="subTitle" idx="1"/>
          </p:nvPr>
        </p:nvSpPr>
        <p:spPr/>
        <p:txBody>
          <a:bodyPr/>
          <a:lstStyle/>
          <a:p>
            <a:r>
              <a:rPr lang="en-US" dirty="0"/>
              <a:t>Sarah Patience Fay, Esquire</a:t>
            </a:r>
          </a:p>
          <a:p>
            <a:r>
              <a:rPr lang="en-US" dirty="0"/>
              <a:t>Culbertson Law Group, P.L.L.C.</a:t>
            </a:r>
          </a:p>
        </p:txBody>
      </p:sp>
    </p:spTree>
    <p:extLst>
      <p:ext uri="{BB962C8B-B14F-4D97-AF65-F5344CB8AC3E}">
        <p14:creationId xmlns:p14="http://schemas.microsoft.com/office/powerpoint/2010/main" val="1708178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8AF0E-241A-46F2-938A-44BB5AD56701}"/>
              </a:ext>
            </a:extLst>
          </p:cNvPr>
          <p:cNvSpPr>
            <a:spLocks noGrp="1"/>
          </p:cNvSpPr>
          <p:nvPr>
            <p:ph type="title"/>
          </p:nvPr>
        </p:nvSpPr>
        <p:spPr/>
        <p:txBody>
          <a:bodyPr>
            <a:normAutofit/>
          </a:bodyPr>
          <a:lstStyle/>
          <a:p>
            <a:pPr algn="ctr"/>
            <a:r>
              <a:rPr lang="en-US" sz="7200" dirty="0">
                <a:solidFill>
                  <a:srgbClr val="0070C0"/>
                </a:solidFill>
              </a:rPr>
              <a:t>SSI Application</a:t>
            </a:r>
            <a:endParaRPr lang="en-US" sz="7200" dirty="0"/>
          </a:p>
        </p:txBody>
      </p:sp>
      <p:graphicFrame>
        <p:nvGraphicFramePr>
          <p:cNvPr id="4" name="Content Placeholder 3">
            <a:extLst>
              <a:ext uri="{FF2B5EF4-FFF2-40B4-BE49-F238E27FC236}">
                <a16:creationId xmlns:a16="http://schemas.microsoft.com/office/drawing/2014/main" id="{E159DC81-1E77-49B6-99BD-40390902597E}"/>
              </a:ext>
            </a:extLst>
          </p:cNvPr>
          <p:cNvGraphicFramePr>
            <a:graphicFrameLocks noGrp="1" noChangeAspect="1"/>
          </p:cNvGraphicFramePr>
          <p:nvPr>
            <p:ph idx="1"/>
            <p:extLst>
              <p:ext uri="{D42A27DB-BD31-4B8C-83A1-F6EECF244321}">
                <p14:modId xmlns:p14="http://schemas.microsoft.com/office/powerpoint/2010/main" val="17277342"/>
              </p:ext>
            </p:extLst>
          </p:nvPr>
        </p:nvGraphicFramePr>
        <p:xfrm>
          <a:off x="1422650" y="2027505"/>
          <a:ext cx="2998788" cy="3881437"/>
        </p:xfrm>
        <a:graphic>
          <a:graphicData uri="http://schemas.openxmlformats.org/presentationml/2006/ole">
            <mc:AlternateContent xmlns:mc="http://schemas.openxmlformats.org/markup-compatibility/2006">
              <mc:Choice xmlns:v="urn:schemas-microsoft-com:vml" Requires="v">
                <p:oleObj spid="_x0000_s5224" name="Acrobat Document" r:id="rId3" imgW="2914498" imgH="3771698" progId="Acrobat.Document.11">
                  <p:embed/>
                </p:oleObj>
              </mc:Choice>
              <mc:Fallback>
                <p:oleObj name="Acrobat Document" r:id="rId3" imgW="2914498" imgH="3771698" progId="Acrobat.Document.11">
                  <p:embed/>
                  <p:pic>
                    <p:nvPicPr>
                      <p:cNvPr id="0" name=""/>
                      <p:cNvPicPr/>
                      <p:nvPr/>
                    </p:nvPicPr>
                    <p:blipFill>
                      <a:blip r:embed="rId4"/>
                      <a:stretch>
                        <a:fillRect/>
                      </a:stretch>
                    </p:blipFill>
                    <p:spPr>
                      <a:xfrm>
                        <a:off x="1422650" y="2027505"/>
                        <a:ext cx="2998788" cy="3881437"/>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33C4E316-3050-4919-A316-D3E5ED9AEDC8}"/>
              </a:ext>
            </a:extLst>
          </p:cNvPr>
          <p:cNvGraphicFramePr>
            <a:graphicFrameLocks noChangeAspect="1"/>
          </p:cNvGraphicFramePr>
          <p:nvPr>
            <p:extLst>
              <p:ext uri="{D42A27DB-BD31-4B8C-83A1-F6EECF244321}">
                <p14:modId xmlns:p14="http://schemas.microsoft.com/office/powerpoint/2010/main" val="204224803"/>
              </p:ext>
            </p:extLst>
          </p:nvPr>
        </p:nvGraphicFramePr>
        <p:xfrm>
          <a:off x="5115487" y="2082273"/>
          <a:ext cx="2914650" cy="3771900"/>
        </p:xfrm>
        <a:graphic>
          <a:graphicData uri="http://schemas.openxmlformats.org/presentationml/2006/ole">
            <mc:AlternateContent xmlns:mc="http://schemas.openxmlformats.org/markup-compatibility/2006">
              <mc:Choice xmlns:v="urn:schemas-microsoft-com:vml" Requires="v">
                <p:oleObj spid="_x0000_s5225" name="Acrobat Document" r:id="rId5" imgW="2914498" imgH="3771698" progId="Acrobat.Document.11">
                  <p:embed/>
                </p:oleObj>
              </mc:Choice>
              <mc:Fallback>
                <p:oleObj name="Acrobat Document" r:id="rId5" imgW="2914498" imgH="3771698" progId="Acrobat.Document.11">
                  <p:embed/>
                  <p:pic>
                    <p:nvPicPr>
                      <p:cNvPr id="0" name=""/>
                      <p:cNvPicPr/>
                      <p:nvPr/>
                    </p:nvPicPr>
                    <p:blipFill>
                      <a:blip r:embed="rId6"/>
                      <a:stretch>
                        <a:fillRect/>
                      </a:stretch>
                    </p:blipFill>
                    <p:spPr>
                      <a:xfrm>
                        <a:off x="5115487" y="2082273"/>
                        <a:ext cx="2914650" cy="3771900"/>
                      </a:xfrm>
                      <a:prstGeom prst="rect">
                        <a:avLst/>
                      </a:prstGeom>
                    </p:spPr>
                  </p:pic>
                </p:oleObj>
              </mc:Fallback>
            </mc:AlternateContent>
          </a:graphicData>
        </a:graphic>
      </p:graphicFrame>
    </p:spTree>
    <p:extLst>
      <p:ext uri="{BB962C8B-B14F-4D97-AF65-F5344CB8AC3E}">
        <p14:creationId xmlns:p14="http://schemas.microsoft.com/office/powerpoint/2010/main" val="3896719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5E09D-1657-4C95-B2CC-D9B7CC6B6CF8}"/>
              </a:ext>
            </a:extLst>
          </p:cNvPr>
          <p:cNvSpPr>
            <a:spLocks noGrp="1"/>
          </p:cNvSpPr>
          <p:nvPr>
            <p:ph type="title"/>
          </p:nvPr>
        </p:nvSpPr>
        <p:spPr/>
        <p:txBody>
          <a:bodyPr>
            <a:normAutofit/>
          </a:bodyPr>
          <a:lstStyle/>
          <a:p>
            <a:pPr algn="ctr"/>
            <a:r>
              <a:rPr lang="en-US" sz="7200" dirty="0">
                <a:solidFill>
                  <a:srgbClr val="0070C0"/>
                </a:solidFill>
              </a:rPr>
              <a:t>SSI Application</a:t>
            </a:r>
            <a:endParaRPr lang="en-US" sz="7200" dirty="0"/>
          </a:p>
        </p:txBody>
      </p:sp>
      <p:graphicFrame>
        <p:nvGraphicFramePr>
          <p:cNvPr id="4" name="Content Placeholder 3">
            <a:extLst>
              <a:ext uri="{FF2B5EF4-FFF2-40B4-BE49-F238E27FC236}">
                <a16:creationId xmlns:a16="http://schemas.microsoft.com/office/drawing/2014/main" id="{5A367865-7FD7-4108-81FB-5DD0F7607354}"/>
              </a:ext>
            </a:extLst>
          </p:cNvPr>
          <p:cNvGraphicFramePr>
            <a:graphicFrameLocks noGrp="1" noChangeAspect="1"/>
          </p:cNvGraphicFramePr>
          <p:nvPr>
            <p:ph idx="1"/>
            <p:extLst>
              <p:ext uri="{D42A27DB-BD31-4B8C-83A1-F6EECF244321}">
                <p14:modId xmlns:p14="http://schemas.microsoft.com/office/powerpoint/2010/main" val="648876558"/>
              </p:ext>
            </p:extLst>
          </p:nvPr>
        </p:nvGraphicFramePr>
        <p:xfrm>
          <a:off x="1231086" y="2023024"/>
          <a:ext cx="2998788" cy="3881437"/>
        </p:xfrm>
        <a:graphic>
          <a:graphicData uri="http://schemas.openxmlformats.org/presentationml/2006/ole">
            <mc:AlternateContent xmlns:mc="http://schemas.openxmlformats.org/markup-compatibility/2006">
              <mc:Choice xmlns:v="urn:schemas-microsoft-com:vml" Requires="v">
                <p:oleObj spid="_x0000_s6246" name="Acrobat Document" r:id="rId3" imgW="2914498" imgH="3771698" progId="Acrobat.Document.11">
                  <p:embed/>
                </p:oleObj>
              </mc:Choice>
              <mc:Fallback>
                <p:oleObj name="Acrobat Document" r:id="rId3" imgW="2914498" imgH="3771698" progId="Acrobat.Document.11">
                  <p:embed/>
                  <p:pic>
                    <p:nvPicPr>
                      <p:cNvPr id="0" name=""/>
                      <p:cNvPicPr/>
                      <p:nvPr/>
                    </p:nvPicPr>
                    <p:blipFill>
                      <a:blip r:embed="rId4"/>
                      <a:stretch>
                        <a:fillRect/>
                      </a:stretch>
                    </p:blipFill>
                    <p:spPr>
                      <a:xfrm>
                        <a:off x="1231086" y="2023024"/>
                        <a:ext cx="2998788" cy="3881437"/>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5E0B73A2-A565-4B9C-93D7-B27ACE5E5BD2}"/>
              </a:ext>
            </a:extLst>
          </p:cNvPr>
          <p:cNvGraphicFramePr>
            <a:graphicFrameLocks noChangeAspect="1"/>
          </p:cNvGraphicFramePr>
          <p:nvPr>
            <p:extLst>
              <p:ext uri="{D42A27DB-BD31-4B8C-83A1-F6EECF244321}">
                <p14:modId xmlns:p14="http://schemas.microsoft.com/office/powerpoint/2010/main" val="3405125458"/>
              </p:ext>
            </p:extLst>
          </p:nvPr>
        </p:nvGraphicFramePr>
        <p:xfrm>
          <a:off x="5047478" y="2010901"/>
          <a:ext cx="2914650" cy="3771900"/>
        </p:xfrm>
        <a:graphic>
          <a:graphicData uri="http://schemas.openxmlformats.org/presentationml/2006/ole">
            <mc:AlternateContent xmlns:mc="http://schemas.openxmlformats.org/markup-compatibility/2006">
              <mc:Choice xmlns:v="urn:schemas-microsoft-com:vml" Requires="v">
                <p:oleObj spid="_x0000_s6247" name="Acrobat Document" r:id="rId5" imgW="2914498" imgH="3771698" progId="Acrobat.Document.11">
                  <p:embed/>
                </p:oleObj>
              </mc:Choice>
              <mc:Fallback>
                <p:oleObj name="Acrobat Document" r:id="rId5" imgW="2914498" imgH="3771698" progId="Acrobat.Document.11">
                  <p:embed/>
                  <p:pic>
                    <p:nvPicPr>
                      <p:cNvPr id="0" name=""/>
                      <p:cNvPicPr/>
                      <p:nvPr/>
                    </p:nvPicPr>
                    <p:blipFill>
                      <a:blip r:embed="rId6"/>
                      <a:stretch>
                        <a:fillRect/>
                      </a:stretch>
                    </p:blipFill>
                    <p:spPr>
                      <a:xfrm>
                        <a:off x="5047478" y="2010901"/>
                        <a:ext cx="2914650" cy="3771900"/>
                      </a:xfrm>
                      <a:prstGeom prst="rect">
                        <a:avLst/>
                      </a:prstGeom>
                    </p:spPr>
                  </p:pic>
                </p:oleObj>
              </mc:Fallback>
            </mc:AlternateContent>
          </a:graphicData>
        </a:graphic>
      </p:graphicFrame>
    </p:spTree>
    <p:extLst>
      <p:ext uri="{BB962C8B-B14F-4D97-AF65-F5344CB8AC3E}">
        <p14:creationId xmlns:p14="http://schemas.microsoft.com/office/powerpoint/2010/main" val="2446550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F0E9B-44C2-4F0F-A159-0FAAD64BDF5B}"/>
              </a:ext>
            </a:extLst>
          </p:cNvPr>
          <p:cNvSpPr>
            <a:spLocks noGrp="1"/>
          </p:cNvSpPr>
          <p:nvPr>
            <p:ph type="title"/>
          </p:nvPr>
        </p:nvSpPr>
        <p:spPr/>
        <p:txBody>
          <a:bodyPr>
            <a:normAutofit/>
          </a:bodyPr>
          <a:lstStyle/>
          <a:p>
            <a:pPr algn="ctr"/>
            <a:r>
              <a:rPr lang="en-US" sz="7200" dirty="0">
                <a:solidFill>
                  <a:srgbClr val="0070C0"/>
                </a:solidFill>
              </a:rPr>
              <a:t>SSI Application</a:t>
            </a:r>
            <a:endParaRPr lang="en-US" sz="7200" dirty="0"/>
          </a:p>
        </p:txBody>
      </p:sp>
      <p:graphicFrame>
        <p:nvGraphicFramePr>
          <p:cNvPr id="4" name="Content Placeholder 3">
            <a:extLst>
              <a:ext uri="{FF2B5EF4-FFF2-40B4-BE49-F238E27FC236}">
                <a16:creationId xmlns:a16="http://schemas.microsoft.com/office/drawing/2014/main" id="{12CF99F8-BD95-4D14-9AFB-439E8411F232}"/>
              </a:ext>
            </a:extLst>
          </p:cNvPr>
          <p:cNvGraphicFramePr>
            <a:graphicFrameLocks noGrp="1" noChangeAspect="1"/>
          </p:cNvGraphicFramePr>
          <p:nvPr>
            <p:ph idx="1"/>
            <p:extLst>
              <p:ext uri="{D42A27DB-BD31-4B8C-83A1-F6EECF244321}">
                <p14:modId xmlns:p14="http://schemas.microsoft.com/office/powerpoint/2010/main" val="2961257559"/>
              </p:ext>
            </p:extLst>
          </p:nvPr>
        </p:nvGraphicFramePr>
        <p:xfrm>
          <a:off x="1243224" y="2128220"/>
          <a:ext cx="2998788" cy="3881437"/>
        </p:xfrm>
        <a:graphic>
          <a:graphicData uri="http://schemas.openxmlformats.org/presentationml/2006/ole">
            <mc:AlternateContent xmlns:mc="http://schemas.openxmlformats.org/markup-compatibility/2006">
              <mc:Choice xmlns:v="urn:schemas-microsoft-com:vml" Requires="v">
                <p:oleObj spid="_x0000_s7270" name="Acrobat Document" r:id="rId3" imgW="2914498" imgH="3771698" progId="Acrobat.Document.11">
                  <p:embed/>
                </p:oleObj>
              </mc:Choice>
              <mc:Fallback>
                <p:oleObj name="Acrobat Document" r:id="rId3" imgW="2914498" imgH="3771698" progId="Acrobat.Document.11">
                  <p:embed/>
                  <p:pic>
                    <p:nvPicPr>
                      <p:cNvPr id="0" name=""/>
                      <p:cNvPicPr/>
                      <p:nvPr/>
                    </p:nvPicPr>
                    <p:blipFill>
                      <a:blip r:embed="rId4"/>
                      <a:stretch>
                        <a:fillRect/>
                      </a:stretch>
                    </p:blipFill>
                    <p:spPr>
                      <a:xfrm>
                        <a:off x="1243224" y="2128220"/>
                        <a:ext cx="2998788" cy="3881437"/>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5888CA23-7AE5-4FC1-BF1A-DE89694A1E60}"/>
              </a:ext>
            </a:extLst>
          </p:cNvPr>
          <p:cNvGraphicFramePr>
            <a:graphicFrameLocks noChangeAspect="1"/>
          </p:cNvGraphicFramePr>
          <p:nvPr>
            <p:extLst>
              <p:ext uri="{D42A27DB-BD31-4B8C-83A1-F6EECF244321}">
                <p14:modId xmlns:p14="http://schemas.microsoft.com/office/powerpoint/2010/main" val="2354516121"/>
              </p:ext>
            </p:extLst>
          </p:nvPr>
        </p:nvGraphicFramePr>
        <p:xfrm>
          <a:off x="5386570" y="2128220"/>
          <a:ext cx="2914650" cy="3771900"/>
        </p:xfrm>
        <a:graphic>
          <a:graphicData uri="http://schemas.openxmlformats.org/presentationml/2006/ole">
            <mc:AlternateContent xmlns:mc="http://schemas.openxmlformats.org/markup-compatibility/2006">
              <mc:Choice xmlns:v="urn:schemas-microsoft-com:vml" Requires="v">
                <p:oleObj spid="_x0000_s7271" name="Acrobat Document" r:id="rId5" imgW="2914498" imgH="3771698" progId="Acrobat.Document.11">
                  <p:embed/>
                </p:oleObj>
              </mc:Choice>
              <mc:Fallback>
                <p:oleObj name="Acrobat Document" r:id="rId5" imgW="2914498" imgH="3771698" progId="Acrobat.Document.11">
                  <p:embed/>
                  <p:pic>
                    <p:nvPicPr>
                      <p:cNvPr id="0" name=""/>
                      <p:cNvPicPr/>
                      <p:nvPr/>
                    </p:nvPicPr>
                    <p:blipFill>
                      <a:blip r:embed="rId6"/>
                      <a:stretch>
                        <a:fillRect/>
                      </a:stretch>
                    </p:blipFill>
                    <p:spPr>
                      <a:xfrm>
                        <a:off x="5386570" y="2128220"/>
                        <a:ext cx="2914650" cy="3771900"/>
                      </a:xfrm>
                      <a:prstGeom prst="rect">
                        <a:avLst/>
                      </a:prstGeom>
                    </p:spPr>
                  </p:pic>
                </p:oleObj>
              </mc:Fallback>
            </mc:AlternateContent>
          </a:graphicData>
        </a:graphic>
      </p:graphicFrame>
    </p:spTree>
    <p:extLst>
      <p:ext uri="{BB962C8B-B14F-4D97-AF65-F5344CB8AC3E}">
        <p14:creationId xmlns:p14="http://schemas.microsoft.com/office/powerpoint/2010/main" val="622418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D578-962C-4029-A461-9BC80F26CC35}"/>
              </a:ext>
            </a:extLst>
          </p:cNvPr>
          <p:cNvSpPr>
            <a:spLocks noGrp="1"/>
          </p:cNvSpPr>
          <p:nvPr>
            <p:ph type="title"/>
          </p:nvPr>
        </p:nvSpPr>
        <p:spPr/>
        <p:txBody>
          <a:bodyPr>
            <a:normAutofit/>
          </a:bodyPr>
          <a:lstStyle/>
          <a:p>
            <a:pPr algn="ctr"/>
            <a:r>
              <a:rPr lang="en-US" sz="7200" dirty="0">
                <a:solidFill>
                  <a:srgbClr val="0070C0"/>
                </a:solidFill>
              </a:rPr>
              <a:t>SSI Application</a:t>
            </a:r>
            <a:endParaRPr lang="en-US" sz="7200" dirty="0"/>
          </a:p>
        </p:txBody>
      </p:sp>
      <p:graphicFrame>
        <p:nvGraphicFramePr>
          <p:cNvPr id="4" name="Content Placeholder 3">
            <a:extLst>
              <a:ext uri="{FF2B5EF4-FFF2-40B4-BE49-F238E27FC236}">
                <a16:creationId xmlns:a16="http://schemas.microsoft.com/office/drawing/2014/main" id="{992A528A-1B83-450D-BCAD-54B33E321739}"/>
              </a:ext>
            </a:extLst>
          </p:cNvPr>
          <p:cNvGraphicFramePr>
            <a:graphicFrameLocks noGrp="1" noChangeAspect="1"/>
          </p:cNvGraphicFramePr>
          <p:nvPr>
            <p:ph idx="1"/>
            <p:extLst>
              <p:ext uri="{D42A27DB-BD31-4B8C-83A1-F6EECF244321}">
                <p14:modId xmlns:p14="http://schemas.microsoft.com/office/powerpoint/2010/main" val="2424701176"/>
              </p:ext>
            </p:extLst>
          </p:nvPr>
        </p:nvGraphicFramePr>
        <p:xfrm>
          <a:off x="1190625" y="2124174"/>
          <a:ext cx="2998788" cy="3881437"/>
        </p:xfrm>
        <a:graphic>
          <a:graphicData uri="http://schemas.openxmlformats.org/presentationml/2006/ole">
            <mc:AlternateContent xmlns:mc="http://schemas.openxmlformats.org/markup-compatibility/2006">
              <mc:Choice xmlns:v="urn:schemas-microsoft-com:vml" Requires="v">
                <p:oleObj spid="_x0000_s8294" name="Acrobat Document" r:id="rId3" imgW="2914498" imgH="3771698" progId="Acrobat.Document.11">
                  <p:embed/>
                </p:oleObj>
              </mc:Choice>
              <mc:Fallback>
                <p:oleObj name="Acrobat Document" r:id="rId3" imgW="2914498" imgH="3771698" progId="Acrobat.Document.11">
                  <p:embed/>
                  <p:pic>
                    <p:nvPicPr>
                      <p:cNvPr id="0" name=""/>
                      <p:cNvPicPr/>
                      <p:nvPr/>
                    </p:nvPicPr>
                    <p:blipFill>
                      <a:blip r:embed="rId4"/>
                      <a:stretch>
                        <a:fillRect/>
                      </a:stretch>
                    </p:blipFill>
                    <p:spPr>
                      <a:xfrm>
                        <a:off x="1190625" y="2124174"/>
                        <a:ext cx="2998788" cy="3881437"/>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DAED1999-D658-4DB8-946F-D77AE0216A81}"/>
              </a:ext>
            </a:extLst>
          </p:cNvPr>
          <p:cNvGraphicFramePr>
            <a:graphicFrameLocks noChangeAspect="1"/>
          </p:cNvGraphicFramePr>
          <p:nvPr>
            <p:extLst>
              <p:ext uri="{D42A27DB-BD31-4B8C-83A1-F6EECF244321}">
                <p14:modId xmlns:p14="http://schemas.microsoft.com/office/powerpoint/2010/main" val="1029137081"/>
              </p:ext>
            </p:extLst>
          </p:nvPr>
        </p:nvGraphicFramePr>
        <p:xfrm>
          <a:off x="5422984" y="2178942"/>
          <a:ext cx="2914650" cy="3771900"/>
        </p:xfrm>
        <a:graphic>
          <a:graphicData uri="http://schemas.openxmlformats.org/presentationml/2006/ole">
            <mc:AlternateContent xmlns:mc="http://schemas.openxmlformats.org/markup-compatibility/2006">
              <mc:Choice xmlns:v="urn:schemas-microsoft-com:vml" Requires="v">
                <p:oleObj spid="_x0000_s8295" name="Acrobat Document" r:id="rId5" imgW="2914498" imgH="3771698" progId="Acrobat.Document.11">
                  <p:embed/>
                </p:oleObj>
              </mc:Choice>
              <mc:Fallback>
                <p:oleObj name="Acrobat Document" r:id="rId5" imgW="2914498" imgH="3771698" progId="Acrobat.Document.11">
                  <p:embed/>
                  <p:pic>
                    <p:nvPicPr>
                      <p:cNvPr id="0" name=""/>
                      <p:cNvPicPr/>
                      <p:nvPr/>
                    </p:nvPicPr>
                    <p:blipFill>
                      <a:blip r:embed="rId6"/>
                      <a:stretch>
                        <a:fillRect/>
                      </a:stretch>
                    </p:blipFill>
                    <p:spPr>
                      <a:xfrm>
                        <a:off x="5422984" y="2178942"/>
                        <a:ext cx="2914650" cy="3771900"/>
                      </a:xfrm>
                      <a:prstGeom prst="rect">
                        <a:avLst/>
                      </a:prstGeom>
                    </p:spPr>
                  </p:pic>
                </p:oleObj>
              </mc:Fallback>
            </mc:AlternateContent>
          </a:graphicData>
        </a:graphic>
      </p:graphicFrame>
    </p:spTree>
    <p:extLst>
      <p:ext uri="{BB962C8B-B14F-4D97-AF65-F5344CB8AC3E}">
        <p14:creationId xmlns:p14="http://schemas.microsoft.com/office/powerpoint/2010/main" val="4059818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D9C10-C644-4A06-B80B-697B7AF94506}"/>
              </a:ext>
            </a:extLst>
          </p:cNvPr>
          <p:cNvSpPr>
            <a:spLocks noGrp="1"/>
          </p:cNvSpPr>
          <p:nvPr>
            <p:ph type="title"/>
          </p:nvPr>
        </p:nvSpPr>
        <p:spPr/>
        <p:txBody>
          <a:bodyPr>
            <a:normAutofit/>
          </a:bodyPr>
          <a:lstStyle/>
          <a:p>
            <a:pPr algn="ctr"/>
            <a:r>
              <a:rPr lang="en-US" sz="7200" dirty="0">
                <a:solidFill>
                  <a:srgbClr val="0070C0"/>
                </a:solidFill>
              </a:rPr>
              <a:t>SSI Application</a:t>
            </a:r>
            <a:endParaRPr lang="en-US" sz="7200" dirty="0"/>
          </a:p>
        </p:txBody>
      </p:sp>
      <p:graphicFrame>
        <p:nvGraphicFramePr>
          <p:cNvPr id="4" name="Content Placeholder 3">
            <a:extLst>
              <a:ext uri="{FF2B5EF4-FFF2-40B4-BE49-F238E27FC236}">
                <a16:creationId xmlns:a16="http://schemas.microsoft.com/office/drawing/2014/main" id="{AA5F5EF3-72B1-4234-9790-8F1A980EC195}"/>
              </a:ext>
            </a:extLst>
          </p:cNvPr>
          <p:cNvGraphicFramePr>
            <a:graphicFrameLocks noGrp="1" noChangeAspect="1"/>
          </p:cNvGraphicFramePr>
          <p:nvPr>
            <p:ph idx="1"/>
            <p:extLst>
              <p:ext uri="{D42A27DB-BD31-4B8C-83A1-F6EECF244321}">
                <p14:modId xmlns:p14="http://schemas.microsoft.com/office/powerpoint/2010/main" val="1614795160"/>
              </p:ext>
            </p:extLst>
          </p:nvPr>
        </p:nvGraphicFramePr>
        <p:xfrm>
          <a:off x="1186579" y="2055391"/>
          <a:ext cx="2998788" cy="3881437"/>
        </p:xfrm>
        <a:graphic>
          <a:graphicData uri="http://schemas.openxmlformats.org/presentationml/2006/ole">
            <mc:AlternateContent xmlns:mc="http://schemas.openxmlformats.org/markup-compatibility/2006">
              <mc:Choice xmlns:v="urn:schemas-microsoft-com:vml" Requires="v">
                <p:oleObj spid="_x0000_s9318" name="Acrobat Document" r:id="rId3" imgW="2914498" imgH="3771698" progId="Acrobat.Document.11">
                  <p:embed/>
                </p:oleObj>
              </mc:Choice>
              <mc:Fallback>
                <p:oleObj name="Acrobat Document" r:id="rId3" imgW="2914498" imgH="3771698" progId="Acrobat.Document.11">
                  <p:embed/>
                  <p:pic>
                    <p:nvPicPr>
                      <p:cNvPr id="0" name=""/>
                      <p:cNvPicPr/>
                      <p:nvPr/>
                    </p:nvPicPr>
                    <p:blipFill>
                      <a:blip r:embed="rId4"/>
                      <a:stretch>
                        <a:fillRect/>
                      </a:stretch>
                    </p:blipFill>
                    <p:spPr>
                      <a:xfrm>
                        <a:off x="1186579" y="2055391"/>
                        <a:ext cx="2998788" cy="3881437"/>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1A2E9770-4899-4BE5-972F-8776E03DFF39}"/>
              </a:ext>
            </a:extLst>
          </p:cNvPr>
          <p:cNvGraphicFramePr>
            <a:graphicFrameLocks noChangeAspect="1"/>
          </p:cNvGraphicFramePr>
          <p:nvPr>
            <p:extLst>
              <p:ext uri="{D42A27DB-BD31-4B8C-83A1-F6EECF244321}">
                <p14:modId xmlns:p14="http://schemas.microsoft.com/office/powerpoint/2010/main" val="253209699"/>
              </p:ext>
            </p:extLst>
          </p:nvPr>
        </p:nvGraphicFramePr>
        <p:xfrm>
          <a:off x="5055571" y="2082357"/>
          <a:ext cx="2914650" cy="3771900"/>
        </p:xfrm>
        <a:graphic>
          <a:graphicData uri="http://schemas.openxmlformats.org/presentationml/2006/ole">
            <mc:AlternateContent xmlns:mc="http://schemas.openxmlformats.org/markup-compatibility/2006">
              <mc:Choice xmlns:v="urn:schemas-microsoft-com:vml" Requires="v">
                <p:oleObj spid="_x0000_s9319" name="Acrobat Document" r:id="rId5" imgW="2914498" imgH="3771698" progId="Acrobat.Document.11">
                  <p:embed/>
                </p:oleObj>
              </mc:Choice>
              <mc:Fallback>
                <p:oleObj name="Acrobat Document" r:id="rId5" imgW="2914498" imgH="3771698" progId="Acrobat.Document.11">
                  <p:embed/>
                  <p:pic>
                    <p:nvPicPr>
                      <p:cNvPr id="0" name=""/>
                      <p:cNvPicPr/>
                      <p:nvPr/>
                    </p:nvPicPr>
                    <p:blipFill>
                      <a:blip r:embed="rId6"/>
                      <a:stretch>
                        <a:fillRect/>
                      </a:stretch>
                    </p:blipFill>
                    <p:spPr>
                      <a:xfrm>
                        <a:off x="5055571" y="2082357"/>
                        <a:ext cx="2914650" cy="3771900"/>
                      </a:xfrm>
                      <a:prstGeom prst="rect">
                        <a:avLst/>
                      </a:prstGeom>
                    </p:spPr>
                  </p:pic>
                </p:oleObj>
              </mc:Fallback>
            </mc:AlternateContent>
          </a:graphicData>
        </a:graphic>
      </p:graphicFrame>
    </p:spTree>
    <p:extLst>
      <p:ext uri="{BB962C8B-B14F-4D97-AF65-F5344CB8AC3E}">
        <p14:creationId xmlns:p14="http://schemas.microsoft.com/office/powerpoint/2010/main" val="1538695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BB31D-8882-4FBE-88AB-D2FFB724A9DB}"/>
              </a:ext>
            </a:extLst>
          </p:cNvPr>
          <p:cNvSpPr>
            <a:spLocks noGrp="1"/>
          </p:cNvSpPr>
          <p:nvPr>
            <p:ph type="title"/>
          </p:nvPr>
        </p:nvSpPr>
        <p:spPr/>
        <p:txBody>
          <a:bodyPr>
            <a:normAutofit/>
          </a:bodyPr>
          <a:lstStyle/>
          <a:p>
            <a:pPr algn="ctr"/>
            <a:r>
              <a:rPr lang="en-US" sz="7200" dirty="0">
                <a:solidFill>
                  <a:srgbClr val="0070C0"/>
                </a:solidFill>
              </a:rPr>
              <a:t>SSI Application</a:t>
            </a:r>
            <a:endParaRPr lang="en-US" sz="7200" dirty="0"/>
          </a:p>
        </p:txBody>
      </p:sp>
      <p:graphicFrame>
        <p:nvGraphicFramePr>
          <p:cNvPr id="4" name="Content Placeholder 3">
            <a:extLst>
              <a:ext uri="{FF2B5EF4-FFF2-40B4-BE49-F238E27FC236}">
                <a16:creationId xmlns:a16="http://schemas.microsoft.com/office/drawing/2014/main" id="{71E618D2-C5EC-4F74-857C-A3FF98C90850}"/>
              </a:ext>
            </a:extLst>
          </p:cNvPr>
          <p:cNvGraphicFramePr>
            <a:graphicFrameLocks noGrp="1" noChangeAspect="1"/>
          </p:cNvGraphicFramePr>
          <p:nvPr>
            <p:ph idx="1"/>
            <p:extLst>
              <p:ext uri="{D42A27DB-BD31-4B8C-83A1-F6EECF244321}">
                <p14:modId xmlns:p14="http://schemas.microsoft.com/office/powerpoint/2010/main" val="3067239138"/>
              </p:ext>
            </p:extLst>
          </p:nvPr>
        </p:nvGraphicFramePr>
        <p:xfrm>
          <a:off x="1243223" y="2107990"/>
          <a:ext cx="2998788" cy="3881437"/>
        </p:xfrm>
        <a:graphic>
          <a:graphicData uri="http://schemas.openxmlformats.org/presentationml/2006/ole">
            <mc:AlternateContent xmlns:mc="http://schemas.openxmlformats.org/markup-compatibility/2006">
              <mc:Choice xmlns:v="urn:schemas-microsoft-com:vml" Requires="v">
                <p:oleObj spid="_x0000_s10342" name="Acrobat Document" r:id="rId3" imgW="2914498" imgH="3771698" progId="Acrobat.Document.11">
                  <p:embed/>
                </p:oleObj>
              </mc:Choice>
              <mc:Fallback>
                <p:oleObj name="Acrobat Document" r:id="rId3" imgW="2914498" imgH="3771698" progId="Acrobat.Document.11">
                  <p:embed/>
                  <p:pic>
                    <p:nvPicPr>
                      <p:cNvPr id="0" name=""/>
                      <p:cNvPicPr/>
                      <p:nvPr/>
                    </p:nvPicPr>
                    <p:blipFill>
                      <a:blip r:embed="rId4"/>
                      <a:stretch>
                        <a:fillRect/>
                      </a:stretch>
                    </p:blipFill>
                    <p:spPr>
                      <a:xfrm>
                        <a:off x="1243223" y="2107990"/>
                        <a:ext cx="2998788" cy="3881437"/>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C64585A4-0DC6-456D-84CD-4B586206A46D}"/>
              </a:ext>
            </a:extLst>
          </p:cNvPr>
          <p:cNvGraphicFramePr>
            <a:graphicFrameLocks noChangeAspect="1"/>
          </p:cNvGraphicFramePr>
          <p:nvPr>
            <p:extLst>
              <p:ext uri="{D42A27DB-BD31-4B8C-83A1-F6EECF244321}">
                <p14:modId xmlns:p14="http://schemas.microsoft.com/office/powerpoint/2010/main" val="3345132508"/>
              </p:ext>
            </p:extLst>
          </p:nvPr>
        </p:nvGraphicFramePr>
        <p:xfrm>
          <a:off x="5159993" y="2162758"/>
          <a:ext cx="2914650" cy="3771900"/>
        </p:xfrm>
        <a:graphic>
          <a:graphicData uri="http://schemas.openxmlformats.org/presentationml/2006/ole">
            <mc:AlternateContent xmlns:mc="http://schemas.openxmlformats.org/markup-compatibility/2006">
              <mc:Choice xmlns:v="urn:schemas-microsoft-com:vml" Requires="v">
                <p:oleObj spid="_x0000_s10343" name="Acrobat Document" r:id="rId5" imgW="2914498" imgH="3771698" progId="Acrobat.Document.11">
                  <p:embed/>
                </p:oleObj>
              </mc:Choice>
              <mc:Fallback>
                <p:oleObj name="Acrobat Document" r:id="rId5" imgW="2914498" imgH="3771698" progId="Acrobat.Document.11">
                  <p:embed/>
                  <p:pic>
                    <p:nvPicPr>
                      <p:cNvPr id="0" name=""/>
                      <p:cNvPicPr/>
                      <p:nvPr/>
                    </p:nvPicPr>
                    <p:blipFill>
                      <a:blip r:embed="rId6"/>
                      <a:stretch>
                        <a:fillRect/>
                      </a:stretch>
                    </p:blipFill>
                    <p:spPr>
                      <a:xfrm>
                        <a:off x="5159993" y="2162758"/>
                        <a:ext cx="2914650" cy="3771900"/>
                      </a:xfrm>
                      <a:prstGeom prst="rect">
                        <a:avLst/>
                      </a:prstGeom>
                    </p:spPr>
                  </p:pic>
                </p:oleObj>
              </mc:Fallback>
            </mc:AlternateContent>
          </a:graphicData>
        </a:graphic>
      </p:graphicFrame>
    </p:spTree>
    <p:extLst>
      <p:ext uri="{BB962C8B-B14F-4D97-AF65-F5344CB8AC3E}">
        <p14:creationId xmlns:p14="http://schemas.microsoft.com/office/powerpoint/2010/main" val="325272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B551D-A463-4507-B908-A20189A37082}"/>
              </a:ext>
            </a:extLst>
          </p:cNvPr>
          <p:cNvSpPr>
            <a:spLocks noGrp="1"/>
          </p:cNvSpPr>
          <p:nvPr>
            <p:ph type="title"/>
          </p:nvPr>
        </p:nvSpPr>
        <p:spPr/>
        <p:txBody>
          <a:bodyPr>
            <a:normAutofit/>
          </a:bodyPr>
          <a:lstStyle/>
          <a:p>
            <a:pPr algn="ctr"/>
            <a:r>
              <a:rPr lang="en-US" sz="7200" dirty="0">
                <a:solidFill>
                  <a:srgbClr val="0070C0"/>
                </a:solidFill>
              </a:rPr>
              <a:t>SSI Application</a:t>
            </a:r>
            <a:endParaRPr lang="en-US" sz="7200" dirty="0"/>
          </a:p>
        </p:txBody>
      </p:sp>
      <p:graphicFrame>
        <p:nvGraphicFramePr>
          <p:cNvPr id="4" name="Content Placeholder 3">
            <a:extLst>
              <a:ext uri="{FF2B5EF4-FFF2-40B4-BE49-F238E27FC236}">
                <a16:creationId xmlns:a16="http://schemas.microsoft.com/office/drawing/2014/main" id="{627AD1AA-1196-4975-8C40-234CA6947550}"/>
              </a:ext>
            </a:extLst>
          </p:cNvPr>
          <p:cNvGraphicFramePr>
            <a:graphicFrameLocks noGrp="1" noChangeAspect="1"/>
          </p:cNvGraphicFramePr>
          <p:nvPr>
            <p:ph idx="1"/>
            <p:extLst>
              <p:ext uri="{D42A27DB-BD31-4B8C-83A1-F6EECF244321}">
                <p14:modId xmlns:p14="http://schemas.microsoft.com/office/powerpoint/2010/main" val="1644220751"/>
              </p:ext>
            </p:extLst>
          </p:nvPr>
        </p:nvGraphicFramePr>
        <p:xfrm>
          <a:off x="1113751" y="2116082"/>
          <a:ext cx="2998788" cy="3881437"/>
        </p:xfrm>
        <a:graphic>
          <a:graphicData uri="http://schemas.openxmlformats.org/presentationml/2006/ole">
            <mc:AlternateContent xmlns:mc="http://schemas.openxmlformats.org/markup-compatibility/2006">
              <mc:Choice xmlns:v="urn:schemas-microsoft-com:vml" Requires="v">
                <p:oleObj spid="_x0000_s11366" name="Acrobat Document" r:id="rId3" imgW="2914498" imgH="3771698" progId="Acrobat.Document.11">
                  <p:embed/>
                </p:oleObj>
              </mc:Choice>
              <mc:Fallback>
                <p:oleObj name="Acrobat Document" r:id="rId3" imgW="2914498" imgH="3771698" progId="Acrobat.Document.11">
                  <p:embed/>
                  <p:pic>
                    <p:nvPicPr>
                      <p:cNvPr id="0" name=""/>
                      <p:cNvPicPr/>
                      <p:nvPr/>
                    </p:nvPicPr>
                    <p:blipFill>
                      <a:blip r:embed="rId4"/>
                      <a:stretch>
                        <a:fillRect/>
                      </a:stretch>
                    </p:blipFill>
                    <p:spPr>
                      <a:xfrm>
                        <a:off x="1113751" y="2116082"/>
                        <a:ext cx="2998788" cy="3881437"/>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A9B80A95-ABD8-489F-9F43-8F4F70CAC929}"/>
              </a:ext>
            </a:extLst>
          </p:cNvPr>
          <p:cNvGraphicFramePr>
            <a:graphicFrameLocks noChangeAspect="1"/>
          </p:cNvGraphicFramePr>
          <p:nvPr>
            <p:extLst>
              <p:ext uri="{D42A27DB-BD31-4B8C-83A1-F6EECF244321}">
                <p14:modId xmlns:p14="http://schemas.microsoft.com/office/powerpoint/2010/main" val="3201667517"/>
              </p:ext>
            </p:extLst>
          </p:nvPr>
        </p:nvGraphicFramePr>
        <p:xfrm>
          <a:off x="5212592" y="2170850"/>
          <a:ext cx="2914650" cy="3771900"/>
        </p:xfrm>
        <a:graphic>
          <a:graphicData uri="http://schemas.openxmlformats.org/presentationml/2006/ole">
            <mc:AlternateContent xmlns:mc="http://schemas.openxmlformats.org/markup-compatibility/2006">
              <mc:Choice xmlns:v="urn:schemas-microsoft-com:vml" Requires="v">
                <p:oleObj spid="_x0000_s11367" name="Acrobat Document" r:id="rId5" imgW="2914498" imgH="3771698" progId="Acrobat.Document.11">
                  <p:embed/>
                </p:oleObj>
              </mc:Choice>
              <mc:Fallback>
                <p:oleObj name="Acrobat Document" r:id="rId5" imgW="2914498" imgH="3771698" progId="Acrobat.Document.11">
                  <p:embed/>
                  <p:pic>
                    <p:nvPicPr>
                      <p:cNvPr id="0" name=""/>
                      <p:cNvPicPr/>
                      <p:nvPr/>
                    </p:nvPicPr>
                    <p:blipFill>
                      <a:blip r:embed="rId6"/>
                      <a:stretch>
                        <a:fillRect/>
                      </a:stretch>
                    </p:blipFill>
                    <p:spPr>
                      <a:xfrm>
                        <a:off x="5212592" y="2170850"/>
                        <a:ext cx="2914650" cy="3771900"/>
                      </a:xfrm>
                      <a:prstGeom prst="rect">
                        <a:avLst/>
                      </a:prstGeom>
                    </p:spPr>
                  </p:pic>
                </p:oleObj>
              </mc:Fallback>
            </mc:AlternateContent>
          </a:graphicData>
        </a:graphic>
      </p:graphicFrame>
    </p:spTree>
    <p:extLst>
      <p:ext uri="{BB962C8B-B14F-4D97-AF65-F5344CB8AC3E}">
        <p14:creationId xmlns:p14="http://schemas.microsoft.com/office/powerpoint/2010/main" val="3578985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ECEE7-EADA-460B-A959-FB91882637C1}"/>
              </a:ext>
            </a:extLst>
          </p:cNvPr>
          <p:cNvSpPr>
            <a:spLocks noGrp="1"/>
          </p:cNvSpPr>
          <p:nvPr>
            <p:ph type="title"/>
          </p:nvPr>
        </p:nvSpPr>
        <p:spPr/>
        <p:txBody>
          <a:bodyPr>
            <a:normAutofit/>
          </a:bodyPr>
          <a:lstStyle/>
          <a:p>
            <a:pPr algn="ctr"/>
            <a:r>
              <a:rPr lang="en-US" sz="7200" dirty="0">
                <a:solidFill>
                  <a:srgbClr val="0070C0"/>
                </a:solidFill>
              </a:rPr>
              <a:t>SSI Application</a:t>
            </a:r>
            <a:endParaRPr lang="en-US" sz="7200" dirty="0"/>
          </a:p>
        </p:txBody>
      </p:sp>
      <p:graphicFrame>
        <p:nvGraphicFramePr>
          <p:cNvPr id="4" name="Content Placeholder 3">
            <a:extLst>
              <a:ext uri="{FF2B5EF4-FFF2-40B4-BE49-F238E27FC236}">
                <a16:creationId xmlns:a16="http://schemas.microsoft.com/office/drawing/2014/main" id="{63352016-7447-4A31-9808-A0E966DF2872}"/>
              </a:ext>
            </a:extLst>
          </p:cNvPr>
          <p:cNvGraphicFramePr>
            <a:graphicFrameLocks noGrp="1" noChangeAspect="1"/>
          </p:cNvGraphicFramePr>
          <p:nvPr>
            <p:ph idx="1"/>
            <p:extLst>
              <p:ext uri="{D42A27DB-BD31-4B8C-83A1-F6EECF244321}">
                <p14:modId xmlns:p14="http://schemas.microsoft.com/office/powerpoint/2010/main" val="3349851608"/>
              </p:ext>
            </p:extLst>
          </p:nvPr>
        </p:nvGraphicFramePr>
        <p:xfrm>
          <a:off x="1218947" y="2055391"/>
          <a:ext cx="2998788" cy="3881437"/>
        </p:xfrm>
        <a:graphic>
          <a:graphicData uri="http://schemas.openxmlformats.org/presentationml/2006/ole">
            <mc:AlternateContent xmlns:mc="http://schemas.openxmlformats.org/markup-compatibility/2006">
              <mc:Choice xmlns:v="urn:schemas-microsoft-com:vml" Requires="v">
                <p:oleObj spid="_x0000_s12390" name="Acrobat Document" r:id="rId3" imgW="2914498" imgH="3771698" progId="Acrobat.Document.11">
                  <p:embed/>
                </p:oleObj>
              </mc:Choice>
              <mc:Fallback>
                <p:oleObj name="Acrobat Document" r:id="rId3" imgW="2914498" imgH="3771698" progId="Acrobat.Document.11">
                  <p:embed/>
                  <p:pic>
                    <p:nvPicPr>
                      <p:cNvPr id="0" name=""/>
                      <p:cNvPicPr/>
                      <p:nvPr/>
                    </p:nvPicPr>
                    <p:blipFill>
                      <a:blip r:embed="rId4"/>
                      <a:stretch>
                        <a:fillRect/>
                      </a:stretch>
                    </p:blipFill>
                    <p:spPr>
                      <a:xfrm>
                        <a:off x="1218947" y="2055391"/>
                        <a:ext cx="2998788" cy="3881437"/>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8034CD87-2F00-4CF1-95C7-D9C681C14271}"/>
              </a:ext>
            </a:extLst>
          </p:cNvPr>
          <p:cNvGraphicFramePr>
            <a:graphicFrameLocks noChangeAspect="1"/>
          </p:cNvGraphicFramePr>
          <p:nvPr>
            <p:extLst>
              <p:ext uri="{D42A27DB-BD31-4B8C-83A1-F6EECF244321}">
                <p14:modId xmlns:p14="http://schemas.microsoft.com/office/powerpoint/2010/main" val="327498164"/>
              </p:ext>
            </p:extLst>
          </p:nvPr>
        </p:nvGraphicFramePr>
        <p:xfrm>
          <a:off x="5119533" y="2025193"/>
          <a:ext cx="2914650" cy="3771900"/>
        </p:xfrm>
        <a:graphic>
          <a:graphicData uri="http://schemas.openxmlformats.org/presentationml/2006/ole">
            <mc:AlternateContent xmlns:mc="http://schemas.openxmlformats.org/markup-compatibility/2006">
              <mc:Choice xmlns:v="urn:schemas-microsoft-com:vml" Requires="v">
                <p:oleObj spid="_x0000_s12391" name="Acrobat Document" r:id="rId5" imgW="2914498" imgH="3771698" progId="Acrobat.Document.11">
                  <p:embed/>
                </p:oleObj>
              </mc:Choice>
              <mc:Fallback>
                <p:oleObj name="Acrobat Document" r:id="rId5" imgW="2914498" imgH="3771698" progId="Acrobat.Document.11">
                  <p:embed/>
                  <p:pic>
                    <p:nvPicPr>
                      <p:cNvPr id="0" name=""/>
                      <p:cNvPicPr/>
                      <p:nvPr/>
                    </p:nvPicPr>
                    <p:blipFill>
                      <a:blip r:embed="rId6"/>
                      <a:stretch>
                        <a:fillRect/>
                      </a:stretch>
                    </p:blipFill>
                    <p:spPr>
                      <a:xfrm>
                        <a:off x="5119533" y="2025193"/>
                        <a:ext cx="2914650" cy="3771900"/>
                      </a:xfrm>
                      <a:prstGeom prst="rect">
                        <a:avLst/>
                      </a:prstGeom>
                    </p:spPr>
                  </p:pic>
                </p:oleObj>
              </mc:Fallback>
            </mc:AlternateContent>
          </a:graphicData>
        </a:graphic>
      </p:graphicFrame>
    </p:spTree>
    <p:extLst>
      <p:ext uri="{BB962C8B-B14F-4D97-AF65-F5344CB8AC3E}">
        <p14:creationId xmlns:p14="http://schemas.microsoft.com/office/powerpoint/2010/main" val="3412138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25087-5787-464D-A2FA-E16AB22ED3A3}"/>
              </a:ext>
            </a:extLst>
          </p:cNvPr>
          <p:cNvSpPr>
            <a:spLocks noGrp="1"/>
          </p:cNvSpPr>
          <p:nvPr>
            <p:ph type="title"/>
          </p:nvPr>
        </p:nvSpPr>
        <p:spPr/>
        <p:txBody>
          <a:bodyPr>
            <a:normAutofit/>
          </a:bodyPr>
          <a:lstStyle/>
          <a:p>
            <a:pPr algn="ctr"/>
            <a:r>
              <a:rPr lang="en-US" sz="7200" dirty="0">
                <a:solidFill>
                  <a:srgbClr val="0070C0"/>
                </a:solidFill>
              </a:rPr>
              <a:t>SSI Application</a:t>
            </a:r>
            <a:endParaRPr lang="en-US" sz="7200" dirty="0"/>
          </a:p>
        </p:txBody>
      </p:sp>
      <p:graphicFrame>
        <p:nvGraphicFramePr>
          <p:cNvPr id="4" name="Content Placeholder 3">
            <a:extLst>
              <a:ext uri="{FF2B5EF4-FFF2-40B4-BE49-F238E27FC236}">
                <a16:creationId xmlns:a16="http://schemas.microsoft.com/office/drawing/2014/main" id="{BB3334F7-9618-40E4-85F8-C558E3CAB3B6}"/>
              </a:ext>
            </a:extLst>
          </p:cNvPr>
          <p:cNvGraphicFramePr>
            <a:graphicFrameLocks noGrp="1" noChangeAspect="1"/>
          </p:cNvGraphicFramePr>
          <p:nvPr>
            <p:ph idx="1"/>
            <p:extLst>
              <p:ext uri="{D42A27DB-BD31-4B8C-83A1-F6EECF244321}">
                <p14:modId xmlns:p14="http://schemas.microsoft.com/office/powerpoint/2010/main" val="676299878"/>
              </p:ext>
            </p:extLst>
          </p:nvPr>
        </p:nvGraphicFramePr>
        <p:xfrm>
          <a:off x="3476625" y="2160588"/>
          <a:ext cx="2998788" cy="3881437"/>
        </p:xfrm>
        <a:graphic>
          <a:graphicData uri="http://schemas.openxmlformats.org/presentationml/2006/ole">
            <mc:AlternateContent xmlns:mc="http://schemas.openxmlformats.org/markup-compatibility/2006">
              <mc:Choice xmlns:v="urn:schemas-microsoft-com:vml" Requires="v">
                <p:oleObj spid="_x0000_s13364" name="Acrobat Document" r:id="rId3" imgW="2914498" imgH="3771698" progId="Acrobat.Document.11">
                  <p:embed/>
                </p:oleObj>
              </mc:Choice>
              <mc:Fallback>
                <p:oleObj name="Acrobat Document" r:id="rId3" imgW="2914498" imgH="3771698" progId="Acrobat.Document.11">
                  <p:embed/>
                  <p:pic>
                    <p:nvPicPr>
                      <p:cNvPr id="0" name=""/>
                      <p:cNvPicPr/>
                      <p:nvPr/>
                    </p:nvPicPr>
                    <p:blipFill>
                      <a:blip r:embed="rId4"/>
                      <a:stretch>
                        <a:fillRect/>
                      </a:stretch>
                    </p:blipFill>
                    <p:spPr>
                      <a:xfrm>
                        <a:off x="3476625" y="2160588"/>
                        <a:ext cx="2998788" cy="3881437"/>
                      </a:xfrm>
                      <a:prstGeom prst="rect">
                        <a:avLst/>
                      </a:prstGeom>
                    </p:spPr>
                  </p:pic>
                </p:oleObj>
              </mc:Fallback>
            </mc:AlternateContent>
          </a:graphicData>
        </a:graphic>
      </p:graphicFrame>
    </p:spTree>
    <p:extLst>
      <p:ext uri="{BB962C8B-B14F-4D97-AF65-F5344CB8AC3E}">
        <p14:creationId xmlns:p14="http://schemas.microsoft.com/office/powerpoint/2010/main" val="106990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0C480-1E9C-40AD-83A9-6733B6C1390B}"/>
              </a:ext>
            </a:extLst>
          </p:cNvPr>
          <p:cNvSpPr>
            <a:spLocks noGrp="1"/>
          </p:cNvSpPr>
          <p:nvPr>
            <p:ph type="title"/>
          </p:nvPr>
        </p:nvSpPr>
        <p:spPr/>
        <p:txBody>
          <a:bodyPr>
            <a:noAutofit/>
          </a:bodyPr>
          <a:lstStyle/>
          <a:p>
            <a:pPr algn="ctr"/>
            <a:r>
              <a:rPr lang="en-US" sz="5400" dirty="0">
                <a:solidFill>
                  <a:srgbClr val="0070C0"/>
                </a:solidFill>
              </a:rPr>
              <a:t>Child Disability Report</a:t>
            </a:r>
          </a:p>
        </p:txBody>
      </p:sp>
      <p:sp>
        <p:nvSpPr>
          <p:cNvPr id="3" name="Content Placeholder 2">
            <a:extLst>
              <a:ext uri="{FF2B5EF4-FFF2-40B4-BE49-F238E27FC236}">
                <a16:creationId xmlns:a16="http://schemas.microsoft.com/office/drawing/2014/main" id="{F98EE9DC-99F4-4961-94D2-12C5FB078CFC}"/>
              </a:ext>
            </a:extLst>
          </p:cNvPr>
          <p:cNvSpPr>
            <a:spLocks noGrp="1"/>
          </p:cNvSpPr>
          <p:nvPr>
            <p:ph idx="1"/>
          </p:nvPr>
        </p:nvSpPr>
        <p:spPr/>
        <p:txBody>
          <a:bodyPr/>
          <a:lstStyle/>
          <a:p>
            <a:r>
              <a:rPr lang="en-US" dirty="0"/>
              <a:t>This report is completed when you file your application for SSI.  It is a 14 page document that has you list all of your child’s medical providers and treatment.</a:t>
            </a:r>
          </a:p>
          <a:p>
            <a:r>
              <a:rPr lang="en-US" dirty="0"/>
              <a:t>You will need to list all of your child’s medications and any testing they have received.</a:t>
            </a:r>
          </a:p>
          <a:p>
            <a:r>
              <a:rPr lang="en-US" dirty="0"/>
              <a:t>You will need to provide your child’s school information.  Please indicate in this section whether your child has an Individualized Education Plan (“IEP”) or a Section 504 Plan.</a:t>
            </a:r>
          </a:p>
          <a:p>
            <a:pPr lvl="1"/>
            <a:r>
              <a:rPr lang="en-US" dirty="0"/>
              <a:t>This is one of the first questions I ask when talking to a parent about filing a claim for SSI.  This is usually one of the strongest pieces of evidence you can have in support for your claim for disability.</a:t>
            </a:r>
          </a:p>
        </p:txBody>
      </p:sp>
    </p:spTree>
    <p:extLst>
      <p:ext uri="{BB962C8B-B14F-4D97-AF65-F5344CB8AC3E}">
        <p14:creationId xmlns:p14="http://schemas.microsoft.com/office/powerpoint/2010/main" val="3316031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58B75-B66B-4450-88A4-BD1FD6A05620}"/>
              </a:ext>
            </a:extLst>
          </p:cNvPr>
          <p:cNvSpPr>
            <a:spLocks noGrp="1"/>
          </p:cNvSpPr>
          <p:nvPr>
            <p:ph type="title"/>
          </p:nvPr>
        </p:nvSpPr>
        <p:spPr/>
        <p:txBody>
          <a:bodyPr>
            <a:normAutofit/>
          </a:bodyPr>
          <a:lstStyle/>
          <a:p>
            <a:pPr algn="ctr"/>
            <a:r>
              <a:rPr lang="en-US" sz="7200" dirty="0">
                <a:solidFill>
                  <a:srgbClr val="0070C0"/>
                </a:solidFill>
              </a:rPr>
              <a:t>Background</a:t>
            </a:r>
          </a:p>
        </p:txBody>
      </p:sp>
      <p:sp>
        <p:nvSpPr>
          <p:cNvPr id="3" name="Content Placeholder 2">
            <a:extLst>
              <a:ext uri="{FF2B5EF4-FFF2-40B4-BE49-F238E27FC236}">
                <a16:creationId xmlns:a16="http://schemas.microsoft.com/office/drawing/2014/main" id="{4E5FBF26-A4FE-4D36-8392-D30235C87AE5}"/>
              </a:ext>
            </a:extLst>
          </p:cNvPr>
          <p:cNvSpPr>
            <a:spLocks noGrp="1"/>
          </p:cNvSpPr>
          <p:nvPr>
            <p:ph idx="1"/>
          </p:nvPr>
        </p:nvSpPr>
        <p:spPr/>
        <p:txBody>
          <a:bodyPr>
            <a:normAutofit/>
          </a:bodyPr>
          <a:lstStyle/>
          <a:p>
            <a:r>
              <a:rPr lang="en-US" dirty="0"/>
              <a:t>In 2011, I earned my law degree from Barry University School of Law in Orlando.  Directly out of law school, I started working for Culbertson Law Group, P.L.L.C.  </a:t>
            </a:r>
          </a:p>
          <a:p>
            <a:r>
              <a:rPr lang="en-US" dirty="0"/>
              <a:t>I limit my practice to exclusively representing claimants seeking Social Security Disability benefits throughout all stages of the disability process.</a:t>
            </a:r>
          </a:p>
          <a:p>
            <a:r>
              <a:rPr lang="en-US" dirty="0"/>
              <a:t>I have successfully represented hundreds of claimants in their Social Security appeals to federal court.  I have also successfully briefed cases before the Eleventh Circuit Court of Appeals. </a:t>
            </a:r>
          </a:p>
          <a:p>
            <a:r>
              <a:rPr lang="en-US" dirty="0"/>
              <a:t>In December 2016, I became a Board Certified Advocate in Social Security Disability by the National Board of Trial Advocacy.  Currently, there are only 9 board certified Social Security attorneys in the state of Florida.  </a:t>
            </a:r>
          </a:p>
        </p:txBody>
      </p:sp>
    </p:spTree>
    <p:extLst>
      <p:ext uri="{BB962C8B-B14F-4D97-AF65-F5344CB8AC3E}">
        <p14:creationId xmlns:p14="http://schemas.microsoft.com/office/powerpoint/2010/main" val="1369128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903A2-7E19-47A0-8B88-BA96B3CB49C1}"/>
              </a:ext>
            </a:extLst>
          </p:cNvPr>
          <p:cNvSpPr>
            <a:spLocks noGrp="1"/>
          </p:cNvSpPr>
          <p:nvPr>
            <p:ph type="title"/>
          </p:nvPr>
        </p:nvSpPr>
        <p:spPr>
          <a:xfrm>
            <a:off x="677334" y="609600"/>
            <a:ext cx="8596668" cy="1114004"/>
          </a:xfrm>
        </p:spPr>
        <p:txBody>
          <a:bodyPr>
            <a:normAutofit/>
          </a:bodyPr>
          <a:lstStyle/>
          <a:p>
            <a:pPr algn="ctr"/>
            <a:r>
              <a:rPr lang="en-US" sz="4800" dirty="0">
                <a:solidFill>
                  <a:srgbClr val="0070C0"/>
                </a:solidFill>
              </a:rPr>
              <a:t>What happens after I apply?</a:t>
            </a:r>
          </a:p>
        </p:txBody>
      </p:sp>
      <p:sp>
        <p:nvSpPr>
          <p:cNvPr id="3" name="Content Placeholder 2">
            <a:extLst>
              <a:ext uri="{FF2B5EF4-FFF2-40B4-BE49-F238E27FC236}">
                <a16:creationId xmlns:a16="http://schemas.microsoft.com/office/drawing/2014/main" id="{D30EFB0C-8034-4345-9FC7-058BC89F63CB}"/>
              </a:ext>
            </a:extLst>
          </p:cNvPr>
          <p:cNvSpPr>
            <a:spLocks noGrp="1"/>
          </p:cNvSpPr>
          <p:nvPr>
            <p:ph idx="1"/>
          </p:nvPr>
        </p:nvSpPr>
        <p:spPr/>
        <p:txBody>
          <a:bodyPr/>
          <a:lstStyle/>
          <a:p>
            <a:r>
              <a:rPr lang="en-US" dirty="0"/>
              <a:t>Unfortunately, there is no time limit on Social Security to make a decision in your child’s claim.</a:t>
            </a:r>
          </a:p>
          <a:p>
            <a:r>
              <a:rPr lang="en-US" dirty="0"/>
              <a:t>After the application is submitted, Social Security will request any outstanding medical records you identified in your application.  After this information is received, your child’s claim will be reviewed. </a:t>
            </a:r>
          </a:p>
          <a:p>
            <a:r>
              <a:rPr lang="en-US" dirty="0"/>
              <a:t>Compassionate Allowance List</a:t>
            </a:r>
          </a:p>
          <a:p>
            <a:pPr lvl="1"/>
            <a:r>
              <a:rPr lang="en-US" dirty="0"/>
              <a:t>Compassionate Allowances are a way to quickly identify diseases and other medical conditions that, by definition, meet Social Security's standards for disability benefits. These conditions primarily include certain cancers, adult brain disorders, and a number of rare disorders that affect children. The CAL initiative helps SSA reduce waiting time to reach a disability determination for individuals with the most serious disabilities. </a:t>
            </a:r>
          </a:p>
        </p:txBody>
      </p:sp>
    </p:spTree>
    <p:extLst>
      <p:ext uri="{BB962C8B-B14F-4D97-AF65-F5344CB8AC3E}">
        <p14:creationId xmlns:p14="http://schemas.microsoft.com/office/powerpoint/2010/main" val="3220650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32119-CBD5-4C45-AF8B-C5DA5F684EB1}"/>
              </a:ext>
            </a:extLst>
          </p:cNvPr>
          <p:cNvSpPr>
            <a:spLocks noGrp="1"/>
          </p:cNvSpPr>
          <p:nvPr>
            <p:ph type="title"/>
          </p:nvPr>
        </p:nvSpPr>
        <p:spPr/>
        <p:txBody>
          <a:bodyPr>
            <a:noAutofit/>
          </a:bodyPr>
          <a:lstStyle/>
          <a:p>
            <a:pPr algn="ctr"/>
            <a:r>
              <a:rPr lang="en-US" sz="4400" dirty="0">
                <a:solidFill>
                  <a:srgbClr val="0070C0"/>
                </a:solidFill>
              </a:rPr>
              <a:t>What happens if the claim is denied?</a:t>
            </a:r>
          </a:p>
        </p:txBody>
      </p:sp>
      <p:sp>
        <p:nvSpPr>
          <p:cNvPr id="3" name="Content Placeholder 2">
            <a:extLst>
              <a:ext uri="{FF2B5EF4-FFF2-40B4-BE49-F238E27FC236}">
                <a16:creationId xmlns:a16="http://schemas.microsoft.com/office/drawing/2014/main" id="{0C3E67AA-B9AA-4F17-A6BF-CBC226E4D8F5}"/>
              </a:ext>
            </a:extLst>
          </p:cNvPr>
          <p:cNvSpPr>
            <a:spLocks noGrp="1"/>
          </p:cNvSpPr>
          <p:nvPr>
            <p:ph idx="1"/>
          </p:nvPr>
        </p:nvSpPr>
        <p:spPr/>
        <p:txBody>
          <a:bodyPr/>
          <a:lstStyle/>
          <a:p>
            <a:r>
              <a:rPr lang="en-US" dirty="0"/>
              <a:t>If the claim is denied, you need to file a Request for Reconsideration.</a:t>
            </a:r>
          </a:p>
          <a:p>
            <a:pPr lvl="1"/>
            <a:r>
              <a:rPr lang="en-US" dirty="0"/>
              <a:t>Social Security will obtain any updated medical records you identify and then make a new decision.  Generally, most Requests for Reconsideration are denied.</a:t>
            </a:r>
          </a:p>
          <a:p>
            <a:r>
              <a:rPr lang="en-US" dirty="0"/>
              <a:t>If the Request for Reconsideration is denied, you need to file a Request for Hearing Before an Administrative Law Judge.</a:t>
            </a:r>
          </a:p>
          <a:p>
            <a:r>
              <a:rPr lang="en-US" dirty="0"/>
              <a:t>Be prepared for a long wait if you have to go to a hearing!</a:t>
            </a:r>
          </a:p>
          <a:p>
            <a:pPr lvl="1"/>
            <a:r>
              <a:rPr lang="en-US" dirty="0"/>
              <a:t>Currently, the wait time in the Orlando Hearing Office is approximately 24 months.</a:t>
            </a:r>
          </a:p>
        </p:txBody>
      </p:sp>
    </p:spTree>
    <p:extLst>
      <p:ext uri="{BB962C8B-B14F-4D97-AF65-F5344CB8AC3E}">
        <p14:creationId xmlns:p14="http://schemas.microsoft.com/office/powerpoint/2010/main" val="4061133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F2512-A713-4E08-830A-243266FC2E05}"/>
              </a:ext>
            </a:extLst>
          </p:cNvPr>
          <p:cNvSpPr>
            <a:spLocks noGrp="1"/>
          </p:cNvSpPr>
          <p:nvPr>
            <p:ph type="title"/>
          </p:nvPr>
        </p:nvSpPr>
        <p:spPr/>
        <p:txBody>
          <a:bodyPr>
            <a:normAutofit/>
          </a:bodyPr>
          <a:lstStyle/>
          <a:p>
            <a:pPr algn="ctr"/>
            <a:r>
              <a:rPr lang="en-US" sz="7200" dirty="0">
                <a:solidFill>
                  <a:srgbClr val="0070C0"/>
                </a:solidFill>
              </a:rPr>
              <a:t>Hearing</a:t>
            </a:r>
          </a:p>
        </p:txBody>
      </p:sp>
      <p:sp>
        <p:nvSpPr>
          <p:cNvPr id="3" name="Content Placeholder 2">
            <a:extLst>
              <a:ext uri="{FF2B5EF4-FFF2-40B4-BE49-F238E27FC236}">
                <a16:creationId xmlns:a16="http://schemas.microsoft.com/office/drawing/2014/main" id="{C0426BBC-48BB-4BA6-BBA4-ACA7AA700DE4}"/>
              </a:ext>
            </a:extLst>
          </p:cNvPr>
          <p:cNvSpPr>
            <a:spLocks noGrp="1"/>
          </p:cNvSpPr>
          <p:nvPr>
            <p:ph idx="1"/>
          </p:nvPr>
        </p:nvSpPr>
        <p:spPr/>
        <p:txBody>
          <a:bodyPr/>
          <a:lstStyle/>
          <a:p>
            <a:r>
              <a:rPr lang="en-US" dirty="0"/>
              <a:t>The best chance to be approved for disability occurs at the hearing level.</a:t>
            </a:r>
          </a:p>
          <a:p>
            <a:r>
              <a:rPr lang="en-US" dirty="0"/>
              <a:t>You should try to find an attorney to help you present your case at the hearing.</a:t>
            </a:r>
          </a:p>
          <a:p>
            <a:pPr lvl="1"/>
            <a:r>
              <a:rPr lang="en-US" dirty="0"/>
              <a:t>Legal Aid is a good resource for assistance.</a:t>
            </a:r>
          </a:p>
          <a:p>
            <a:r>
              <a:rPr lang="en-US" dirty="0"/>
              <a:t>Obtaining the updated medical records is the most important thing to do prior to attending your hearing.</a:t>
            </a:r>
          </a:p>
          <a:p>
            <a:r>
              <a:rPr lang="en-US" dirty="0"/>
              <a:t>A lot can happen during the two years that you are waiting for your hearing date.  Try and keep track of any doctors, hospitals, testing, therapies, etc. you attend during that time period. </a:t>
            </a:r>
          </a:p>
          <a:p>
            <a:r>
              <a:rPr lang="en-US" dirty="0"/>
              <a:t>If you do not have an attorney, the hearing office will provide you with a CD with your child’s entire file.  REVIEW THE ENTIRE FILE!!!</a:t>
            </a:r>
          </a:p>
        </p:txBody>
      </p:sp>
    </p:spTree>
    <p:extLst>
      <p:ext uri="{BB962C8B-B14F-4D97-AF65-F5344CB8AC3E}">
        <p14:creationId xmlns:p14="http://schemas.microsoft.com/office/powerpoint/2010/main" val="4160788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19567-957A-41C1-BE94-A4F785799E3E}"/>
              </a:ext>
            </a:extLst>
          </p:cNvPr>
          <p:cNvSpPr>
            <a:spLocks noGrp="1"/>
          </p:cNvSpPr>
          <p:nvPr>
            <p:ph type="title"/>
          </p:nvPr>
        </p:nvSpPr>
        <p:spPr/>
        <p:txBody>
          <a:bodyPr>
            <a:normAutofit/>
          </a:bodyPr>
          <a:lstStyle/>
          <a:p>
            <a:pPr algn="ctr"/>
            <a:r>
              <a:rPr lang="en-US" sz="7200" dirty="0">
                <a:solidFill>
                  <a:srgbClr val="0070C0"/>
                </a:solidFill>
              </a:rPr>
              <a:t>Hearing</a:t>
            </a:r>
          </a:p>
        </p:txBody>
      </p:sp>
      <p:sp>
        <p:nvSpPr>
          <p:cNvPr id="3" name="Content Placeholder 2">
            <a:extLst>
              <a:ext uri="{FF2B5EF4-FFF2-40B4-BE49-F238E27FC236}">
                <a16:creationId xmlns:a16="http://schemas.microsoft.com/office/drawing/2014/main" id="{60229926-BBBB-411B-B40C-631362B5AB4E}"/>
              </a:ext>
            </a:extLst>
          </p:cNvPr>
          <p:cNvSpPr>
            <a:spLocks noGrp="1"/>
          </p:cNvSpPr>
          <p:nvPr>
            <p:ph idx="1"/>
          </p:nvPr>
        </p:nvSpPr>
        <p:spPr/>
        <p:txBody>
          <a:bodyPr/>
          <a:lstStyle/>
          <a:p>
            <a:r>
              <a:rPr lang="en-US" dirty="0"/>
              <a:t>What happens at the hearing?</a:t>
            </a:r>
          </a:p>
          <a:p>
            <a:pPr lvl="1"/>
            <a:r>
              <a:rPr lang="en-US" dirty="0"/>
              <a:t>Testimony</a:t>
            </a:r>
          </a:p>
          <a:p>
            <a:pPr lvl="1"/>
            <a:r>
              <a:rPr lang="en-US" dirty="0"/>
              <a:t>Outstanding Development</a:t>
            </a:r>
          </a:p>
          <a:p>
            <a:r>
              <a:rPr lang="en-US" dirty="0"/>
              <a:t>What kind of information does the judge want to know about?</a:t>
            </a:r>
          </a:p>
          <a:p>
            <a:pPr lvl="1"/>
            <a:r>
              <a:rPr lang="en-US" dirty="0"/>
              <a:t>How does your child function in comparison to other children their age?</a:t>
            </a:r>
          </a:p>
          <a:p>
            <a:r>
              <a:rPr lang="en-US" dirty="0"/>
              <a:t>6 Domains of Functioning</a:t>
            </a:r>
          </a:p>
          <a:p>
            <a:pPr lvl="1"/>
            <a:r>
              <a:rPr lang="en-US" dirty="0"/>
              <a:t>A child must have either an “extreme” limitation in one domain of functioning or two “marked” limitations in two domains of functioning.</a:t>
            </a:r>
          </a:p>
        </p:txBody>
      </p:sp>
    </p:spTree>
    <p:extLst>
      <p:ext uri="{BB962C8B-B14F-4D97-AF65-F5344CB8AC3E}">
        <p14:creationId xmlns:p14="http://schemas.microsoft.com/office/powerpoint/2010/main" val="911434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AE03A-90FB-4670-BF82-0347873EC2E5}"/>
              </a:ext>
            </a:extLst>
          </p:cNvPr>
          <p:cNvSpPr>
            <a:spLocks noGrp="1"/>
          </p:cNvSpPr>
          <p:nvPr>
            <p:ph type="title"/>
          </p:nvPr>
        </p:nvSpPr>
        <p:spPr/>
        <p:txBody>
          <a:bodyPr>
            <a:noAutofit/>
          </a:bodyPr>
          <a:lstStyle/>
          <a:p>
            <a:pPr algn="ctr"/>
            <a:r>
              <a:rPr lang="en-US" sz="6000" dirty="0">
                <a:solidFill>
                  <a:srgbClr val="0070C0"/>
                </a:solidFill>
              </a:rPr>
              <a:t>Domains of Functioning</a:t>
            </a:r>
          </a:p>
        </p:txBody>
      </p:sp>
      <p:sp>
        <p:nvSpPr>
          <p:cNvPr id="3" name="Content Placeholder 2">
            <a:extLst>
              <a:ext uri="{FF2B5EF4-FFF2-40B4-BE49-F238E27FC236}">
                <a16:creationId xmlns:a16="http://schemas.microsoft.com/office/drawing/2014/main" id="{1ACC0780-EDBA-41BC-92CB-09F4F7C43EFD}"/>
              </a:ext>
            </a:extLst>
          </p:cNvPr>
          <p:cNvSpPr>
            <a:spLocks noGrp="1"/>
          </p:cNvSpPr>
          <p:nvPr>
            <p:ph idx="1"/>
          </p:nvPr>
        </p:nvSpPr>
        <p:spPr/>
        <p:txBody>
          <a:bodyPr/>
          <a:lstStyle/>
          <a:p>
            <a:r>
              <a:rPr lang="en-US" sz="3200" dirty="0"/>
              <a:t>Acquiring and Using Information</a:t>
            </a:r>
          </a:p>
          <a:p>
            <a:r>
              <a:rPr lang="en-US" sz="3200" dirty="0"/>
              <a:t>Attending and Completing Tasks</a:t>
            </a:r>
          </a:p>
          <a:p>
            <a:r>
              <a:rPr lang="en-US" sz="3200" dirty="0"/>
              <a:t>Interacting and Relating with Others</a:t>
            </a:r>
          </a:p>
          <a:p>
            <a:r>
              <a:rPr lang="en-US" sz="3200" dirty="0"/>
              <a:t>Moving About and Manipulating Objects</a:t>
            </a:r>
          </a:p>
          <a:p>
            <a:r>
              <a:rPr lang="en-US" sz="3200" dirty="0"/>
              <a:t>Caring for Yourself</a:t>
            </a:r>
          </a:p>
          <a:p>
            <a:r>
              <a:rPr lang="en-US" sz="3200" dirty="0"/>
              <a:t>Health and Physical Well-Being</a:t>
            </a:r>
          </a:p>
          <a:p>
            <a:endParaRPr lang="en-US" dirty="0"/>
          </a:p>
        </p:txBody>
      </p:sp>
    </p:spTree>
    <p:extLst>
      <p:ext uri="{BB962C8B-B14F-4D97-AF65-F5344CB8AC3E}">
        <p14:creationId xmlns:p14="http://schemas.microsoft.com/office/powerpoint/2010/main" val="2193733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224FF-DC83-4979-994B-91E744EBE143}"/>
              </a:ext>
            </a:extLst>
          </p:cNvPr>
          <p:cNvSpPr>
            <a:spLocks noGrp="1"/>
          </p:cNvSpPr>
          <p:nvPr>
            <p:ph type="title"/>
          </p:nvPr>
        </p:nvSpPr>
        <p:spPr/>
        <p:txBody>
          <a:bodyPr>
            <a:noAutofit/>
          </a:bodyPr>
          <a:lstStyle/>
          <a:p>
            <a:pPr algn="ctr"/>
            <a:r>
              <a:rPr lang="en-US" sz="4400" dirty="0">
                <a:solidFill>
                  <a:srgbClr val="0070C0"/>
                </a:solidFill>
              </a:rPr>
              <a:t>Acquiring and Using Information</a:t>
            </a:r>
          </a:p>
        </p:txBody>
      </p:sp>
      <p:sp>
        <p:nvSpPr>
          <p:cNvPr id="3" name="Content Placeholder 2">
            <a:extLst>
              <a:ext uri="{FF2B5EF4-FFF2-40B4-BE49-F238E27FC236}">
                <a16:creationId xmlns:a16="http://schemas.microsoft.com/office/drawing/2014/main" id="{23C6E3EA-CC00-4BEF-B04C-29CB5D07F066}"/>
              </a:ext>
            </a:extLst>
          </p:cNvPr>
          <p:cNvSpPr>
            <a:spLocks noGrp="1"/>
          </p:cNvSpPr>
          <p:nvPr>
            <p:ph idx="1"/>
          </p:nvPr>
        </p:nvSpPr>
        <p:spPr/>
        <p:txBody>
          <a:bodyPr/>
          <a:lstStyle/>
          <a:p>
            <a:r>
              <a:rPr lang="en-US" dirty="0"/>
              <a:t>In this domain, Social Security is evaluating how well a child is able to acquire or learn information, and how well a child uses the information he/she has learned.</a:t>
            </a:r>
          </a:p>
          <a:p>
            <a:pPr lvl="1"/>
            <a:r>
              <a:rPr lang="en-US" sz="1800" dirty="0"/>
              <a:t>Examples of documentation that can show limitations in this domain</a:t>
            </a:r>
          </a:p>
          <a:p>
            <a:pPr lvl="2"/>
            <a:r>
              <a:rPr lang="en-US" sz="1800" dirty="0"/>
              <a:t>IEPs</a:t>
            </a:r>
          </a:p>
          <a:p>
            <a:pPr lvl="2"/>
            <a:r>
              <a:rPr lang="en-US" sz="1800" dirty="0"/>
              <a:t>Report cards</a:t>
            </a:r>
          </a:p>
          <a:p>
            <a:pPr lvl="2"/>
            <a:r>
              <a:rPr lang="en-US" sz="1800" dirty="0"/>
              <a:t>Teachers’ observations</a:t>
            </a:r>
          </a:p>
          <a:p>
            <a:pPr lvl="2"/>
            <a:r>
              <a:rPr lang="en-US" sz="1800" dirty="0"/>
              <a:t>Standardized testing</a:t>
            </a:r>
          </a:p>
          <a:p>
            <a:pPr lvl="2"/>
            <a:r>
              <a:rPr lang="en-US" sz="1800" dirty="0"/>
              <a:t>Being held back a grade</a:t>
            </a:r>
          </a:p>
          <a:p>
            <a:endParaRPr lang="en-US" dirty="0"/>
          </a:p>
        </p:txBody>
      </p:sp>
    </p:spTree>
    <p:extLst>
      <p:ext uri="{BB962C8B-B14F-4D97-AF65-F5344CB8AC3E}">
        <p14:creationId xmlns:p14="http://schemas.microsoft.com/office/powerpoint/2010/main" val="2212460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9F4B9-2D31-4E08-9694-4FC486B97575}"/>
              </a:ext>
            </a:extLst>
          </p:cNvPr>
          <p:cNvSpPr>
            <a:spLocks noGrp="1"/>
          </p:cNvSpPr>
          <p:nvPr>
            <p:ph type="title"/>
          </p:nvPr>
        </p:nvSpPr>
        <p:spPr/>
        <p:txBody>
          <a:bodyPr>
            <a:normAutofit/>
          </a:bodyPr>
          <a:lstStyle/>
          <a:p>
            <a:pPr algn="ctr"/>
            <a:r>
              <a:rPr lang="en-US" sz="4400" dirty="0">
                <a:solidFill>
                  <a:srgbClr val="0070C0"/>
                </a:solidFill>
              </a:rPr>
              <a:t>Attending and Completing Tasks</a:t>
            </a:r>
          </a:p>
        </p:txBody>
      </p:sp>
      <p:sp>
        <p:nvSpPr>
          <p:cNvPr id="3" name="Content Placeholder 2">
            <a:extLst>
              <a:ext uri="{FF2B5EF4-FFF2-40B4-BE49-F238E27FC236}">
                <a16:creationId xmlns:a16="http://schemas.microsoft.com/office/drawing/2014/main" id="{D77636FA-1C27-449A-B721-8F2A95249670}"/>
              </a:ext>
            </a:extLst>
          </p:cNvPr>
          <p:cNvSpPr>
            <a:spLocks noGrp="1"/>
          </p:cNvSpPr>
          <p:nvPr>
            <p:ph idx="1"/>
          </p:nvPr>
        </p:nvSpPr>
        <p:spPr/>
        <p:txBody>
          <a:bodyPr/>
          <a:lstStyle/>
          <a:p>
            <a:r>
              <a:rPr lang="en-US" dirty="0"/>
              <a:t>In this domain, Social Security is evaluating how well a child is able to focus and maintain attention, and how well he/she is able to begin, carry through, and finish activities, including the mental pace at which he/she performs activities and the ease of changing activities.</a:t>
            </a:r>
          </a:p>
          <a:p>
            <a:pPr lvl="1"/>
            <a:r>
              <a:rPr lang="en-US" dirty="0"/>
              <a:t>Examples of documentation that can show limitations in this domain</a:t>
            </a:r>
          </a:p>
          <a:p>
            <a:pPr lvl="2"/>
            <a:r>
              <a:rPr lang="en-US" sz="1800" dirty="0"/>
              <a:t>IEPs</a:t>
            </a:r>
          </a:p>
          <a:p>
            <a:pPr lvl="2"/>
            <a:r>
              <a:rPr lang="en-US" sz="1800" dirty="0"/>
              <a:t>Report cards</a:t>
            </a:r>
          </a:p>
          <a:p>
            <a:pPr lvl="2"/>
            <a:r>
              <a:rPr lang="en-US" sz="1800" dirty="0"/>
              <a:t>Teachers’ observations</a:t>
            </a:r>
          </a:p>
          <a:p>
            <a:pPr lvl="2"/>
            <a:r>
              <a:rPr lang="en-US" sz="1800" dirty="0"/>
              <a:t>Standardized testing</a:t>
            </a:r>
          </a:p>
          <a:p>
            <a:pPr lvl="2"/>
            <a:r>
              <a:rPr lang="en-US" sz="1800" dirty="0"/>
              <a:t>Medication side effects</a:t>
            </a:r>
          </a:p>
          <a:p>
            <a:endParaRPr lang="en-US" dirty="0"/>
          </a:p>
        </p:txBody>
      </p:sp>
    </p:spTree>
    <p:extLst>
      <p:ext uri="{BB962C8B-B14F-4D97-AF65-F5344CB8AC3E}">
        <p14:creationId xmlns:p14="http://schemas.microsoft.com/office/powerpoint/2010/main" val="3207906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17D2F-B44D-48D9-BD4D-71C65AF4013F}"/>
              </a:ext>
            </a:extLst>
          </p:cNvPr>
          <p:cNvSpPr>
            <a:spLocks noGrp="1"/>
          </p:cNvSpPr>
          <p:nvPr>
            <p:ph type="title"/>
          </p:nvPr>
        </p:nvSpPr>
        <p:spPr/>
        <p:txBody>
          <a:bodyPr>
            <a:noAutofit/>
          </a:bodyPr>
          <a:lstStyle/>
          <a:p>
            <a:pPr algn="ctr"/>
            <a:r>
              <a:rPr lang="en-US" sz="4400" dirty="0">
                <a:solidFill>
                  <a:srgbClr val="0070C0"/>
                </a:solidFill>
              </a:rPr>
              <a:t>Interacting and Relating With Others</a:t>
            </a:r>
          </a:p>
        </p:txBody>
      </p:sp>
      <p:sp>
        <p:nvSpPr>
          <p:cNvPr id="3" name="Content Placeholder 2">
            <a:extLst>
              <a:ext uri="{FF2B5EF4-FFF2-40B4-BE49-F238E27FC236}">
                <a16:creationId xmlns:a16="http://schemas.microsoft.com/office/drawing/2014/main" id="{BEFC6DCD-BAB1-4984-B4D3-6199E5DF069D}"/>
              </a:ext>
            </a:extLst>
          </p:cNvPr>
          <p:cNvSpPr>
            <a:spLocks noGrp="1"/>
          </p:cNvSpPr>
          <p:nvPr>
            <p:ph idx="1"/>
          </p:nvPr>
        </p:nvSpPr>
        <p:spPr/>
        <p:txBody>
          <a:bodyPr>
            <a:normAutofit lnSpcReduction="10000"/>
          </a:bodyPr>
          <a:lstStyle/>
          <a:p>
            <a:r>
              <a:rPr lang="en-US" dirty="0"/>
              <a:t>In this domain, Social Security is evaluating how well a child is able to initiate and sustain emotional connections with others, develop and use the language of the community, cooperate with others, comply with rules, respond to criticism, and respect and take care of the possessions of others.</a:t>
            </a:r>
          </a:p>
          <a:p>
            <a:pPr lvl="1"/>
            <a:r>
              <a:rPr lang="en-US" sz="1800" dirty="0"/>
              <a:t>Examples of documentation that can show limitations in this domain</a:t>
            </a:r>
          </a:p>
          <a:p>
            <a:pPr lvl="2"/>
            <a:r>
              <a:rPr lang="en-US" sz="1800" dirty="0"/>
              <a:t>504 Plans</a:t>
            </a:r>
          </a:p>
          <a:p>
            <a:pPr lvl="2"/>
            <a:r>
              <a:rPr lang="en-US" sz="1800" dirty="0"/>
              <a:t>Teachers’ observations</a:t>
            </a:r>
          </a:p>
          <a:p>
            <a:pPr lvl="2"/>
            <a:r>
              <a:rPr lang="en-US" sz="1800" dirty="0"/>
              <a:t>School discipline records</a:t>
            </a:r>
          </a:p>
          <a:p>
            <a:pPr lvl="3"/>
            <a:r>
              <a:rPr lang="en-US" sz="1800" dirty="0"/>
              <a:t>Detentions/suspensions</a:t>
            </a:r>
          </a:p>
          <a:p>
            <a:pPr lvl="2"/>
            <a:r>
              <a:rPr lang="en-US" sz="1800" dirty="0"/>
              <a:t>Police reports</a:t>
            </a:r>
          </a:p>
          <a:p>
            <a:pPr lvl="2"/>
            <a:r>
              <a:rPr lang="en-US" sz="1800" dirty="0"/>
              <a:t>Speech impairments</a:t>
            </a:r>
          </a:p>
          <a:p>
            <a:endParaRPr lang="en-US" dirty="0"/>
          </a:p>
        </p:txBody>
      </p:sp>
    </p:spTree>
    <p:extLst>
      <p:ext uri="{BB962C8B-B14F-4D97-AF65-F5344CB8AC3E}">
        <p14:creationId xmlns:p14="http://schemas.microsoft.com/office/powerpoint/2010/main" val="2536712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9DF6-608D-4805-A27A-9EA050D0FFE8}"/>
              </a:ext>
            </a:extLst>
          </p:cNvPr>
          <p:cNvSpPr>
            <a:spLocks noGrp="1"/>
          </p:cNvSpPr>
          <p:nvPr>
            <p:ph type="title"/>
          </p:nvPr>
        </p:nvSpPr>
        <p:spPr/>
        <p:txBody>
          <a:bodyPr>
            <a:normAutofit/>
          </a:bodyPr>
          <a:lstStyle/>
          <a:p>
            <a:pPr algn="ctr"/>
            <a:r>
              <a:rPr lang="en-US" sz="4000" dirty="0">
                <a:solidFill>
                  <a:srgbClr val="0070C0"/>
                </a:solidFill>
              </a:rPr>
              <a:t>Moving About and Manipulating Objects</a:t>
            </a:r>
          </a:p>
        </p:txBody>
      </p:sp>
      <p:sp>
        <p:nvSpPr>
          <p:cNvPr id="3" name="Content Placeholder 2">
            <a:extLst>
              <a:ext uri="{FF2B5EF4-FFF2-40B4-BE49-F238E27FC236}">
                <a16:creationId xmlns:a16="http://schemas.microsoft.com/office/drawing/2014/main" id="{358B970B-EE48-4549-BED1-79702442A64E}"/>
              </a:ext>
            </a:extLst>
          </p:cNvPr>
          <p:cNvSpPr>
            <a:spLocks noGrp="1"/>
          </p:cNvSpPr>
          <p:nvPr>
            <p:ph idx="1"/>
          </p:nvPr>
        </p:nvSpPr>
        <p:spPr/>
        <p:txBody>
          <a:bodyPr/>
          <a:lstStyle/>
          <a:p>
            <a:r>
              <a:rPr lang="en-US" dirty="0"/>
              <a:t>In this domain, Social Security is evaluating how well a child is able to move his/her body from one place to another and how a child moves and manipulates objects. </a:t>
            </a:r>
          </a:p>
          <a:p>
            <a:pPr lvl="1"/>
            <a:r>
              <a:rPr lang="en-US" sz="1800" dirty="0"/>
              <a:t>Examples of documentation that can show limitations in this domain</a:t>
            </a:r>
          </a:p>
          <a:p>
            <a:pPr lvl="2"/>
            <a:r>
              <a:rPr lang="en-US" sz="1800" dirty="0"/>
              <a:t>Neurological impairments</a:t>
            </a:r>
          </a:p>
          <a:p>
            <a:pPr lvl="2"/>
            <a:r>
              <a:rPr lang="en-US" sz="1800" dirty="0"/>
              <a:t>Musculoskeletal impairments</a:t>
            </a:r>
          </a:p>
          <a:p>
            <a:pPr lvl="2"/>
            <a:r>
              <a:rPr lang="en-US" sz="1800" dirty="0"/>
              <a:t>Physical deformities</a:t>
            </a:r>
          </a:p>
          <a:p>
            <a:pPr lvl="2"/>
            <a:r>
              <a:rPr lang="en-US" sz="1800" dirty="0"/>
              <a:t>IEPs</a:t>
            </a:r>
          </a:p>
          <a:p>
            <a:pPr lvl="2"/>
            <a:r>
              <a:rPr lang="en-US" sz="1800" dirty="0"/>
              <a:t>Teachers’ observations</a:t>
            </a:r>
          </a:p>
          <a:p>
            <a:endParaRPr lang="en-US" dirty="0"/>
          </a:p>
        </p:txBody>
      </p:sp>
    </p:spTree>
    <p:extLst>
      <p:ext uri="{BB962C8B-B14F-4D97-AF65-F5344CB8AC3E}">
        <p14:creationId xmlns:p14="http://schemas.microsoft.com/office/powerpoint/2010/main" val="2418314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21575-D76E-47A3-947D-ED749B2ED836}"/>
              </a:ext>
            </a:extLst>
          </p:cNvPr>
          <p:cNvSpPr>
            <a:spLocks noGrp="1"/>
          </p:cNvSpPr>
          <p:nvPr>
            <p:ph type="title"/>
          </p:nvPr>
        </p:nvSpPr>
        <p:spPr/>
        <p:txBody>
          <a:bodyPr>
            <a:normAutofit/>
          </a:bodyPr>
          <a:lstStyle/>
          <a:p>
            <a:pPr algn="ctr"/>
            <a:r>
              <a:rPr lang="en-US" sz="7200" dirty="0">
                <a:solidFill>
                  <a:srgbClr val="0070C0"/>
                </a:solidFill>
              </a:rPr>
              <a:t>Caring for Yourself</a:t>
            </a:r>
          </a:p>
        </p:txBody>
      </p:sp>
      <p:sp>
        <p:nvSpPr>
          <p:cNvPr id="3" name="Content Placeholder 2">
            <a:extLst>
              <a:ext uri="{FF2B5EF4-FFF2-40B4-BE49-F238E27FC236}">
                <a16:creationId xmlns:a16="http://schemas.microsoft.com/office/drawing/2014/main" id="{D1FAC9EE-FC89-4CB6-A877-7BBB917CB27B}"/>
              </a:ext>
            </a:extLst>
          </p:cNvPr>
          <p:cNvSpPr>
            <a:spLocks noGrp="1"/>
          </p:cNvSpPr>
          <p:nvPr>
            <p:ph idx="1"/>
          </p:nvPr>
        </p:nvSpPr>
        <p:spPr/>
        <p:txBody>
          <a:bodyPr/>
          <a:lstStyle/>
          <a:p>
            <a:r>
              <a:rPr lang="en-US" sz="1600" dirty="0"/>
              <a:t>In this domain, Social Security is evaluating how well a child maintains a healthy emotional and physical state, including how well a child satisfies his/her physical and emotional wants and needs in appropriate ways.</a:t>
            </a:r>
          </a:p>
          <a:p>
            <a:pPr lvl="1"/>
            <a:r>
              <a:rPr lang="en-US" dirty="0"/>
              <a:t>Examples of documentation that can show limitations in this domain</a:t>
            </a:r>
          </a:p>
          <a:p>
            <a:pPr lvl="2"/>
            <a:r>
              <a:rPr lang="en-US" sz="1600" dirty="0"/>
              <a:t>IEPs</a:t>
            </a:r>
          </a:p>
          <a:p>
            <a:pPr lvl="2"/>
            <a:r>
              <a:rPr lang="en-US" sz="1600" dirty="0"/>
              <a:t>Limitations in the ability to feed, dress, toilet, or bathe self age-appropriately</a:t>
            </a:r>
          </a:p>
          <a:p>
            <a:pPr lvl="2"/>
            <a:r>
              <a:rPr lang="en-US" sz="1600" dirty="0"/>
              <a:t>Engaging in self-injurious behavior</a:t>
            </a:r>
          </a:p>
          <a:p>
            <a:pPr lvl="2"/>
            <a:r>
              <a:rPr lang="en-US" sz="1600" dirty="0"/>
              <a:t>Refusal to take medications</a:t>
            </a:r>
          </a:p>
          <a:p>
            <a:pPr lvl="2"/>
            <a:r>
              <a:rPr lang="en-US" sz="1600" dirty="0"/>
              <a:t>Baker Acts</a:t>
            </a:r>
          </a:p>
          <a:p>
            <a:pPr lvl="2"/>
            <a:r>
              <a:rPr lang="en-US" sz="1600" dirty="0"/>
              <a:t>Disturbances in eating or sleeping patterns</a:t>
            </a:r>
          </a:p>
          <a:p>
            <a:endParaRPr lang="en-US" dirty="0"/>
          </a:p>
        </p:txBody>
      </p:sp>
    </p:spTree>
    <p:extLst>
      <p:ext uri="{BB962C8B-B14F-4D97-AF65-F5344CB8AC3E}">
        <p14:creationId xmlns:p14="http://schemas.microsoft.com/office/powerpoint/2010/main" val="3558128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62D18-F7F5-4FD6-B975-2E63C99A7634}"/>
              </a:ext>
            </a:extLst>
          </p:cNvPr>
          <p:cNvSpPr>
            <a:spLocks noGrp="1"/>
          </p:cNvSpPr>
          <p:nvPr>
            <p:ph type="title"/>
          </p:nvPr>
        </p:nvSpPr>
        <p:spPr/>
        <p:txBody>
          <a:bodyPr>
            <a:normAutofit/>
          </a:bodyPr>
          <a:lstStyle/>
          <a:p>
            <a:pPr algn="ctr"/>
            <a:r>
              <a:rPr lang="en-US" sz="7200" dirty="0">
                <a:solidFill>
                  <a:srgbClr val="0070C0"/>
                </a:solidFill>
              </a:rPr>
              <a:t>What is SSI?</a:t>
            </a:r>
          </a:p>
        </p:txBody>
      </p:sp>
      <p:sp>
        <p:nvSpPr>
          <p:cNvPr id="3" name="Content Placeholder 2">
            <a:extLst>
              <a:ext uri="{FF2B5EF4-FFF2-40B4-BE49-F238E27FC236}">
                <a16:creationId xmlns:a16="http://schemas.microsoft.com/office/drawing/2014/main" id="{B94B5377-7553-4A74-8866-6D75158FBA80}"/>
              </a:ext>
            </a:extLst>
          </p:cNvPr>
          <p:cNvSpPr>
            <a:spLocks noGrp="1"/>
          </p:cNvSpPr>
          <p:nvPr>
            <p:ph idx="1"/>
          </p:nvPr>
        </p:nvSpPr>
        <p:spPr/>
        <p:txBody>
          <a:bodyPr>
            <a:normAutofit fontScale="92500" lnSpcReduction="10000"/>
          </a:bodyPr>
          <a:lstStyle/>
          <a:p>
            <a:r>
              <a:rPr lang="en-US" sz="2400" dirty="0"/>
              <a:t>It is a federal program designed to help aged, blind, and disabled people, who have little or no income; and</a:t>
            </a:r>
          </a:p>
          <a:p>
            <a:r>
              <a:rPr lang="en-US" sz="2400" dirty="0"/>
              <a:t>It provides cash to meet basic needs for food, clothing, and shelter.</a:t>
            </a:r>
          </a:p>
          <a:p>
            <a:pPr marL="0" indent="0">
              <a:buNone/>
            </a:pPr>
            <a:endParaRPr lang="en-US" sz="2400" dirty="0"/>
          </a:p>
          <a:p>
            <a:r>
              <a:rPr lang="en-US" sz="2400" dirty="0"/>
              <a:t>This is generally the program that you would apply for if you have a disabled child.  </a:t>
            </a:r>
          </a:p>
          <a:p>
            <a:pPr lvl="1"/>
            <a:r>
              <a:rPr lang="en-US" sz="2400" dirty="0"/>
              <a:t>In order to qualify, SSA must find that your child meets the medical requirements for disability and your family must meet certain financial requirements.</a:t>
            </a:r>
          </a:p>
          <a:p>
            <a:endParaRPr lang="en-US" dirty="0"/>
          </a:p>
        </p:txBody>
      </p:sp>
    </p:spTree>
    <p:extLst>
      <p:ext uri="{BB962C8B-B14F-4D97-AF65-F5344CB8AC3E}">
        <p14:creationId xmlns:p14="http://schemas.microsoft.com/office/powerpoint/2010/main" val="1441710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2EC8E-DAB9-4A5B-BF4B-EB299C012183}"/>
              </a:ext>
            </a:extLst>
          </p:cNvPr>
          <p:cNvSpPr>
            <a:spLocks noGrp="1"/>
          </p:cNvSpPr>
          <p:nvPr>
            <p:ph type="title"/>
          </p:nvPr>
        </p:nvSpPr>
        <p:spPr/>
        <p:txBody>
          <a:bodyPr>
            <a:normAutofit/>
          </a:bodyPr>
          <a:lstStyle/>
          <a:p>
            <a:pPr algn="ctr"/>
            <a:r>
              <a:rPr lang="en-US" sz="4400" dirty="0">
                <a:solidFill>
                  <a:srgbClr val="0070C0"/>
                </a:solidFill>
              </a:rPr>
              <a:t>Health and Physical Well-Being</a:t>
            </a:r>
          </a:p>
        </p:txBody>
      </p:sp>
      <p:sp>
        <p:nvSpPr>
          <p:cNvPr id="3" name="Content Placeholder 2">
            <a:extLst>
              <a:ext uri="{FF2B5EF4-FFF2-40B4-BE49-F238E27FC236}">
                <a16:creationId xmlns:a16="http://schemas.microsoft.com/office/drawing/2014/main" id="{94674514-8362-4B53-9FF9-B1BDAB753EFB}"/>
              </a:ext>
            </a:extLst>
          </p:cNvPr>
          <p:cNvSpPr>
            <a:spLocks noGrp="1"/>
          </p:cNvSpPr>
          <p:nvPr>
            <p:ph idx="1"/>
          </p:nvPr>
        </p:nvSpPr>
        <p:spPr/>
        <p:txBody>
          <a:bodyPr/>
          <a:lstStyle/>
          <a:p>
            <a:r>
              <a:rPr lang="en-US" dirty="0"/>
              <a:t>In this domain, Social Security is evaluating the cumulative physical effects of physical and mental impairments and any associated treatments or therapies on a child’s health and functioning that were not considered in the evaluation of the child’s ability to move and manipulate objects.</a:t>
            </a:r>
          </a:p>
          <a:p>
            <a:r>
              <a:rPr lang="en-US" dirty="0"/>
              <a:t>This domain addresses how recurrent illness, the side effects of medications, and the need for ongoing treatment affect the child’s health and sense of physical well-being. </a:t>
            </a:r>
          </a:p>
          <a:p>
            <a:endParaRPr lang="en-US" dirty="0"/>
          </a:p>
        </p:txBody>
      </p:sp>
    </p:spTree>
    <p:extLst>
      <p:ext uri="{BB962C8B-B14F-4D97-AF65-F5344CB8AC3E}">
        <p14:creationId xmlns:p14="http://schemas.microsoft.com/office/powerpoint/2010/main" val="3876448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0F9AC-67EE-40B5-B621-73A8134CB403}"/>
              </a:ext>
            </a:extLst>
          </p:cNvPr>
          <p:cNvSpPr>
            <a:spLocks noGrp="1"/>
          </p:cNvSpPr>
          <p:nvPr>
            <p:ph type="title"/>
          </p:nvPr>
        </p:nvSpPr>
        <p:spPr/>
        <p:txBody>
          <a:bodyPr>
            <a:normAutofit/>
          </a:bodyPr>
          <a:lstStyle/>
          <a:p>
            <a:pPr algn="ctr"/>
            <a:r>
              <a:rPr lang="en-US" sz="7200" dirty="0">
                <a:solidFill>
                  <a:srgbClr val="0070C0"/>
                </a:solidFill>
              </a:rPr>
              <a:t>After the Hearing</a:t>
            </a:r>
          </a:p>
        </p:txBody>
      </p:sp>
      <p:sp>
        <p:nvSpPr>
          <p:cNvPr id="3" name="Content Placeholder 2">
            <a:extLst>
              <a:ext uri="{FF2B5EF4-FFF2-40B4-BE49-F238E27FC236}">
                <a16:creationId xmlns:a16="http://schemas.microsoft.com/office/drawing/2014/main" id="{05B96CD7-012D-468E-8505-2207CD45580F}"/>
              </a:ext>
            </a:extLst>
          </p:cNvPr>
          <p:cNvSpPr>
            <a:spLocks noGrp="1"/>
          </p:cNvSpPr>
          <p:nvPr>
            <p:ph idx="1"/>
          </p:nvPr>
        </p:nvSpPr>
        <p:spPr/>
        <p:txBody>
          <a:bodyPr/>
          <a:lstStyle/>
          <a:p>
            <a:r>
              <a:rPr lang="en-US" dirty="0"/>
              <a:t>The judge will likely not make a decision at the hearing.  Unfortunately, there is no time limit on them to issue their decision.</a:t>
            </a:r>
          </a:p>
          <a:p>
            <a:r>
              <a:rPr lang="en-US" dirty="0"/>
              <a:t>The average wait time used to be approximately 30 days.  Currently, you can expect to wait </a:t>
            </a:r>
            <a:r>
              <a:rPr lang="en-US" b="1" dirty="0"/>
              <a:t>at least </a:t>
            </a:r>
            <a:r>
              <a:rPr lang="en-US" dirty="0"/>
              <a:t>90 days to receive the written decision.</a:t>
            </a:r>
          </a:p>
          <a:p>
            <a:r>
              <a:rPr lang="en-US" dirty="0"/>
              <a:t>If the claim is approved, the local Social Security office will contact you to begin processing the payments.</a:t>
            </a:r>
          </a:p>
        </p:txBody>
      </p:sp>
    </p:spTree>
    <p:extLst>
      <p:ext uri="{BB962C8B-B14F-4D97-AF65-F5344CB8AC3E}">
        <p14:creationId xmlns:p14="http://schemas.microsoft.com/office/powerpoint/2010/main" val="1884487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E39BF-96E5-4B14-8CA4-85211BE7F1A5}"/>
              </a:ext>
            </a:extLst>
          </p:cNvPr>
          <p:cNvSpPr>
            <a:spLocks noGrp="1"/>
          </p:cNvSpPr>
          <p:nvPr>
            <p:ph type="title"/>
          </p:nvPr>
        </p:nvSpPr>
        <p:spPr/>
        <p:txBody>
          <a:bodyPr/>
          <a:lstStyle/>
          <a:p>
            <a:pPr algn="ctr"/>
            <a:r>
              <a:rPr lang="en-US" dirty="0">
                <a:solidFill>
                  <a:srgbClr val="0070C0"/>
                </a:solidFill>
              </a:rPr>
              <a:t>If the claim is approved, what do I need to do?</a:t>
            </a:r>
          </a:p>
        </p:txBody>
      </p:sp>
      <p:sp>
        <p:nvSpPr>
          <p:cNvPr id="3" name="Content Placeholder 2">
            <a:extLst>
              <a:ext uri="{FF2B5EF4-FFF2-40B4-BE49-F238E27FC236}">
                <a16:creationId xmlns:a16="http://schemas.microsoft.com/office/drawing/2014/main" id="{74EFCE7E-608B-4EDB-878A-E40DB88EF075}"/>
              </a:ext>
            </a:extLst>
          </p:cNvPr>
          <p:cNvSpPr>
            <a:spLocks noGrp="1"/>
          </p:cNvSpPr>
          <p:nvPr>
            <p:ph idx="1"/>
          </p:nvPr>
        </p:nvSpPr>
        <p:spPr/>
        <p:txBody>
          <a:bodyPr/>
          <a:lstStyle/>
          <a:p>
            <a:r>
              <a:rPr lang="en-US" sz="2800" dirty="0"/>
              <a:t>Interview regarding finances, assets, and living arrangements</a:t>
            </a:r>
          </a:p>
          <a:p>
            <a:r>
              <a:rPr lang="en-US" sz="2800" dirty="0"/>
              <a:t>Payee and accounting</a:t>
            </a:r>
          </a:p>
          <a:p>
            <a:r>
              <a:rPr lang="en-US" sz="2800" dirty="0"/>
              <a:t>Notice of Award</a:t>
            </a:r>
          </a:p>
          <a:p>
            <a:pPr lvl="1"/>
            <a:r>
              <a:rPr lang="en-US" sz="2800" dirty="0"/>
              <a:t>Maximum monthly SSI payment is $750</a:t>
            </a:r>
          </a:p>
          <a:p>
            <a:r>
              <a:rPr lang="en-US" sz="2800" dirty="0"/>
              <a:t>Medicaid</a:t>
            </a:r>
          </a:p>
          <a:p>
            <a:r>
              <a:rPr lang="en-US" sz="2800" dirty="0"/>
              <a:t>Continuing Disability Reviews</a:t>
            </a:r>
          </a:p>
          <a:p>
            <a:endParaRPr lang="en-US" dirty="0"/>
          </a:p>
        </p:txBody>
      </p:sp>
    </p:spTree>
    <p:extLst>
      <p:ext uri="{BB962C8B-B14F-4D97-AF65-F5344CB8AC3E}">
        <p14:creationId xmlns:p14="http://schemas.microsoft.com/office/powerpoint/2010/main" val="4247769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5A4F3-4F8B-46F9-9A69-127714392ECF}"/>
              </a:ext>
            </a:extLst>
          </p:cNvPr>
          <p:cNvSpPr>
            <a:spLocks noGrp="1"/>
          </p:cNvSpPr>
          <p:nvPr>
            <p:ph type="title"/>
          </p:nvPr>
        </p:nvSpPr>
        <p:spPr/>
        <p:txBody>
          <a:bodyPr/>
          <a:lstStyle/>
          <a:p>
            <a:pPr algn="ctr"/>
            <a:r>
              <a:rPr lang="en-US" dirty="0">
                <a:solidFill>
                  <a:srgbClr val="0070C0"/>
                </a:solidFill>
              </a:rPr>
              <a:t>If the claim is denied, what do I need to do?</a:t>
            </a:r>
          </a:p>
        </p:txBody>
      </p:sp>
      <p:sp>
        <p:nvSpPr>
          <p:cNvPr id="3" name="Content Placeholder 2">
            <a:extLst>
              <a:ext uri="{FF2B5EF4-FFF2-40B4-BE49-F238E27FC236}">
                <a16:creationId xmlns:a16="http://schemas.microsoft.com/office/drawing/2014/main" id="{8B6DA3A2-332E-4BDD-8C85-663A406D34E6}"/>
              </a:ext>
            </a:extLst>
          </p:cNvPr>
          <p:cNvSpPr>
            <a:spLocks noGrp="1"/>
          </p:cNvSpPr>
          <p:nvPr>
            <p:ph idx="1"/>
          </p:nvPr>
        </p:nvSpPr>
        <p:spPr/>
        <p:txBody>
          <a:bodyPr/>
          <a:lstStyle/>
          <a:p>
            <a:r>
              <a:rPr lang="en-US" dirty="0"/>
              <a:t>You can file an appeal to the Appeals Council in Falls Church, Virginia.</a:t>
            </a:r>
          </a:p>
          <a:p>
            <a:r>
              <a:rPr lang="en-US" dirty="0"/>
              <a:t>At this stage, the issue is NOT whether your child is disabled.</a:t>
            </a:r>
          </a:p>
          <a:p>
            <a:r>
              <a:rPr lang="en-US" dirty="0"/>
              <a:t>The average wait time for this appeal used to be 18 to 24 months. </a:t>
            </a:r>
          </a:p>
          <a:p>
            <a:r>
              <a:rPr lang="en-US" dirty="0"/>
              <a:t>Currently, appeals are taking about 8 to 10 months to process.</a:t>
            </a:r>
          </a:p>
          <a:p>
            <a:r>
              <a:rPr lang="en-US" dirty="0"/>
              <a:t>The Appeals Council can deny the appeal, enter a favorable decision, or remand the case back the judge for a new hearing.</a:t>
            </a:r>
          </a:p>
          <a:p>
            <a:r>
              <a:rPr lang="en-US" dirty="0"/>
              <a:t>If it is denied, the claim can be appealed to the United States District Court.</a:t>
            </a:r>
          </a:p>
        </p:txBody>
      </p:sp>
    </p:spTree>
    <p:extLst>
      <p:ext uri="{BB962C8B-B14F-4D97-AF65-F5344CB8AC3E}">
        <p14:creationId xmlns:p14="http://schemas.microsoft.com/office/powerpoint/2010/main" val="1727192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BAA45-D4CD-4E3A-B8E5-B896886D5001}"/>
              </a:ext>
            </a:extLst>
          </p:cNvPr>
          <p:cNvSpPr>
            <a:spLocks noGrp="1"/>
          </p:cNvSpPr>
          <p:nvPr>
            <p:ph type="title"/>
          </p:nvPr>
        </p:nvSpPr>
        <p:spPr/>
        <p:txBody>
          <a:bodyPr>
            <a:normAutofit/>
          </a:bodyPr>
          <a:lstStyle/>
          <a:p>
            <a:pPr algn="ctr"/>
            <a:r>
              <a:rPr lang="en-US" sz="6600" dirty="0">
                <a:solidFill>
                  <a:srgbClr val="0070C0"/>
                </a:solidFill>
              </a:rPr>
              <a:t>2017</a:t>
            </a:r>
          </a:p>
        </p:txBody>
      </p:sp>
      <p:pic>
        <p:nvPicPr>
          <p:cNvPr id="14338" name="Picture 2" descr="https://3.bp.blogspot.com/-8-Ln7YAB-VM/WoHlUXBk1gI/AAAAAAAADeM/5Ss9tT9KBuQqCs_SFhXvQkTx-vHWka5mACLcBGAs/s1600/Waterfall%2BChart%2B2017.jpg">
            <a:extLst>
              <a:ext uri="{FF2B5EF4-FFF2-40B4-BE49-F238E27FC236}">
                <a16:creationId xmlns:a16="http://schemas.microsoft.com/office/drawing/2014/main" id="{440E6FFC-541E-442C-8D61-929833BD2F9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4965" y="2160588"/>
            <a:ext cx="4262107"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694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7C4A8-BE8C-48B6-82FB-8B77F1074718}"/>
              </a:ext>
            </a:extLst>
          </p:cNvPr>
          <p:cNvSpPr>
            <a:spLocks noGrp="1"/>
          </p:cNvSpPr>
          <p:nvPr>
            <p:ph type="title"/>
          </p:nvPr>
        </p:nvSpPr>
        <p:spPr/>
        <p:txBody>
          <a:bodyPr>
            <a:normAutofit/>
          </a:bodyPr>
          <a:lstStyle/>
          <a:p>
            <a:pPr algn="ctr"/>
            <a:r>
              <a:rPr lang="en-US" sz="6000" dirty="0">
                <a:solidFill>
                  <a:srgbClr val="0070C0"/>
                </a:solidFill>
              </a:rPr>
              <a:t>Orlando Hearing Office</a:t>
            </a:r>
          </a:p>
        </p:txBody>
      </p:sp>
      <p:graphicFrame>
        <p:nvGraphicFramePr>
          <p:cNvPr id="11" name="Content Placeholder 10">
            <a:extLst>
              <a:ext uri="{FF2B5EF4-FFF2-40B4-BE49-F238E27FC236}">
                <a16:creationId xmlns:a16="http://schemas.microsoft.com/office/drawing/2014/main" id="{4447166F-C79C-410B-8098-7F4C3048C04A}"/>
              </a:ext>
            </a:extLst>
          </p:cNvPr>
          <p:cNvGraphicFramePr>
            <a:graphicFrameLocks noGrp="1"/>
          </p:cNvGraphicFramePr>
          <p:nvPr>
            <p:ph idx="1"/>
            <p:extLst>
              <p:ext uri="{D42A27DB-BD31-4B8C-83A1-F6EECF244321}">
                <p14:modId xmlns:p14="http://schemas.microsoft.com/office/powerpoint/2010/main" val="1299548473"/>
              </p:ext>
            </p:extLst>
          </p:nvPr>
        </p:nvGraphicFramePr>
        <p:xfrm>
          <a:off x="1026622" y="2680855"/>
          <a:ext cx="7452360" cy="3314304"/>
        </p:xfrm>
        <a:graphic>
          <a:graphicData uri="http://schemas.openxmlformats.org/drawingml/2006/table">
            <a:tbl>
              <a:tblPr/>
              <a:tblGrid>
                <a:gridCol w="931545">
                  <a:extLst>
                    <a:ext uri="{9D8B030D-6E8A-4147-A177-3AD203B41FA5}">
                      <a16:colId xmlns:a16="http://schemas.microsoft.com/office/drawing/2014/main" val="4107996860"/>
                    </a:ext>
                  </a:extLst>
                </a:gridCol>
                <a:gridCol w="931545">
                  <a:extLst>
                    <a:ext uri="{9D8B030D-6E8A-4147-A177-3AD203B41FA5}">
                      <a16:colId xmlns:a16="http://schemas.microsoft.com/office/drawing/2014/main" val="2840381276"/>
                    </a:ext>
                  </a:extLst>
                </a:gridCol>
                <a:gridCol w="931545">
                  <a:extLst>
                    <a:ext uri="{9D8B030D-6E8A-4147-A177-3AD203B41FA5}">
                      <a16:colId xmlns:a16="http://schemas.microsoft.com/office/drawing/2014/main" val="1408787277"/>
                    </a:ext>
                  </a:extLst>
                </a:gridCol>
                <a:gridCol w="931545">
                  <a:extLst>
                    <a:ext uri="{9D8B030D-6E8A-4147-A177-3AD203B41FA5}">
                      <a16:colId xmlns:a16="http://schemas.microsoft.com/office/drawing/2014/main" val="3862257937"/>
                    </a:ext>
                  </a:extLst>
                </a:gridCol>
                <a:gridCol w="931545">
                  <a:extLst>
                    <a:ext uri="{9D8B030D-6E8A-4147-A177-3AD203B41FA5}">
                      <a16:colId xmlns:a16="http://schemas.microsoft.com/office/drawing/2014/main" val="2716493682"/>
                    </a:ext>
                  </a:extLst>
                </a:gridCol>
                <a:gridCol w="931545">
                  <a:extLst>
                    <a:ext uri="{9D8B030D-6E8A-4147-A177-3AD203B41FA5}">
                      <a16:colId xmlns:a16="http://schemas.microsoft.com/office/drawing/2014/main" val="1715216183"/>
                    </a:ext>
                  </a:extLst>
                </a:gridCol>
                <a:gridCol w="931545">
                  <a:extLst>
                    <a:ext uri="{9D8B030D-6E8A-4147-A177-3AD203B41FA5}">
                      <a16:colId xmlns:a16="http://schemas.microsoft.com/office/drawing/2014/main" val="1283094141"/>
                    </a:ext>
                  </a:extLst>
                </a:gridCol>
                <a:gridCol w="931545">
                  <a:extLst>
                    <a:ext uri="{9D8B030D-6E8A-4147-A177-3AD203B41FA5}">
                      <a16:colId xmlns:a16="http://schemas.microsoft.com/office/drawing/2014/main" val="3199521903"/>
                    </a:ext>
                  </a:extLst>
                </a:gridCol>
              </a:tblGrid>
              <a:tr h="1292223">
                <a:tc>
                  <a:txBody>
                    <a:bodyPr/>
                    <a:lstStyle/>
                    <a:p>
                      <a:pPr algn="l" fontAlgn="t"/>
                      <a:r>
                        <a:rPr lang="en-US" sz="1000" u="none" strike="noStrike">
                          <a:solidFill>
                            <a:srgbClr val="000000"/>
                          </a:solidFill>
                          <a:effectLst/>
                        </a:rPr>
                        <a:t>Office</a:t>
                      </a:r>
                      <a:endParaRPr lang="en-US" sz="1000">
                        <a:effectLst/>
                      </a:endParaRPr>
                    </a:p>
                  </a:txBody>
                  <a:tcPr marL="20646" marR="20646" marT="20646" marB="20646">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000" u="none" strike="noStrike">
                          <a:solidFill>
                            <a:srgbClr val="000000"/>
                          </a:solidFill>
                          <a:effectLst/>
                        </a:rPr>
                        <a:t>Judges</a:t>
                      </a:r>
                      <a:endParaRPr lang="en-US" sz="1000">
                        <a:effectLst/>
                      </a:endParaRPr>
                    </a:p>
                  </a:txBody>
                  <a:tcPr marL="20646" marR="20646" marT="20646" marB="20646">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000" u="none" strike="noStrike">
                          <a:solidFill>
                            <a:srgbClr val="000000"/>
                          </a:solidFill>
                          <a:effectLst/>
                        </a:rPr>
                        <a:t>Avg. Hearing</a:t>
                      </a:r>
                      <a:br>
                        <a:rPr lang="en-US" sz="1000" u="none" strike="noStrike">
                          <a:solidFill>
                            <a:srgbClr val="000000"/>
                          </a:solidFill>
                          <a:effectLst/>
                        </a:rPr>
                      </a:br>
                      <a:r>
                        <a:rPr lang="en-US" sz="1000" u="none" strike="noStrike">
                          <a:solidFill>
                            <a:srgbClr val="000000"/>
                          </a:solidFill>
                          <a:effectLst/>
                        </a:rPr>
                        <a:t>Wait Time</a:t>
                      </a:r>
                      <a:endParaRPr lang="en-US" sz="1000">
                        <a:effectLst/>
                      </a:endParaRPr>
                    </a:p>
                  </a:txBody>
                  <a:tcPr marL="20646" marR="20646" marT="20646" marB="20646">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000" u="none" strike="noStrike">
                          <a:solidFill>
                            <a:srgbClr val="000000"/>
                          </a:solidFill>
                          <a:effectLst/>
                        </a:rPr>
                        <a:t>Average</a:t>
                      </a:r>
                      <a:br>
                        <a:rPr lang="en-US" sz="1000" u="none" strike="noStrike">
                          <a:solidFill>
                            <a:srgbClr val="000000"/>
                          </a:solidFill>
                          <a:effectLst/>
                        </a:rPr>
                      </a:br>
                      <a:r>
                        <a:rPr lang="en-US" sz="1000" u="none" strike="noStrike">
                          <a:solidFill>
                            <a:srgbClr val="000000"/>
                          </a:solidFill>
                          <a:effectLst/>
                        </a:rPr>
                        <a:t>Processing Time</a:t>
                      </a:r>
                      <a:endParaRPr lang="en-US" sz="1000">
                        <a:effectLst/>
                      </a:endParaRPr>
                    </a:p>
                  </a:txBody>
                  <a:tcPr marL="20646" marR="20646" marT="20646" marB="20646">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000" u="none" strike="noStrike">
                          <a:solidFill>
                            <a:srgbClr val="000000"/>
                          </a:solidFill>
                          <a:effectLst/>
                        </a:rPr>
                        <a:t>Dispositions</a:t>
                      </a:r>
                      <a:br>
                        <a:rPr lang="en-US" sz="1000" u="none" strike="noStrike">
                          <a:solidFill>
                            <a:srgbClr val="000000"/>
                          </a:solidFill>
                          <a:effectLst/>
                        </a:rPr>
                      </a:br>
                      <a:r>
                        <a:rPr lang="en-US" sz="1000" u="none" strike="noStrike">
                          <a:solidFill>
                            <a:srgbClr val="000000"/>
                          </a:solidFill>
                          <a:effectLst/>
                        </a:rPr>
                        <a:t>Per Day Per ALJ</a:t>
                      </a:r>
                      <a:endParaRPr lang="en-US" sz="1000">
                        <a:effectLst/>
                      </a:endParaRPr>
                    </a:p>
                  </a:txBody>
                  <a:tcPr marL="20646" marR="20646" marT="20646" marB="20646">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000" u="none" strike="noStrike">
                          <a:solidFill>
                            <a:srgbClr val="000000"/>
                          </a:solidFill>
                          <a:effectLst/>
                        </a:rPr>
                        <a:t>Cases</a:t>
                      </a:r>
                      <a:br>
                        <a:rPr lang="en-US" sz="1000" u="none" strike="noStrike">
                          <a:solidFill>
                            <a:srgbClr val="000000"/>
                          </a:solidFill>
                          <a:effectLst/>
                        </a:rPr>
                      </a:br>
                      <a:r>
                        <a:rPr lang="en-US" sz="1000" u="none" strike="noStrike">
                          <a:solidFill>
                            <a:srgbClr val="000000"/>
                          </a:solidFill>
                          <a:effectLst/>
                        </a:rPr>
                        <a:t>Dismissed</a:t>
                      </a:r>
                      <a:endParaRPr lang="en-US" sz="1000">
                        <a:effectLst/>
                      </a:endParaRPr>
                    </a:p>
                  </a:txBody>
                  <a:tcPr marL="20646" marR="20646" marT="20646" marB="20646">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000" u="none" strike="noStrike">
                          <a:solidFill>
                            <a:srgbClr val="000000"/>
                          </a:solidFill>
                          <a:effectLst/>
                        </a:rPr>
                        <a:t>Cases</a:t>
                      </a:r>
                      <a:br>
                        <a:rPr lang="en-US" sz="1000" u="none" strike="noStrike">
                          <a:solidFill>
                            <a:srgbClr val="000000"/>
                          </a:solidFill>
                          <a:effectLst/>
                        </a:rPr>
                      </a:br>
                      <a:r>
                        <a:rPr lang="en-US" sz="1000" u="none" strike="noStrike">
                          <a:solidFill>
                            <a:srgbClr val="000000"/>
                          </a:solidFill>
                          <a:effectLst/>
                        </a:rPr>
                        <a:t>Approved</a:t>
                      </a:r>
                      <a:endParaRPr lang="en-US" sz="1000">
                        <a:effectLst/>
                      </a:endParaRPr>
                    </a:p>
                  </a:txBody>
                  <a:tcPr marL="20646" marR="20646" marT="20646" marB="20646">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000" u="none" strike="noStrike">
                          <a:solidFill>
                            <a:srgbClr val="000000"/>
                          </a:solidFill>
                          <a:effectLst/>
                        </a:rPr>
                        <a:t>Cases</a:t>
                      </a:r>
                      <a:br>
                        <a:rPr lang="en-US" sz="1000" u="none" strike="noStrike">
                          <a:solidFill>
                            <a:srgbClr val="000000"/>
                          </a:solidFill>
                          <a:effectLst/>
                        </a:rPr>
                      </a:br>
                      <a:r>
                        <a:rPr lang="en-US" sz="1000" u="none" strike="noStrike">
                          <a:solidFill>
                            <a:srgbClr val="000000"/>
                          </a:solidFill>
                          <a:effectLst/>
                        </a:rPr>
                        <a:t>Denied</a:t>
                      </a:r>
                      <a:endParaRPr lang="en-US" sz="1000">
                        <a:effectLst/>
                      </a:endParaRPr>
                    </a:p>
                  </a:txBody>
                  <a:tcPr marL="20646" marR="20646" marT="20646" marB="20646">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917064690"/>
                  </a:ext>
                </a:extLst>
              </a:tr>
              <a:tr h="674027">
                <a:tc>
                  <a:txBody>
                    <a:bodyPr/>
                    <a:lstStyle/>
                    <a:p>
                      <a:pPr fontAlgn="t"/>
                      <a:r>
                        <a:rPr lang="en-US" sz="1000">
                          <a:effectLst/>
                        </a:rPr>
                        <a:t>Orlando</a:t>
                      </a:r>
                    </a:p>
                  </a:txBody>
                  <a:tcPr marL="20646" marR="20646" marT="20646" marB="20646">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tcPr>
                </a:tc>
                <a:tc>
                  <a:txBody>
                    <a:bodyPr/>
                    <a:lstStyle/>
                    <a:p>
                      <a:pPr algn="ctr" fontAlgn="t"/>
                      <a:r>
                        <a:rPr lang="en-US" sz="1000">
                          <a:effectLst/>
                        </a:rPr>
                        <a:t>17</a:t>
                      </a:r>
                    </a:p>
                  </a:txBody>
                  <a:tcPr marL="20646" marR="20646" marT="20646" marB="20646">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tcPr>
                </a:tc>
                <a:tc>
                  <a:txBody>
                    <a:bodyPr/>
                    <a:lstStyle/>
                    <a:p>
                      <a:pPr algn="ctr" fontAlgn="t"/>
                      <a:r>
                        <a:rPr lang="en-US" sz="1000">
                          <a:effectLst/>
                        </a:rPr>
                        <a:t>21.0 months</a:t>
                      </a:r>
                    </a:p>
                  </a:txBody>
                  <a:tcPr marL="20646" marR="20646" marT="20646" marB="20646">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tcPr>
                </a:tc>
                <a:tc>
                  <a:txBody>
                    <a:bodyPr/>
                    <a:lstStyle/>
                    <a:p>
                      <a:pPr algn="ctr" fontAlgn="t"/>
                      <a:r>
                        <a:rPr lang="en-US" sz="1000">
                          <a:effectLst/>
                        </a:rPr>
                        <a:t>649 days</a:t>
                      </a:r>
                    </a:p>
                  </a:txBody>
                  <a:tcPr marL="20646" marR="20646" marT="20646" marB="20646">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tcPr>
                </a:tc>
                <a:tc>
                  <a:txBody>
                    <a:bodyPr/>
                    <a:lstStyle/>
                    <a:p>
                      <a:pPr algn="ctr" fontAlgn="t"/>
                      <a:r>
                        <a:rPr lang="en-US" sz="1000">
                          <a:effectLst/>
                        </a:rPr>
                        <a:t>2.2</a:t>
                      </a:r>
                    </a:p>
                  </a:txBody>
                  <a:tcPr marL="20646" marR="20646" marT="20646" marB="20646">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tcPr>
                </a:tc>
                <a:tc>
                  <a:txBody>
                    <a:bodyPr/>
                    <a:lstStyle/>
                    <a:p>
                      <a:pPr algn="ctr" fontAlgn="t"/>
                      <a:r>
                        <a:rPr lang="en-US" sz="1000">
                          <a:effectLst/>
                        </a:rPr>
                        <a:t>21%</a:t>
                      </a:r>
                    </a:p>
                  </a:txBody>
                  <a:tcPr marL="20646" marR="20646" marT="20646" marB="20646">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tcPr>
                </a:tc>
                <a:tc>
                  <a:txBody>
                    <a:bodyPr/>
                    <a:lstStyle/>
                    <a:p>
                      <a:pPr algn="ctr" fontAlgn="t"/>
                      <a:r>
                        <a:rPr lang="en-US" sz="1000" b="1">
                          <a:effectLst/>
                        </a:rPr>
                        <a:t>47%</a:t>
                      </a:r>
                      <a:endParaRPr lang="en-US" sz="1000">
                        <a:effectLst/>
                      </a:endParaRPr>
                    </a:p>
                  </a:txBody>
                  <a:tcPr marL="20646" marR="20646" marT="20646" marB="20646">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tcPr>
                </a:tc>
                <a:tc>
                  <a:txBody>
                    <a:bodyPr/>
                    <a:lstStyle/>
                    <a:p>
                      <a:pPr algn="ctr" fontAlgn="t"/>
                      <a:r>
                        <a:rPr lang="en-US" sz="1000">
                          <a:effectLst/>
                        </a:rPr>
                        <a:t>33%</a:t>
                      </a:r>
                    </a:p>
                  </a:txBody>
                  <a:tcPr marL="20646" marR="20646" marT="20646" marB="20646">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837402785"/>
                  </a:ext>
                </a:extLst>
              </a:tr>
              <a:tr h="674027">
                <a:tc gridSpan="2">
                  <a:txBody>
                    <a:bodyPr/>
                    <a:lstStyle/>
                    <a:p>
                      <a:pPr algn="l" fontAlgn="t"/>
                      <a:r>
                        <a:rPr lang="en-US" sz="1000">
                          <a:effectLst/>
                        </a:rPr>
                        <a:t>Florida</a:t>
                      </a:r>
                    </a:p>
                  </a:txBody>
                  <a:tcPr marL="20646" marR="20646" marT="20646" marB="20646">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tc hMerge="1">
                  <a:txBody>
                    <a:bodyPr/>
                    <a:lstStyle/>
                    <a:p>
                      <a:endParaRPr lang="en-US"/>
                    </a:p>
                  </a:txBody>
                  <a:tcPr/>
                </a:tc>
                <a:tc>
                  <a:txBody>
                    <a:bodyPr/>
                    <a:lstStyle/>
                    <a:p>
                      <a:pPr algn="ctr" fontAlgn="t"/>
                      <a:r>
                        <a:rPr lang="en-US" sz="1000">
                          <a:effectLst/>
                        </a:rPr>
                        <a:t>18.9 months</a:t>
                      </a:r>
                    </a:p>
                  </a:txBody>
                  <a:tcPr marL="20646" marR="20646" marT="20646" marB="20646">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000">
                          <a:effectLst/>
                        </a:rPr>
                        <a:t>624 days</a:t>
                      </a:r>
                    </a:p>
                  </a:txBody>
                  <a:tcPr marL="20646" marR="20646" marT="20646" marB="20646">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000">
                          <a:effectLst/>
                        </a:rPr>
                        <a:t>1.9</a:t>
                      </a:r>
                    </a:p>
                  </a:txBody>
                  <a:tcPr marL="20646" marR="20646" marT="20646" marB="20646">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000">
                          <a:effectLst/>
                        </a:rPr>
                        <a:t>22%</a:t>
                      </a:r>
                    </a:p>
                  </a:txBody>
                  <a:tcPr marL="20646" marR="20646" marT="20646" marB="20646">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000" b="1">
                          <a:effectLst/>
                        </a:rPr>
                        <a:t>44%</a:t>
                      </a:r>
                    </a:p>
                  </a:txBody>
                  <a:tcPr marL="20646" marR="20646" marT="20646" marB="20646">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000">
                          <a:effectLst/>
                        </a:rPr>
                        <a:t>34%</a:t>
                      </a:r>
                    </a:p>
                  </a:txBody>
                  <a:tcPr marL="20646" marR="20646" marT="20646" marB="20646">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846169899"/>
                  </a:ext>
                </a:extLst>
              </a:tr>
              <a:tr h="674027">
                <a:tc gridSpan="2">
                  <a:txBody>
                    <a:bodyPr/>
                    <a:lstStyle/>
                    <a:p>
                      <a:pPr algn="l" fontAlgn="t"/>
                      <a:r>
                        <a:rPr lang="en-US" sz="1000">
                          <a:effectLst/>
                        </a:rPr>
                        <a:t>National Average:</a:t>
                      </a:r>
                    </a:p>
                  </a:txBody>
                  <a:tcPr marL="20646" marR="20646" marT="20646" marB="20646">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21569E"/>
                    </a:solidFill>
                  </a:tcPr>
                </a:tc>
                <a:tc hMerge="1">
                  <a:txBody>
                    <a:bodyPr/>
                    <a:lstStyle/>
                    <a:p>
                      <a:endParaRPr lang="en-US"/>
                    </a:p>
                  </a:txBody>
                  <a:tcPr/>
                </a:tc>
                <a:tc>
                  <a:txBody>
                    <a:bodyPr/>
                    <a:lstStyle/>
                    <a:p>
                      <a:pPr algn="ctr" fontAlgn="t"/>
                      <a:r>
                        <a:rPr lang="en-US" sz="1000">
                          <a:effectLst/>
                        </a:rPr>
                        <a:t>17.3 months</a:t>
                      </a:r>
                    </a:p>
                  </a:txBody>
                  <a:tcPr marL="20646" marR="20646" marT="20646" marB="20646">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21569E"/>
                    </a:solidFill>
                  </a:tcPr>
                </a:tc>
                <a:tc>
                  <a:txBody>
                    <a:bodyPr/>
                    <a:lstStyle/>
                    <a:p>
                      <a:pPr algn="ctr" fontAlgn="t"/>
                      <a:r>
                        <a:rPr lang="en-US" sz="1000">
                          <a:effectLst/>
                        </a:rPr>
                        <a:t>577 days</a:t>
                      </a:r>
                    </a:p>
                  </a:txBody>
                  <a:tcPr marL="20646" marR="20646" marT="20646" marB="20646">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21569E"/>
                    </a:solidFill>
                  </a:tcPr>
                </a:tc>
                <a:tc>
                  <a:txBody>
                    <a:bodyPr/>
                    <a:lstStyle/>
                    <a:p>
                      <a:pPr algn="ctr" fontAlgn="t"/>
                      <a:r>
                        <a:rPr lang="en-US" sz="1000">
                          <a:effectLst/>
                        </a:rPr>
                        <a:t>1.9</a:t>
                      </a:r>
                    </a:p>
                  </a:txBody>
                  <a:tcPr marL="20646" marR="20646" marT="20646" marB="20646">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21569E"/>
                    </a:solidFill>
                  </a:tcPr>
                </a:tc>
                <a:tc>
                  <a:txBody>
                    <a:bodyPr/>
                    <a:lstStyle/>
                    <a:p>
                      <a:pPr algn="ctr" fontAlgn="t"/>
                      <a:r>
                        <a:rPr lang="en-US" sz="1000">
                          <a:effectLst/>
                        </a:rPr>
                        <a:t>21%</a:t>
                      </a:r>
                    </a:p>
                  </a:txBody>
                  <a:tcPr marL="20646" marR="20646" marT="20646" marB="20646">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21569E"/>
                    </a:solidFill>
                  </a:tcPr>
                </a:tc>
                <a:tc>
                  <a:txBody>
                    <a:bodyPr/>
                    <a:lstStyle/>
                    <a:p>
                      <a:pPr algn="ctr" fontAlgn="t"/>
                      <a:r>
                        <a:rPr lang="en-US" sz="1000" b="1">
                          <a:effectLst/>
                        </a:rPr>
                        <a:t>43%</a:t>
                      </a:r>
                    </a:p>
                  </a:txBody>
                  <a:tcPr marL="20646" marR="20646" marT="20646" marB="20646">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21569E"/>
                    </a:solidFill>
                  </a:tcPr>
                </a:tc>
                <a:tc>
                  <a:txBody>
                    <a:bodyPr/>
                    <a:lstStyle/>
                    <a:p>
                      <a:pPr algn="ctr" fontAlgn="t"/>
                      <a:r>
                        <a:rPr lang="en-US" sz="1000" dirty="0">
                          <a:effectLst/>
                        </a:rPr>
                        <a:t>36%</a:t>
                      </a:r>
                    </a:p>
                  </a:txBody>
                  <a:tcPr marL="20646" marR="20646" marT="20646" marB="20646">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21569E"/>
                    </a:solidFill>
                  </a:tcPr>
                </a:tc>
                <a:extLst>
                  <a:ext uri="{0D108BD9-81ED-4DB2-BD59-A6C34878D82A}">
                    <a16:rowId xmlns:a16="http://schemas.microsoft.com/office/drawing/2014/main" val="2486525669"/>
                  </a:ext>
                </a:extLst>
              </a:tr>
            </a:tbl>
          </a:graphicData>
        </a:graphic>
      </p:graphicFrame>
      <p:sp>
        <p:nvSpPr>
          <p:cNvPr id="12" name="Rectangle 3">
            <a:extLst>
              <a:ext uri="{FF2B5EF4-FFF2-40B4-BE49-F238E27FC236}">
                <a16:creationId xmlns:a16="http://schemas.microsoft.com/office/drawing/2014/main" id="{EB13273B-A8C4-49CF-ACBF-02BC8DD5E750}"/>
              </a:ext>
            </a:extLst>
          </p:cNvPr>
          <p:cNvSpPr>
            <a:spLocks noChangeArrowheads="1"/>
          </p:cNvSpPr>
          <p:nvPr/>
        </p:nvSpPr>
        <p:spPr bwMode="auto">
          <a:xfrm>
            <a:off x="1467195" y="2056066"/>
            <a:ext cx="2647605" cy="4949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348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333333"/>
                </a:solidFill>
                <a:effectLst/>
                <a:latin typeface="Open Sans"/>
              </a:rPr>
              <a:t>AVERAGE STATISTICS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713894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B6766-0188-400A-A101-73D377D9B6E4}"/>
              </a:ext>
            </a:extLst>
          </p:cNvPr>
          <p:cNvSpPr>
            <a:spLocks noGrp="1"/>
          </p:cNvSpPr>
          <p:nvPr>
            <p:ph type="title"/>
          </p:nvPr>
        </p:nvSpPr>
        <p:spPr/>
        <p:txBody>
          <a:bodyPr>
            <a:normAutofit/>
          </a:bodyPr>
          <a:lstStyle/>
          <a:p>
            <a:pPr algn="ctr"/>
            <a:r>
              <a:rPr lang="en-US" sz="6000" dirty="0">
                <a:solidFill>
                  <a:srgbClr val="0070C0"/>
                </a:solidFill>
              </a:rPr>
              <a:t>Orlando Hearing Office</a:t>
            </a:r>
          </a:p>
        </p:txBody>
      </p:sp>
      <p:sp>
        <p:nvSpPr>
          <p:cNvPr id="3" name="Content Placeholder 2">
            <a:extLst>
              <a:ext uri="{FF2B5EF4-FFF2-40B4-BE49-F238E27FC236}">
                <a16:creationId xmlns:a16="http://schemas.microsoft.com/office/drawing/2014/main" id="{4AB1CA66-EE1E-4C53-8CDB-07227E4E48EB}"/>
              </a:ext>
            </a:extLst>
          </p:cNvPr>
          <p:cNvSpPr>
            <a:spLocks noGrp="1"/>
          </p:cNvSpPr>
          <p:nvPr>
            <p:ph idx="1"/>
          </p:nvPr>
        </p:nvSpPr>
        <p:spPr>
          <a:xfrm>
            <a:off x="677334" y="3216584"/>
            <a:ext cx="686174" cy="2824778"/>
          </a:xfrm>
        </p:spPr>
        <p:txBody>
          <a:bodyPr/>
          <a:lstStyle/>
          <a:p>
            <a:pPr marL="0" indent="0">
              <a:buNone/>
            </a:pPr>
            <a:endParaRPr lang="en-US" b="1" cap="all" dirty="0"/>
          </a:p>
          <a:p>
            <a:endParaRPr lang="en-US" dirty="0"/>
          </a:p>
        </p:txBody>
      </p:sp>
      <p:graphicFrame>
        <p:nvGraphicFramePr>
          <p:cNvPr id="4" name="Table 3">
            <a:extLst>
              <a:ext uri="{FF2B5EF4-FFF2-40B4-BE49-F238E27FC236}">
                <a16:creationId xmlns:a16="http://schemas.microsoft.com/office/drawing/2014/main" id="{547018FB-B795-4DC4-AB83-D0217C1B860D}"/>
              </a:ext>
            </a:extLst>
          </p:cNvPr>
          <p:cNvGraphicFramePr>
            <a:graphicFrameLocks noGrp="1"/>
          </p:cNvGraphicFramePr>
          <p:nvPr>
            <p:extLst>
              <p:ext uri="{D42A27DB-BD31-4B8C-83A1-F6EECF244321}">
                <p14:modId xmlns:p14="http://schemas.microsoft.com/office/powerpoint/2010/main" val="1409103819"/>
              </p:ext>
            </p:extLst>
          </p:nvPr>
        </p:nvGraphicFramePr>
        <p:xfrm>
          <a:off x="1804523" y="1978503"/>
          <a:ext cx="5672518" cy="3730016"/>
        </p:xfrm>
        <a:graphic>
          <a:graphicData uri="http://schemas.openxmlformats.org/drawingml/2006/table">
            <a:tbl>
              <a:tblPr/>
              <a:tblGrid>
                <a:gridCol w="2836259">
                  <a:extLst>
                    <a:ext uri="{9D8B030D-6E8A-4147-A177-3AD203B41FA5}">
                      <a16:colId xmlns:a16="http://schemas.microsoft.com/office/drawing/2014/main" val="2517147360"/>
                    </a:ext>
                  </a:extLst>
                </a:gridCol>
                <a:gridCol w="2836259">
                  <a:extLst>
                    <a:ext uri="{9D8B030D-6E8A-4147-A177-3AD203B41FA5}">
                      <a16:colId xmlns:a16="http://schemas.microsoft.com/office/drawing/2014/main" val="2105899618"/>
                    </a:ext>
                  </a:extLst>
                </a:gridCol>
              </a:tblGrid>
              <a:tr h="492063">
                <a:tc>
                  <a:txBody>
                    <a:bodyPr/>
                    <a:lstStyle/>
                    <a:p>
                      <a:pPr algn="l" fontAlgn="t"/>
                      <a:r>
                        <a:rPr lang="en-US" sz="1700">
                          <a:effectLst/>
                        </a:rPr>
                        <a:t>Hearing Wait Time:</a:t>
                      </a:r>
                    </a:p>
                  </a:txBody>
                  <a:tcPr marL="35415" marR="35415" marT="35415" marB="35415">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tc>
                  <a:txBody>
                    <a:bodyPr/>
                    <a:lstStyle/>
                    <a:p>
                      <a:pPr fontAlgn="t"/>
                      <a:r>
                        <a:rPr lang="en-US" sz="1700">
                          <a:effectLst/>
                        </a:rPr>
                        <a:t>21.00 months</a:t>
                      </a:r>
                    </a:p>
                  </a:txBody>
                  <a:tcPr marL="35415" marR="35415" marT="35415" marB="35415">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538238267"/>
                  </a:ext>
                </a:extLst>
              </a:tr>
              <a:tr h="708507">
                <a:tc>
                  <a:txBody>
                    <a:bodyPr/>
                    <a:lstStyle/>
                    <a:p>
                      <a:pPr algn="l" fontAlgn="t"/>
                      <a:r>
                        <a:rPr lang="en-US" sz="1700">
                          <a:effectLst/>
                        </a:rPr>
                        <a:t>Dispositions Per Day Per ALJ</a:t>
                      </a:r>
                    </a:p>
                  </a:txBody>
                  <a:tcPr marL="35415" marR="35415" marT="35415" marB="35415">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tc>
                  <a:txBody>
                    <a:bodyPr/>
                    <a:lstStyle/>
                    <a:p>
                      <a:pPr fontAlgn="t"/>
                      <a:r>
                        <a:rPr lang="en-US" sz="1700">
                          <a:effectLst/>
                        </a:rPr>
                        <a:t>2.24</a:t>
                      </a:r>
                    </a:p>
                  </a:txBody>
                  <a:tcPr marL="35415" marR="35415" marT="35415" marB="35415">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276239588"/>
                  </a:ext>
                </a:extLst>
              </a:tr>
              <a:tr h="708507">
                <a:tc>
                  <a:txBody>
                    <a:bodyPr/>
                    <a:lstStyle/>
                    <a:p>
                      <a:pPr algn="l" fontAlgn="t"/>
                      <a:r>
                        <a:rPr lang="en-US" sz="1700">
                          <a:effectLst/>
                        </a:rPr>
                        <a:t>Average Processing Time</a:t>
                      </a:r>
                    </a:p>
                  </a:txBody>
                  <a:tcPr marL="35415" marR="35415" marT="35415" marB="35415">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tc>
                  <a:txBody>
                    <a:bodyPr/>
                    <a:lstStyle/>
                    <a:p>
                      <a:pPr fontAlgn="t"/>
                      <a:r>
                        <a:rPr lang="en-US" sz="1700">
                          <a:effectLst/>
                        </a:rPr>
                        <a:t>649 days</a:t>
                      </a:r>
                    </a:p>
                  </a:txBody>
                  <a:tcPr marL="35415" marR="35415" marT="35415" marB="35415">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642429052"/>
                  </a:ext>
                </a:extLst>
              </a:tr>
              <a:tr h="332219">
                <a:tc>
                  <a:txBody>
                    <a:bodyPr/>
                    <a:lstStyle/>
                    <a:p>
                      <a:pPr algn="l" fontAlgn="t"/>
                      <a:r>
                        <a:rPr lang="en-US" sz="1700">
                          <a:effectLst/>
                        </a:rPr>
                        <a:t>Cases Pending</a:t>
                      </a:r>
                    </a:p>
                  </a:txBody>
                  <a:tcPr marL="35415" marR="35415" marT="35415" marB="35415">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tc>
                  <a:txBody>
                    <a:bodyPr/>
                    <a:lstStyle/>
                    <a:p>
                      <a:pPr fontAlgn="t"/>
                      <a:r>
                        <a:rPr lang="en-US" sz="1700">
                          <a:effectLst/>
                        </a:rPr>
                        <a:t>11127</a:t>
                      </a:r>
                    </a:p>
                  </a:txBody>
                  <a:tcPr marL="35415" marR="35415" marT="35415" marB="35415">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238452693"/>
                  </a:ext>
                </a:extLst>
              </a:tr>
              <a:tr h="332219">
                <a:tc>
                  <a:txBody>
                    <a:bodyPr/>
                    <a:lstStyle/>
                    <a:p>
                      <a:pPr algn="l" fontAlgn="t"/>
                      <a:r>
                        <a:rPr lang="en-US" sz="1700">
                          <a:effectLst/>
                        </a:rPr>
                        <a:t>Dispositions</a:t>
                      </a:r>
                    </a:p>
                  </a:txBody>
                  <a:tcPr marL="35415" marR="35415" marT="35415" marB="35415">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tc>
                  <a:txBody>
                    <a:bodyPr/>
                    <a:lstStyle/>
                    <a:p>
                      <a:pPr fontAlgn="t"/>
                      <a:r>
                        <a:rPr lang="en-US" sz="1700">
                          <a:effectLst/>
                        </a:rPr>
                        <a:t>2872</a:t>
                      </a:r>
                    </a:p>
                  </a:txBody>
                  <a:tcPr marL="35415" marR="35415" marT="35415" marB="35415">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355118486"/>
                  </a:ext>
                </a:extLst>
              </a:tr>
              <a:tr h="332219">
                <a:tc>
                  <a:txBody>
                    <a:bodyPr/>
                    <a:lstStyle/>
                    <a:p>
                      <a:pPr algn="l" fontAlgn="t"/>
                      <a:r>
                        <a:rPr lang="en-US" sz="1700">
                          <a:effectLst/>
                        </a:rPr>
                        <a:t>New Cases</a:t>
                      </a:r>
                    </a:p>
                  </a:txBody>
                  <a:tcPr marL="35415" marR="35415" marT="35415" marB="35415">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tc>
                  <a:txBody>
                    <a:bodyPr/>
                    <a:lstStyle/>
                    <a:p>
                      <a:pPr fontAlgn="t"/>
                      <a:r>
                        <a:rPr lang="en-US" sz="1700">
                          <a:effectLst/>
                        </a:rPr>
                        <a:t>2250</a:t>
                      </a:r>
                    </a:p>
                  </a:txBody>
                  <a:tcPr marL="35415" marR="35415" marT="35415" marB="35415">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059529260"/>
                  </a:ext>
                </a:extLst>
              </a:tr>
              <a:tr h="492063">
                <a:tc>
                  <a:txBody>
                    <a:bodyPr/>
                    <a:lstStyle/>
                    <a:p>
                      <a:pPr algn="l" fontAlgn="t"/>
                      <a:r>
                        <a:rPr lang="en-US" sz="1700">
                          <a:effectLst/>
                        </a:rPr>
                        <a:t>Hearings In Person</a:t>
                      </a:r>
                    </a:p>
                  </a:txBody>
                  <a:tcPr marL="35415" marR="35415" marT="35415" marB="35415">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tc>
                  <a:txBody>
                    <a:bodyPr/>
                    <a:lstStyle/>
                    <a:p>
                      <a:pPr fontAlgn="t"/>
                      <a:r>
                        <a:rPr lang="en-US" sz="1700">
                          <a:effectLst/>
                        </a:rPr>
                        <a:t>80%</a:t>
                      </a:r>
                    </a:p>
                  </a:txBody>
                  <a:tcPr marL="35415" marR="35415" marT="35415" marB="35415">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2780399797"/>
                  </a:ext>
                </a:extLst>
              </a:tr>
              <a:tr h="332219">
                <a:tc>
                  <a:txBody>
                    <a:bodyPr/>
                    <a:lstStyle/>
                    <a:p>
                      <a:pPr algn="l" fontAlgn="t"/>
                      <a:r>
                        <a:rPr lang="en-US" sz="1700">
                          <a:effectLst/>
                        </a:rPr>
                        <a:t>Video Hearings</a:t>
                      </a:r>
                    </a:p>
                  </a:txBody>
                  <a:tcPr marL="35415" marR="35415" marT="35415" marB="35415">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tc>
                  <a:txBody>
                    <a:bodyPr/>
                    <a:lstStyle/>
                    <a:p>
                      <a:pPr fontAlgn="t"/>
                      <a:r>
                        <a:rPr lang="en-US" sz="1700" dirty="0">
                          <a:effectLst/>
                        </a:rPr>
                        <a:t>20%</a:t>
                      </a:r>
                    </a:p>
                  </a:txBody>
                  <a:tcPr marL="35415" marR="35415" marT="35415" marB="35415">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67240283"/>
                  </a:ext>
                </a:extLst>
              </a:tr>
            </a:tbl>
          </a:graphicData>
        </a:graphic>
      </p:graphicFrame>
    </p:spTree>
    <p:extLst>
      <p:ext uri="{BB962C8B-B14F-4D97-AF65-F5344CB8AC3E}">
        <p14:creationId xmlns:p14="http://schemas.microsoft.com/office/powerpoint/2010/main" val="32156811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DCA28-6286-46BA-97D4-1F2273038029}"/>
              </a:ext>
            </a:extLst>
          </p:cNvPr>
          <p:cNvSpPr>
            <a:spLocks noGrp="1"/>
          </p:cNvSpPr>
          <p:nvPr>
            <p:ph type="title"/>
          </p:nvPr>
        </p:nvSpPr>
        <p:spPr/>
        <p:txBody>
          <a:bodyPr>
            <a:normAutofit/>
          </a:bodyPr>
          <a:lstStyle/>
          <a:p>
            <a:pPr algn="ctr"/>
            <a:r>
              <a:rPr lang="en-US" sz="4400" dirty="0">
                <a:solidFill>
                  <a:srgbClr val="0070C0"/>
                </a:solidFill>
              </a:rPr>
              <a:t>Orlando Administrative Judges</a:t>
            </a:r>
          </a:p>
        </p:txBody>
      </p:sp>
      <p:graphicFrame>
        <p:nvGraphicFramePr>
          <p:cNvPr id="4" name="Content Placeholder 3">
            <a:extLst>
              <a:ext uri="{FF2B5EF4-FFF2-40B4-BE49-F238E27FC236}">
                <a16:creationId xmlns:a16="http://schemas.microsoft.com/office/drawing/2014/main" id="{1F642E55-5EB6-4037-8176-A68BA298AF23}"/>
              </a:ext>
            </a:extLst>
          </p:cNvPr>
          <p:cNvGraphicFramePr>
            <a:graphicFrameLocks noGrp="1"/>
          </p:cNvGraphicFramePr>
          <p:nvPr>
            <p:ph idx="1"/>
            <p:extLst>
              <p:ext uri="{D42A27DB-BD31-4B8C-83A1-F6EECF244321}">
                <p14:modId xmlns:p14="http://schemas.microsoft.com/office/powerpoint/2010/main" val="863271431"/>
              </p:ext>
            </p:extLst>
          </p:nvPr>
        </p:nvGraphicFramePr>
        <p:xfrm>
          <a:off x="2678465" y="1962319"/>
          <a:ext cx="3625232" cy="4071735"/>
        </p:xfrm>
        <a:graphic>
          <a:graphicData uri="http://schemas.openxmlformats.org/drawingml/2006/table">
            <a:tbl>
              <a:tblPr/>
              <a:tblGrid>
                <a:gridCol w="2719937">
                  <a:extLst>
                    <a:ext uri="{9D8B030D-6E8A-4147-A177-3AD203B41FA5}">
                      <a16:colId xmlns:a16="http://schemas.microsoft.com/office/drawing/2014/main" val="2244286650"/>
                    </a:ext>
                  </a:extLst>
                </a:gridCol>
                <a:gridCol w="301765">
                  <a:extLst>
                    <a:ext uri="{9D8B030D-6E8A-4147-A177-3AD203B41FA5}">
                      <a16:colId xmlns:a16="http://schemas.microsoft.com/office/drawing/2014/main" val="1611833003"/>
                    </a:ext>
                  </a:extLst>
                </a:gridCol>
                <a:gridCol w="301765">
                  <a:extLst>
                    <a:ext uri="{9D8B030D-6E8A-4147-A177-3AD203B41FA5}">
                      <a16:colId xmlns:a16="http://schemas.microsoft.com/office/drawing/2014/main" val="1309909373"/>
                    </a:ext>
                  </a:extLst>
                </a:gridCol>
                <a:gridCol w="301765">
                  <a:extLst>
                    <a:ext uri="{9D8B030D-6E8A-4147-A177-3AD203B41FA5}">
                      <a16:colId xmlns:a16="http://schemas.microsoft.com/office/drawing/2014/main" val="2676682713"/>
                    </a:ext>
                  </a:extLst>
                </a:gridCol>
              </a:tblGrid>
              <a:tr h="526640">
                <a:tc>
                  <a:txBody>
                    <a:bodyPr/>
                    <a:lstStyle/>
                    <a:p>
                      <a:pPr algn="l" fontAlgn="t"/>
                      <a:r>
                        <a:rPr lang="en-US" sz="400">
                          <a:effectLst/>
                        </a:rPr>
                        <a:t>Full Name</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400">
                          <a:effectLst/>
                        </a:rPr>
                        <a:t>Dismissed</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400">
                          <a:effectLst/>
                        </a:rPr>
                        <a:t>Approved</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400">
                          <a:effectLst/>
                        </a:rPr>
                        <a:t>Denied</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86652272"/>
                  </a:ext>
                </a:extLst>
              </a:tr>
              <a:tr h="208535">
                <a:tc>
                  <a:txBody>
                    <a:bodyPr/>
                    <a:lstStyle/>
                    <a:p>
                      <a:pPr algn="l" fontAlgn="t"/>
                      <a:r>
                        <a:rPr lang="en-US" sz="400" u="none" strike="noStrike" dirty="0">
                          <a:solidFill>
                            <a:srgbClr val="000000"/>
                          </a:solidFill>
                          <a:effectLst/>
                          <a:hlinkClick r:id="rId2"/>
                        </a:rPr>
                        <a:t>Judge Michael Calabro</a:t>
                      </a:r>
                      <a:endParaRPr lang="en-US" sz="400" dirty="0">
                        <a:effectLst/>
                      </a:endParaRP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400">
                          <a:effectLst/>
                        </a:rPr>
                        <a:t>16%</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400" b="1">
                          <a:effectLst/>
                        </a:rPr>
                        <a:t>58%</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400">
                          <a:effectLst/>
                        </a:rPr>
                        <a:t>27%</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65807630"/>
                  </a:ext>
                </a:extLst>
              </a:tr>
              <a:tr h="208535">
                <a:tc>
                  <a:txBody>
                    <a:bodyPr/>
                    <a:lstStyle/>
                    <a:p>
                      <a:pPr algn="l" fontAlgn="t"/>
                      <a:r>
                        <a:rPr lang="en-US" sz="400" u="none" strike="noStrike">
                          <a:solidFill>
                            <a:srgbClr val="000000"/>
                          </a:solidFill>
                          <a:effectLst/>
                          <a:hlinkClick r:id="rId3"/>
                        </a:rPr>
                        <a:t>Judge Kevin J Detherage</a:t>
                      </a:r>
                      <a:endParaRPr lang="en-US" sz="400">
                        <a:effectLst/>
                      </a:endParaRP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400">
                          <a:effectLst/>
                        </a:rPr>
                        <a:t>16%</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400" b="1">
                          <a:effectLst/>
                        </a:rPr>
                        <a:t>38%</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400">
                          <a:effectLst/>
                        </a:rPr>
                        <a:t>46%</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439448935"/>
                  </a:ext>
                </a:extLst>
              </a:tr>
              <a:tr h="208535">
                <a:tc>
                  <a:txBody>
                    <a:bodyPr/>
                    <a:lstStyle/>
                    <a:p>
                      <a:pPr algn="l" fontAlgn="t"/>
                      <a:r>
                        <a:rPr lang="en-US" sz="400" u="none" strike="noStrike">
                          <a:solidFill>
                            <a:srgbClr val="000000"/>
                          </a:solidFill>
                          <a:effectLst/>
                          <a:hlinkClick r:id="rId4"/>
                        </a:rPr>
                        <a:t>Judge Kathleen H Eiler</a:t>
                      </a:r>
                      <a:endParaRPr lang="en-US" sz="400">
                        <a:effectLst/>
                      </a:endParaRP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400">
                          <a:effectLst/>
                        </a:rPr>
                        <a:t>16%</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400" b="1">
                          <a:effectLst/>
                        </a:rPr>
                        <a:t>34%</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400">
                          <a:effectLst/>
                        </a:rPr>
                        <a:t>50%</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288233179"/>
                  </a:ext>
                </a:extLst>
              </a:tr>
              <a:tr h="208535">
                <a:tc>
                  <a:txBody>
                    <a:bodyPr/>
                    <a:lstStyle/>
                    <a:p>
                      <a:pPr algn="l" fontAlgn="t"/>
                      <a:r>
                        <a:rPr lang="en-US" sz="400" u="none" strike="noStrike">
                          <a:solidFill>
                            <a:srgbClr val="000000"/>
                          </a:solidFill>
                          <a:effectLst/>
                          <a:hlinkClick r:id="rId5"/>
                        </a:rPr>
                        <a:t>Judge Jeffrey A Ferguson</a:t>
                      </a:r>
                      <a:endParaRPr lang="en-US" sz="400">
                        <a:effectLst/>
                      </a:endParaRP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400">
                          <a:effectLst/>
                        </a:rPr>
                        <a:t>20%</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400" b="1">
                          <a:effectLst/>
                        </a:rPr>
                        <a:t>73%</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400">
                          <a:effectLst/>
                        </a:rPr>
                        <a:t>7%</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48613125"/>
                  </a:ext>
                </a:extLst>
              </a:tr>
              <a:tr h="208535">
                <a:tc>
                  <a:txBody>
                    <a:bodyPr/>
                    <a:lstStyle/>
                    <a:p>
                      <a:pPr algn="l" fontAlgn="t"/>
                      <a:r>
                        <a:rPr lang="en-US" sz="400" u="none" strike="noStrike" dirty="0">
                          <a:solidFill>
                            <a:srgbClr val="000000"/>
                          </a:solidFill>
                          <a:effectLst/>
                          <a:hlinkClick r:id="rId6"/>
                        </a:rPr>
                        <a:t>Judge Eric S. Fulcher</a:t>
                      </a:r>
                      <a:endParaRPr lang="en-US" sz="400" dirty="0">
                        <a:effectLst/>
                      </a:endParaRP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400">
                          <a:effectLst/>
                        </a:rPr>
                        <a:t>15%</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400" b="1">
                          <a:effectLst/>
                        </a:rPr>
                        <a:t>44%</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400">
                          <a:effectLst/>
                        </a:rPr>
                        <a:t>41%</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205662423"/>
                  </a:ext>
                </a:extLst>
              </a:tr>
              <a:tr h="208535">
                <a:tc>
                  <a:txBody>
                    <a:bodyPr/>
                    <a:lstStyle/>
                    <a:p>
                      <a:pPr algn="l" fontAlgn="t"/>
                      <a:r>
                        <a:rPr lang="en-US" sz="400" u="none" strike="noStrike">
                          <a:solidFill>
                            <a:srgbClr val="000000"/>
                          </a:solidFill>
                          <a:effectLst/>
                          <a:hlinkClick r:id="rId7"/>
                        </a:rPr>
                        <a:t>Judge Pamela Houston</a:t>
                      </a:r>
                      <a:endParaRPr lang="en-US" sz="400">
                        <a:effectLst/>
                      </a:endParaRP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400">
                          <a:effectLst/>
                        </a:rPr>
                        <a:t>19%</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400" b="1">
                          <a:effectLst/>
                        </a:rPr>
                        <a:t>42%</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400">
                          <a:effectLst/>
                        </a:rPr>
                        <a:t>40%</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2883410613"/>
                  </a:ext>
                </a:extLst>
              </a:tr>
              <a:tr h="208535">
                <a:tc>
                  <a:txBody>
                    <a:bodyPr/>
                    <a:lstStyle/>
                    <a:p>
                      <a:pPr algn="l" fontAlgn="t"/>
                      <a:r>
                        <a:rPr lang="en-US" sz="400" u="none" strike="noStrike">
                          <a:solidFill>
                            <a:srgbClr val="000000"/>
                          </a:solidFill>
                          <a:effectLst/>
                          <a:hlinkClick r:id="rId8"/>
                        </a:rPr>
                        <a:t>Judge Emily Kirk</a:t>
                      </a:r>
                      <a:endParaRPr lang="en-US" sz="400">
                        <a:effectLst/>
                      </a:endParaRP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400">
                          <a:effectLst/>
                        </a:rPr>
                        <a:t>40%</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400" b="1">
                          <a:effectLst/>
                        </a:rPr>
                        <a:t>60%</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400">
                          <a:effectLst/>
                        </a:rPr>
                        <a:t>0%</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801077904"/>
                  </a:ext>
                </a:extLst>
              </a:tr>
              <a:tr h="208535">
                <a:tc>
                  <a:txBody>
                    <a:bodyPr/>
                    <a:lstStyle/>
                    <a:p>
                      <a:pPr algn="l" fontAlgn="t"/>
                      <a:r>
                        <a:rPr lang="en-US" sz="400" u="none" strike="noStrike">
                          <a:solidFill>
                            <a:srgbClr val="000000"/>
                          </a:solidFill>
                          <a:effectLst/>
                          <a:hlinkClick r:id="rId9"/>
                        </a:rPr>
                        <a:t>Judge Barry C LaBoda</a:t>
                      </a:r>
                      <a:endParaRPr lang="en-US" sz="400">
                        <a:effectLst/>
                      </a:endParaRP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400">
                          <a:effectLst/>
                        </a:rPr>
                        <a:t>29%</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400" b="1">
                          <a:effectLst/>
                        </a:rPr>
                        <a:t>60%</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400">
                          <a:effectLst/>
                        </a:rPr>
                        <a:t>11%</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80015816"/>
                  </a:ext>
                </a:extLst>
              </a:tr>
              <a:tr h="208535">
                <a:tc>
                  <a:txBody>
                    <a:bodyPr/>
                    <a:lstStyle/>
                    <a:p>
                      <a:pPr algn="l" fontAlgn="t"/>
                      <a:r>
                        <a:rPr lang="en-US" sz="400" u="none" strike="noStrike">
                          <a:solidFill>
                            <a:srgbClr val="000000"/>
                          </a:solidFill>
                          <a:effectLst/>
                          <a:hlinkClick r:id="rId10"/>
                        </a:rPr>
                        <a:t>Judge Bruce Landrum</a:t>
                      </a:r>
                      <a:endParaRPr lang="en-US" sz="400">
                        <a:effectLst/>
                      </a:endParaRP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400">
                          <a:effectLst/>
                        </a:rPr>
                        <a:t>12%</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400" b="1">
                          <a:effectLst/>
                        </a:rPr>
                        <a:t>44%</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400">
                          <a:effectLst/>
                        </a:rPr>
                        <a:t>44%</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656619209"/>
                  </a:ext>
                </a:extLst>
              </a:tr>
              <a:tr h="208535">
                <a:tc>
                  <a:txBody>
                    <a:bodyPr/>
                    <a:lstStyle/>
                    <a:p>
                      <a:pPr algn="l" fontAlgn="t"/>
                      <a:r>
                        <a:rPr lang="en-US" sz="400" u="none" strike="noStrike">
                          <a:solidFill>
                            <a:srgbClr val="000000"/>
                          </a:solidFill>
                          <a:effectLst/>
                          <a:hlinkClick r:id="rId11"/>
                        </a:rPr>
                        <a:t>Judge Janet Mahon</a:t>
                      </a:r>
                      <a:endParaRPr lang="en-US" sz="400">
                        <a:effectLst/>
                      </a:endParaRP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400">
                          <a:effectLst/>
                        </a:rPr>
                        <a:t>23%</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400" b="1">
                          <a:effectLst/>
                        </a:rPr>
                        <a:t>57%</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400">
                          <a:effectLst/>
                        </a:rPr>
                        <a:t>20%</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2450578524"/>
                  </a:ext>
                </a:extLst>
              </a:tr>
              <a:tr h="208535">
                <a:tc>
                  <a:txBody>
                    <a:bodyPr/>
                    <a:lstStyle/>
                    <a:p>
                      <a:pPr algn="l" fontAlgn="t"/>
                      <a:r>
                        <a:rPr lang="en-US" sz="400" u="none" strike="noStrike" dirty="0">
                          <a:solidFill>
                            <a:srgbClr val="000000"/>
                          </a:solidFill>
                          <a:effectLst/>
                          <a:hlinkClick r:id="rId12"/>
                        </a:rPr>
                        <a:t>Judge Maria T </a:t>
                      </a:r>
                      <a:r>
                        <a:rPr lang="en-US" sz="400" u="none" strike="noStrike" dirty="0" err="1">
                          <a:solidFill>
                            <a:srgbClr val="000000"/>
                          </a:solidFill>
                          <a:effectLst/>
                          <a:hlinkClick r:id="rId12"/>
                        </a:rPr>
                        <a:t>Mandry</a:t>
                      </a:r>
                      <a:endParaRPr lang="en-US" sz="400" dirty="0">
                        <a:effectLst/>
                      </a:endParaRP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400">
                          <a:effectLst/>
                        </a:rPr>
                        <a:t>19%</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400" b="1">
                          <a:effectLst/>
                        </a:rPr>
                        <a:t>62%</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400">
                          <a:effectLst/>
                        </a:rPr>
                        <a:t>18%</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845470715"/>
                  </a:ext>
                </a:extLst>
              </a:tr>
              <a:tr h="208535">
                <a:tc>
                  <a:txBody>
                    <a:bodyPr/>
                    <a:lstStyle/>
                    <a:p>
                      <a:pPr algn="l" fontAlgn="t"/>
                      <a:r>
                        <a:rPr lang="en-US" sz="400" u="none" strike="noStrike">
                          <a:solidFill>
                            <a:srgbClr val="000000"/>
                          </a:solidFill>
                          <a:effectLst/>
                          <a:hlinkClick r:id="rId13"/>
                        </a:rPr>
                        <a:t>Judge Angela L Neel</a:t>
                      </a:r>
                      <a:endParaRPr lang="en-US" sz="400">
                        <a:effectLst/>
                      </a:endParaRP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400">
                          <a:effectLst/>
                        </a:rPr>
                        <a:t>27%</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400" b="1">
                          <a:effectLst/>
                        </a:rPr>
                        <a:t>31%</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400">
                          <a:effectLst/>
                        </a:rPr>
                        <a:t>42%</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322100270"/>
                  </a:ext>
                </a:extLst>
              </a:tr>
              <a:tr h="208535">
                <a:tc>
                  <a:txBody>
                    <a:bodyPr/>
                    <a:lstStyle/>
                    <a:p>
                      <a:pPr algn="l" fontAlgn="t"/>
                      <a:r>
                        <a:rPr lang="en-US" sz="400" u="none" strike="noStrike">
                          <a:solidFill>
                            <a:srgbClr val="000000"/>
                          </a:solidFill>
                          <a:effectLst/>
                          <a:hlinkClick r:id="rId14"/>
                        </a:rPr>
                        <a:t>Judge Julio Ocampo</a:t>
                      </a:r>
                      <a:endParaRPr lang="en-US" sz="400">
                        <a:effectLst/>
                      </a:endParaRP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400">
                          <a:effectLst/>
                        </a:rPr>
                        <a:t>25%</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400" b="1">
                          <a:effectLst/>
                        </a:rPr>
                        <a:t>42%</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400">
                          <a:effectLst/>
                        </a:rPr>
                        <a:t>33%</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321536939"/>
                  </a:ext>
                </a:extLst>
              </a:tr>
              <a:tr h="208535">
                <a:tc>
                  <a:txBody>
                    <a:bodyPr/>
                    <a:lstStyle/>
                    <a:p>
                      <a:pPr algn="l" fontAlgn="t"/>
                      <a:r>
                        <a:rPr lang="en-US" sz="400" u="none" strike="noStrike">
                          <a:solidFill>
                            <a:srgbClr val="000000"/>
                          </a:solidFill>
                          <a:effectLst/>
                          <a:hlinkClick r:id="rId15"/>
                        </a:rPr>
                        <a:t>Judge E Rodriguez-Quilichini</a:t>
                      </a:r>
                      <a:endParaRPr lang="en-US" sz="400">
                        <a:effectLst/>
                      </a:endParaRP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400">
                          <a:effectLst/>
                        </a:rPr>
                        <a:t>23%</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400" b="1">
                          <a:effectLst/>
                        </a:rPr>
                        <a:t>48%</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400">
                          <a:effectLst/>
                        </a:rPr>
                        <a:t>29%</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400726157"/>
                  </a:ext>
                </a:extLst>
              </a:tr>
              <a:tr h="208535">
                <a:tc>
                  <a:txBody>
                    <a:bodyPr/>
                    <a:lstStyle/>
                    <a:p>
                      <a:pPr algn="l" fontAlgn="t"/>
                      <a:r>
                        <a:rPr lang="en-US" sz="400" u="none" strike="noStrike">
                          <a:solidFill>
                            <a:srgbClr val="000000"/>
                          </a:solidFill>
                          <a:effectLst/>
                          <a:hlinkClick r:id="rId16"/>
                        </a:rPr>
                        <a:t>Judge Emily R Statum</a:t>
                      </a:r>
                      <a:endParaRPr lang="en-US" sz="400">
                        <a:effectLst/>
                      </a:endParaRP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400">
                          <a:effectLst/>
                        </a:rPr>
                        <a:t>23%</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400" b="1">
                          <a:effectLst/>
                        </a:rPr>
                        <a:t>43%</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400">
                          <a:effectLst/>
                        </a:rPr>
                        <a:t>34%</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801894283"/>
                  </a:ext>
                </a:extLst>
              </a:tr>
              <a:tr h="208535">
                <a:tc>
                  <a:txBody>
                    <a:bodyPr/>
                    <a:lstStyle/>
                    <a:p>
                      <a:pPr algn="l" fontAlgn="t"/>
                      <a:r>
                        <a:rPr lang="en-US" sz="400" u="none" strike="noStrike">
                          <a:solidFill>
                            <a:srgbClr val="000000"/>
                          </a:solidFill>
                          <a:effectLst/>
                          <a:hlinkClick r:id="rId17"/>
                        </a:rPr>
                        <a:t>Judge Pedro Tejada-Rivera</a:t>
                      </a:r>
                      <a:endParaRPr lang="en-US" sz="400">
                        <a:effectLst/>
                      </a:endParaRP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400">
                          <a:effectLst/>
                        </a:rPr>
                        <a:t>35%</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400" b="1">
                          <a:effectLst/>
                        </a:rPr>
                        <a:t>53%</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400">
                          <a:effectLst/>
                        </a:rPr>
                        <a:t>13%</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61827817"/>
                  </a:ext>
                </a:extLst>
              </a:tr>
              <a:tr h="208535">
                <a:tc>
                  <a:txBody>
                    <a:bodyPr/>
                    <a:lstStyle/>
                    <a:p>
                      <a:pPr algn="l" fontAlgn="t"/>
                      <a:r>
                        <a:rPr lang="en-US" sz="400" u="none" strike="noStrike">
                          <a:solidFill>
                            <a:srgbClr val="000000"/>
                          </a:solidFill>
                          <a:effectLst/>
                          <a:hlinkClick r:id="rId18"/>
                        </a:rPr>
                        <a:t>Judge Douglas A Walker</a:t>
                      </a:r>
                      <a:endParaRPr lang="en-US" sz="400">
                        <a:effectLst/>
                      </a:endParaRP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400">
                          <a:effectLst/>
                        </a:rPr>
                        <a:t>13%</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400" b="1">
                          <a:effectLst/>
                        </a:rPr>
                        <a:t>51%</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400" dirty="0">
                          <a:effectLst/>
                        </a:rPr>
                        <a:t>36%</a:t>
                      </a:r>
                    </a:p>
                  </a:txBody>
                  <a:tcPr marL="8423" marR="8423" marT="8423" marB="8423">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738387918"/>
                  </a:ext>
                </a:extLst>
              </a:tr>
            </a:tbl>
          </a:graphicData>
        </a:graphic>
      </p:graphicFrame>
    </p:spTree>
    <p:extLst>
      <p:ext uri="{BB962C8B-B14F-4D97-AF65-F5344CB8AC3E}">
        <p14:creationId xmlns:p14="http://schemas.microsoft.com/office/powerpoint/2010/main" val="7634364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2CE75-933E-4228-8E79-E44232FC39DA}"/>
              </a:ext>
            </a:extLst>
          </p:cNvPr>
          <p:cNvSpPr>
            <a:spLocks noGrp="1"/>
          </p:cNvSpPr>
          <p:nvPr>
            <p:ph type="title"/>
          </p:nvPr>
        </p:nvSpPr>
        <p:spPr/>
        <p:txBody>
          <a:bodyPr>
            <a:noAutofit/>
          </a:bodyPr>
          <a:lstStyle/>
          <a:p>
            <a:pPr algn="ctr"/>
            <a:r>
              <a:rPr lang="en-US" sz="4800" dirty="0">
                <a:solidFill>
                  <a:srgbClr val="0070C0"/>
                </a:solidFill>
              </a:rPr>
              <a:t>Disabled Adult Child’s Benefit</a:t>
            </a:r>
          </a:p>
        </p:txBody>
      </p:sp>
      <p:sp>
        <p:nvSpPr>
          <p:cNvPr id="3" name="Content Placeholder 2">
            <a:extLst>
              <a:ext uri="{FF2B5EF4-FFF2-40B4-BE49-F238E27FC236}">
                <a16:creationId xmlns:a16="http://schemas.microsoft.com/office/drawing/2014/main" id="{D26C397B-3FF3-4A97-9788-7D2C43579DFC}"/>
              </a:ext>
            </a:extLst>
          </p:cNvPr>
          <p:cNvSpPr>
            <a:spLocks noGrp="1"/>
          </p:cNvSpPr>
          <p:nvPr>
            <p:ph idx="1"/>
          </p:nvPr>
        </p:nvSpPr>
        <p:spPr/>
        <p:txBody>
          <a:bodyPr>
            <a:normAutofit/>
          </a:bodyPr>
          <a:lstStyle/>
          <a:p>
            <a:pPr marL="0" indent="0">
              <a:buNone/>
            </a:pPr>
            <a:r>
              <a:rPr lang="en-US" dirty="0"/>
              <a:t>If the parent is deceased or starts receiving retirement or disability benefits, their adult child may be eligible for Disabled Adult Child’s Benefits on their earnings record.</a:t>
            </a:r>
          </a:p>
          <a:p>
            <a:pPr lvl="1"/>
            <a:r>
              <a:rPr lang="en-US" sz="1800" dirty="0"/>
              <a:t>The adult child must go through the same adult five step sequential evaluation process to prove they are disabled; </a:t>
            </a:r>
            <a:r>
              <a:rPr lang="en-US" sz="1800" b="1" dirty="0"/>
              <a:t>and</a:t>
            </a:r>
          </a:p>
          <a:p>
            <a:pPr lvl="1"/>
            <a:r>
              <a:rPr lang="en-US" sz="1800" i="1" dirty="0"/>
              <a:t>The adult child must prove their impairment was disabling prior to the age of 22.</a:t>
            </a:r>
          </a:p>
          <a:p>
            <a:pPr lvl="2"/>
            <a:r>
              <a:rPr lang="en-US" sz="1800" dirty="0"/>
              <a:t>This is why it is so important to establish disability sometime between the ages of 18 to 22.</a:t>
            </a:r>
          </a:p>
          <a:p>
            <a:pPr lvl="2"/>
            <a:r>
              <a:rPr lang="en-US" sz="1800" dirty="0"/>
              <a:t>The disability must be continuous.</a:t>
            </a:r>
          </a:p>
          <a:p>
            <a:pPr lvl="1"/>
            <a:r>
              <a:rPr lang="en-US" sz="2000" dirty="0"/>
              <a:t>Medicare coverage</a:t>
            </a:r>
          </a:p>
          <a:p>
            <a:endParaRPr lang="en-US" dirty="0"/>
          </a:p>
        </p:txBody>
      </p:sp>
    </p:spTree>
    <p:extLst>
      <p:ext uri="{BB962C8B-B14F-4D97-AF65-F5344CB8AC3E}">
        <p14:creationId xmlns:p14="http://schemas.microsoft.com/office/powerpoint/2010/main" val="20938861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DBAAC-5148-46C0-88BB-51E5A345FDFB}"/>
              </a:ext>
            </a:extLst>
          </p:cNvPr>
          <p:cNvSpPr>
            <a:spLocks noGrp="1"/>
          </p:cNvSpPr>
          <p:nvPr>
            <p:ph type="title"/>
          </p:nvPr>
        </p:nvSpPr>
        <p:spPr/>
        <p:txBody>
          <a:bodyPr>
            <a:normAutofit/>
          </a:bodyPr>
          <a:lstStyle/>
          <a:p>
            <a:pPr algn="ctr"/>
            <a:r>
              <a:rPr lang="en-US" sz="7200" dirty="0">
                <a:solidFill>
                  <a:srgbClr val="0070C0"/>
                </a:solidFill>
              </a:rPr>
              <a:t>General Tips</a:t>
            </a:r>
          </a:p>
        </p:txBody>
      </p:sp>
      <p:sp>
        <p:nvSpPr>
          <p:cNvPr id="3" name="Content Placeholder 2">
            <a:extLst>
              <a:ext uri="{FF2B5EF4-FFF2-40B4-BE49-F238E27FC236}">
                <a16:creationId xmlns:a16="http://schemas.microsoft.com/office/drawing/2014/main" id="{BDF1B1EB-AD3F-4350-8668-71C3716CCAA1}"/>
              </a:ext>
            </a:extLst>
          </p:cNvPr>
          <p:cNvSpPr>
            <a:spLocks noGrp="1"/>
          </p:cNvSpPr>
          <p:nvPr>
            <p:ph idx="1"/>
          </p:nvPr>
        </p:nvSpPr>
        <p:spPr/>
        <p:txBody>
          <a:bodyPr/>
          <a:lstStyle/>
          <a:p>
            <a:r>
              <a:rPr lang="en-US" dirty="0"/>
              <a:t>Remember, you are dealing with a governmental agency.  If feasible, mail everything certified return receipt and keep copies of all correspondence with the agency.</a:t>
            </a:r>
          </a:p>
          <a:p>
            <a:r>
              <a:rPr lang="en-US" dirty="0"/>
              <a:t>SSA is underfunded and understaffed.</a:t>
            </a:r>
          </a:p>
          <a:p>
            <a:r>
              <a:rPr lang="en-US" dirty="0"/>
              <a:t>If you speak with a representative at Social Security, make sure to get their name and extension.</a:t>
            </a:r>
          </a:p>
          <a:p>
            <a:r>
              <a:rPr lang="en-US" dirty="0"/>
              <a:t>Do not be afraid to ask to speak to a supervisor.</a:t>
            </a:r>
          </a:p>
          <a:p>
            <a:r>
              <a:rPr lang="en-US" dirty="0"/>
              <a:t>You can ask SSA the same question ten times and receive ten different responses from ten different representatives.  </a:t>
            </a:r>
            <a:r>
              <a:rPr lang="en-US" dirty="0">
                <a:sym typeface="Wingdings" panose="05000000000000000000" pitchFamily="2" charset="2"/>
              </a:rPr>
              <a:t></a:t>
            </a:r>
          </a:p>
          <a:p>
            <a:r>
              <a:rPr lang="en-US" dirty="0"/>
              <a:t>Reach out to Legal Aid or Community Legal Services for assistance.</a:t>
            </a:r>
          </a:p>
        </p:txBody>
      </p:sp>
    </p:spTree>
    <p:extLst>
      <p:ext uri="{BB962C8B-B14F-4D97-AF65-F5344CB8AC3E}">
        <p14:creationId xmlns:p14="http://schemas.microsoft.com/office/powerpoint/2010/main" val="53904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19EF7-9755-4BEA-9773-4F6F38B3DCEB}"/>
              </a:ext>
            </a:extLst>
          </p:cNvPr>
          <p:cNvSpPr>
            <a:spLocks noGrp="1"/>
          </p:cNvSpPr>
          <p:nvPr>
            <p:ph type="title"/>
          </p:nvPr>
        </p:nvSpPr>
        <p:spPr/>
        <p:txBody>
          <a:bodyPr>
            <a:normAutofit/>
          </a:bodyPr>
          <a:lstStyle/>
          <a:p>
            <a:pPr algn="ctr"/>
            <a:r>
              <a:rPr lang="en-US" sz="7200" dirty="0">
                <a:solidFill>
                  <a:srgbClr val="0070C0"/>
                </a:solidFill>
              </a:rPr>
              <a:t>Disability</a:t>
            </a:r>
          </a:p>
        </p:txBody>
      </p:sp>
      <p:sp>
        <p:nvSpPr>
          <p:cNvPr id="3" name="Content Placeholder 2">
            <a:extLst>
              <a:ext uri="{FF2B5EF4-FFF2-40B4-BE49-F238E27FC236}">
                <a16:creationId xmlns:a16="http://schemas.microsoft.com/office/drawing/2014/main" id="{67B83881-0ED9-4CCE-967C-D4CE80CBA131}"/>
              </a:ext>
            </a:extLst>
          </p:cNvPr>
          <p:cNvSpPr>
            <a:spLocks noGrp="1"/>
          </p:cNvSpPr>
          <p:nvPr>
            <p:ph idx="1"/>
          </p:nvPr>
        </p:nvSpPr>
        <p:spPr/>
        <p:txBody>
          <a:bodyPr/>
          <a:lstStyle/>
          <a:p>
            <a:r>
              <a:rPr lang="en-US" sz="2000" dirty="0"/>
              <a:t>Social Security’s definition of disability for children is:</a:t>
            </a:r>
          </a:p>
          <a:p>
            <a:pPr lvl="1"/>
            <a:r>
              <a:rPr lang="en-US" sz="2000" dirty="0"/>
              <a:t>The child must have a physical or mental condition(s) that very seriously limits his or her activities; </a:t>
            </a:r>
            <a:r>
              <a:rPr lang="en-US" sz="2000" b="1" dirty="0"/>
              <a:t>and</a:t>
            </a:r>
          </a:p>
          <a:p>
            <a:pPr lvl="1"/>
            <a:r>
              <a:rPr lang="en-US" sz="2000" dirty="0"/>
              <a:t>The condition(s) must have lasted, or be expected to last, at least 1 year or result in death.</a:t>
            </a:r>
          </a:p>
          <a:p>
            <a:pPr lvl="1"/>
            <a:endParaRPr lang="en-US" sz="2000" dirty="0"/>
          </a:p>
          <a:p>
            <a:r>
              <a:rPr lang="en-US" sz="2000" dirty="0"/>
              <a:t>Essentially, it does not matter what your child is diagnosed with.  SSA is looking at how the disability affects your child’s ability to function in comparison to other children his/her age.</a:t>
            </a:r>
          </a:p>
          <a:p>
            <a:endParaRPr lang="en-US" dirty="0"/>
          </a:p>
        </p:txBody>
      </p:sp>
    </p:spTree>
    <p:extLst>
      <p:ext uri="{BB962C8B-B14F-4D97-AF65-F5344CB8AC3E}">
        <p14:creationId xmlns:p14="http://schemas.microsoft.com/office/powerpoint/2010/main" val="3936363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9BA6D-5DF6-4A7E-A7F7-2E8DC2C20121}"/>
              </a:ext>
            </a:extLst>
          </p:cNvPr>
          <p:cNvSpPr>
            <a:spLocks noGrp="1"/>
          </p:cNvSpPr>
          <p:nvPr>
            <p:ph type="title"/>
          </p:nvPr>
        </p:nvSpPr>
        <p:spPr/>
        <p:txBody>
          <a:bodyPr>
            <a:normAutofit/>
          </a:bodyPr>
          <a:lstStyle/>
          <a:p>
            <a:pPr algn="ctr"/>
            <a:r>
              <a:rPr lang="en-US" sz="7200" dirty="0">
                <a:solidFill>
                  <a:srgbClr val="0070C0"/>
                </a:solidFill>
              </a:rPr>
              <a:t>References</a:t>
            </a:r>
          </a:p>
        </p:txBody>
      </p:sp>
      <p:sp>
        <p:nvSpPr>
          <p:cNvPr id="3" name="Content Placeholder 2">
            <a:extLst>
              <a:ext uri="{FF2B5EF4-FFF2-40B4-BE49-F238E27FC236}">
                <a16:creationId xmlns:a16="http://schemas.microsoft.com/office/drawing/2014/main" id="{B1FF2C68-CBD1-4B4F-88C4-B6D7FE13C8A4}"/>
              </a:ext>
            </a:extLst>
          </p:cNvPr>
          <p:cNvSpPr>
            <a:spLocks noGrp="1"/>
          </p:cNvSpPr>
          <p:nvPr>
            <p:ph idx="1"/>
          </p:nvPr>
        </p:nvSpPr>
        <p:spPr/>
        <p:txBody>
          <a:bodyPr/>
          <a:lstStyle/>
          <a:p>
            <a:r>
              <a:rPr lang="en-US" dirty="0"/>
              <a:t>https://www.disabilityjudges.com/state/florida/orlando</a:t>
            </a:r>
          </a:p>
          <a:p>
            <a:r>
              <a:rPr lang="en-US" dirty="0"/>
              <a:t>https://www.ssa.gov/</a:t>
            </a:r>
          </a:p>
        </p:txBody>
      </p:sp>
    </p:spTree>
    <p:extLst>
      <p:ext uri="{BB962C8B-B14F-4D97-AF65-F5344CB8AC3E}">
        <p14:creationId xmlns:p14="http://schemas.microsoft.com/office/powerpoint/2010/main" val="544511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3B021-61D9-48DC-985E-98917CDB4612}"/>
              </a:ext>
            </a:extLst>
          </p:cNvPr>
          <p:cNvSpPr>
            <a:spLocks noGrp="1"/>
          </p:cNvSpPr>
          <p:nvPr>
            <p:ph type="title"/>
          </p:nvPr>
        </p:nvSpPr>
        <p:spPr>
          <a:xfrm>
            <a:off x="677334" y="609600"/>
            <a:ext cx="8596668" cy="956209"/>
          </a:xfrm>
        </p:spPr>
        <p:txBody>
          <a:bodyPr>
            <a:normAutofit/>
          </a:bodyPr>
          <a:lstStyle/>
          <a:p>
            <a:pPr algn="ctr"/>
            <a:r>
              <a:rPr lang="en-US" sz="5400" dirty="0">
                <a:solidFill>
                  <a:srgbClr val="0070C0"/>
                </a:solidFill>
              </a:rPr>
              <a:t>Before You Apply</a:t>
            </a:r>
          </a:p>
        </p:txBody>
      </p:sp>
      <p:sp>
        <p:nvSpPr>
          <p:cNvPr id="3" name="Content Placeholder 2">
            <a:extLst>
              <a:ext uri="{FF2B5EF4-FFF2-40B4-BE49-F238E27FC236}">
                <a16:creationId xmlns:a16="http://schemas.microsoft.com/office/drawing/2014/main" id="{8698037A-1548-4724-9C3E-10D27913E492}"/>
              </a:ext>
            </a:extLst>
          </p:cNvPr>
          <p:cNvSpPr>
            <a:spLocks noGrp="1"/>
          </p:cNvSpPr>
          <p:nvPr>
            <p:ph idx="1"/>
          </p:nvPr>
        </p:nvSpPr>
        <p:spPr>
          <a:xfrm>
            <a:off x="677334" y="1602223"/>
            <a:ext cx="8596668" cy="4439139"/>
          </a:xfrm>
        </p:spPr>
        <p:txBody>
          <a:bodyPr/>
          <a:lstStyle/>
          <a:p>
            <a:r>
              <a:rPr lang="en-US" dirty="0"/>
              <a:t>Gather as much information as you can related to your child’s impairments and treatment.</a:t>
            </a:r>
          </a:p>
          <a:p>
            <a:r>
              <a:rPr lang="en-US" dirty="0"/>
              <a:t>A good starting point is SSA’s SSI Child Disability Starter Kit.</a:t>
            </a:r>
          </a:p>
          <a:p>
            <a:pPr lvl="1"/>
            <a:endParaRPr lang="en-US" dirty="0"/>
          </a:p>
          <a:p>
            <a:endParaRPr lang="en-US" dirty="0"/>
          </a:p>
        </p:txBody>
      </p:sp>
      <p:graphicFrame>
        <p:nvGraphicFramePr>
          <p:cNvPr id="4" name="Object 3">
            <a:extLst>
              <a:ext uri="{FF2B5EF4-FFF2-40B4-BE49-F238E27FC236}">
                <a16:creationId xmlns:a16="http://schemas.microsoft.com/office/drawing/2014/main" id="{11EF02F5-970D-4F5C-AA56-A5FA59D67A71}"/>
              </a:ext>
            </a:extLst>
          </p:cNvPr>
          <p:cNvGraphicFramePr>
            <a:graphicFrameLocks noChangeAspect="1"/>
          </p:cNvGraphicFramePr>
          <p:nvPr>
            <p:extLst>
              <p:ext uri="{D42A27DB-BD31-4B8C-83A1-F6EECF244321}">
                <p14:modId xmlns:p14="http://schemas.microsoft.com/office/powerpoint/2010/main" val="2559933440"/>
              </p:ext>
            </p:extLst>
          </p:nvPr>
        </p:nvGraphicFramePr>
        <p:xfrm>
          <a:off x="3591984" y="2814665"/>
          <a:ext cx="2914650" cy="3607333"/>
        </p:xfrm>
        <a:graphic>
          <a:graphicData uri="http://schemas.openxmlformats.org/presentationml/2006/ole">
            <mc:AlternateContent xmlns:mc="http://schemas.openxmlformats.org/markup-compatibility/2006">
              <mc:Choice xmlns:v="urn:schemas-microsoft-com:vml" Requires="v">
                <p:oleObj spid="_x0000_s1185" name="Acrobat Document" r:id="rId3" imgW="2914498" imgH="3771698" progId="Acrobat.Document.11">
                  <p:embed/>
                </p:oleObj>
              </mc:Choice>
              <mc:Fallback>
                <p:oleObj name="Acrobat Document" r:id="rId3" imgW="2914498" imgH="3771698" progId="Acrobat.Document.11">
                  <p:embed/>
                  <p:pic>
                    <p:nvPicPr>
                      <p:cNvPr id="0" name=""/>
                      <p:cNvPicPr/>
                      <p:nvPr/>
                    </p:nvPicPr>
                    <p:blipFill>
                      <a:blip r:embed="rId4"/>
                      <a:stretch>
                        <a:fillRect/>
                      </a:stretch>
                    </p:blipFill>
                    <p:spPr>
                      <a:xfrm>
                        <a:off x="3591984" y="2814665"/>
                        <a:ext cx="2914650" cy="360733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B88E3D99-6C09-439F-9BEC-4892AD08B665}"/>
              </a:ext>
            </a:extLst>
          </p:cNvPr>
          <p:cNvGraphicFramePr>
            <a:graphicFrameLocks noChangeAspect="1"/>
          </p:cNvGraphicFramePr>
          <p:nvPr>
            <p:extLst>
              <p:ext uri="{D42A27DB-BD31-4B8C-83A1-F6EECF244321}">
                <p14:modId xmlns:p14="http://schemas.microsoft.com/office/powerpoint/2010/main" val="1756027824"/>
              </p:ext>
            </p:extLst>
          </p:nvPr>
        </p:nvGraphicFramePr>
        <p:xfrm>
          <a:off x="6506634" y="2732382"/>
          <a:ext cx="2914650" cy="3771900"/>
        </p:xfrm>
        <a:graphic>
          <a:graphicData uri="http://schemas.openxmlformats.org/presentationml/2006/ole">
            <mc:AlternateContent xmlns:mc="http://schemas.openxmlformats.org/markup-compatibility/2006">
              <mc:Choice xmlns:v="urn:schemas-microsoft-com:vml" Requires="v">
                <p:oleObj spid="_x0000_s1186" name="Acrobat Document" r:id="rId5" imgW="2914498" imgH="3771698" progId="Acrobat.Document.11">
                  <p:embed/>
                </p:oleObj>
              </mc:Choice>
              <mc:Fallback>
                <p:oleObj name="Acrobat Document" r:id="rId5" imgW="2914498" imgH="3771698" progId="Acrobat.Document.11">
                  <p:embed/>
                  <p:pic>
                    <p:nvPicPr>
                      <p:cNvPr id="0" name=""/>
                      <p:cNvPicPr/>
                      <p:nvPr/>
                    </p:nvPicPr>
                    <p:blipFill>
                      <a:blip r:embed="rId6"/>
                      <a:stretch>
                        <a:fillRect/>
                      </a:stretch>
                    </p:blipFill>
                    <p:spPr>
                      <a:xfrm>
                        <a:off x="6506634" y="2732382"/>
                        <a:ext cx="2914650" cy="37719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01D6E674-2651-4C2B-839A-63C9E7B4AA8E}"/>
              </a:ext>
            </a:extLst>
          </p:cNvPr>
          <p:cNvGraphicFramePr>
            <a:graphicFrameLocks noChangeAspect="1"/>
          </p:cNvGraphicFramePr>
          <p:nvPr>
            <p:extLst>
              <p:ext uri="{D42A27DB-BD31-4B8C-83A1-F6EECF244321}">
                <p14:modId xmlns:p14="http://schemas.microsoft.com/office/powerpoint/2010/main" val="4212264863"/>
              </p:ext>
            </p:extLst>
          </p:nvPr>
        </p:nvGraphicFramePr>
        <p:xfrm>
          <a:off x="677334" y="2732382"/>
          <a:ext cx="2914650" cy="3771900"/>
        </p:xfrm>
        <a:graphic>
          <a:graphicData uri="http://schemas.openxmlformats.org/presentationml/2006/ole">
            <mc:AlternateContent xmlns:mc="http://schemas.openxmlformats.org/markup-compatibility/2006">
              <mc:Choice xmlns:v="urn:schemas-microsoft-com:vml" Requires="v">
                <p:oleObj spid="_x0000_s1187" name="Acrobat Document" r:id="rId7" imgW="2914498" imgH="3771698" progId="Acrobat.Document.11">
                  <p:embed/>
                </p:oleObj>
              </mc:Choice>
              <mc:Fallback>
                <p:oleObj name="Acrobat Document" r:id="rId7" imgW="2914498" imgH="3771698" progId="Acrobat.Document.11">
                  <p:embed/>
                  <p:pic>
                    <p:nvPicPr>
                      <p:cNvPr id="0" name=""/>
                      <p:cNvPicPr/>
                      <p:nvPr/>
                    </p:nvPicPr>
                    <p:blipFill>
                      <a:blip r:embed="rId8"/>
                      <a:stretch>
                        <a:fillRect/>
                      </a:stretch>
                    </p:blipFill>
                    <p:spPr>
                      <a:xfrm>
                        <a:off x="677334" y="2732382"/>
                        <a:ext cx="2914650" cy="3771900"/>
                      </a:xfrm>
                      <a:prstGeom prst="rect">
                        <a:avLst/>
                      </a:prstGeom>
                    </p:spPr>
                  </p:pic>
                </p:oleObj>
              </mc:Fallback>
            </mc:AlternateContent>
          </a:graphicData>
        </a:graphic>
      </p:graphicFrame>
    </p:spTree>
    <p:extLst>
      <p:ext uri="{BB962C8B-B14F-4D97-AF65-F5344CB8AC3E}">
        <p14:creationId xmlns:p14="http://schemas.microsoft.com/office/powerpoint/2010/main" val="1070260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6FAD3-49A4-40D6-ABAF-598E1ED8B38A}"/>
              </a:ext>
            </a:extLst>
          </p:cNvPr>
          <p:cNvSpPr>
            <a:spLocks noGrp="1"/>
          </p:cNvSpPr>
          <p:nvPr>
            <p:ph type="title"/>
          </p:nvPr>
        </p:nvSpPr>
        <p:spPr/>
        <p:txBody>
          <a:bodyPr>
            <a:normAutofit/>
          </a:bodyPr>
          <a:lstStyle/>
          <a:p>
            <a:pPr algn="ctr"/>
            <a:r>
              <a:rPr lang="en-US" sz="7200" dirty="0">
                <a:solidFill>
                  <a:srgbClr val="0070C0"/>
                </a:solidFill>
              </a:rPr>
              <a:t>How Do I Apply?</a:t>
            </a:r>
          </a:p>
        </p:txBody>
      </p:sp>
      <p:sp>
        <p:nvSpPr>
          <p:cNvPr id="3" name="Content Placeholder 2">
            <a:extLst>
              <a:ext uri="{FF2B5EF4-FFF2-40B4-BE49-F238E27FC236}">
                <a16:creationId xmlns:a16="http://schemas.microsoft.com/office/drawing/2014/main" id="{7355DE78-22FA-4C9C-BAE9-4642261DCF62}"/>
              </a:ext>
            </a:extLst>
          </p:cNvPr>
          <p:cNvSpPr>
            <a:spLocks noGrp="1"/>
          </p:cNvSpPr>
          <p:nvPr>
            <p:ph idx="1"/>
          </p:nvPr>
        </p:nvSpPr>
        <p:spPr/>
        <p:txBody>
          <a:bodyPr/>
          <a:lstStyle/>
          <a:p>
            <a:r>
              <a:rPr lang="en-US" dirty="0"/>
              <a:t>An application for SSI benefits can only be made in-person at a local SSA office or over the phone with the SSA administration.</a:t>
            </a:r>
          </a:p>
          <a:p>
            <a:r>
              <a:rPr lang="en-US" dirty="0"/>
              <a:t>You can complete a paper SSI application at home and then bring it to your local SSA office.</a:t>
            </a:r>
          </a:p>
          <a:p>
            <a:pPr lvl="1"/>
            <a:r>
              <a:rPr lang="en-US" dirty="0"/>
              <a:t>Please make sure to get a stamped copy as your proof of filing.  </a:t>
            </a:r>
          </a:p>
          <a:p>
            <a:r>
              <a:rPr lang="en-US" dirty="0"/>
              <a:t>The paper application looks intimidating.  It is 23 pages long.  Fill out as much information as you can.  Social Security will give you extra time to get any necessary missing information and in some cases, they will assist you in obtaining the missing information.</a:t>
            </a:r>
          </a:p>
        </p:txBody>
      </p:sp>
    </p:spTree>
    <p:extLst>
      <p:ext uri="{BB962C8B-B14F-4D97-AF65-F5344CB8AC3E}">
        <p14:creationId xmlns:p14="http://schemas.microsoft.com/office/powerpoint/2010/main" val="3444528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A7C48-C0A5-4E9E-995C-90781686CFBA}"/>
              </a:ext>
            </a:extLst>
          </p:cNvPr>
          <p:cNvSpPr>
            <a:spLocks noGrp="1"/>
          </p:cNvSpPr>
          <p:nvPr>
            <p:ph type="title"/>
          </p:nvPr>
        </p:nvSpPr>
        <p:spPr>
          <a:xfrm>
            <a:off x="677334" y="609600"/>
            <a:ext cx="8596668" cy="1150418"/>
          </a:xfrm>
        </p:spPr>
        <p:txBody>
          <a:bodyPr>
            <a:noAutofit/>
          </a:bodyPr>
          <a:lstStyle/>
          <a:p>
            <a:pPr algn="ctr"/>
            <a:r>
              <a:rPr lang="en-US" sz="7200" dirty="0">
                <a:solidFill>
                  <a:srgbClr val="0070C0"/>
                </a:solidFill>
              </a:rPr>
              <a:t>SSI Application</a:t>
            </a:r>
          </a:p>
        </p:txBody>
      </p:sp>
      <p:graphicFrame>
        <p:nvGraphicFramePr>
          <p:cNvPr id="4" name="Content Placeholder 3">
            <a:extLst>
              <a:ext uri="{FF2B5EF4-FFF2-40B4-BE49-F238E27FC236}">
                <a16:creationId xmlns:a16="http://schemas.microsoft.com/office/drawing/2014/main" id="{FF302FA7-B2C8-44CB-8280-8BBAEBC8A37B}"/>
              </a:ext>
            </a:extLst>
          </p:cNvPr>
          <p:cNvGraphicFramePr>
            <a:graphicFrameLocks noGrp="1" noChangeAspect="1"/>
          </p:cNvGraphicFramePr>
          <p:nvPr>
            <p:ph idx="1"/>
            <p:extLst>
              <p:ext uri="{D42A27DB-BD31-4B8C-83A1-F6EECF244321}">
                <p14:modId xmlns:p14="http://schemas.microsoft.com/office/powerpoint/2010/main" val="1405286468"/>
              </p:ext>
            </p:extLst>
          </p:nvPr>
        </p:nvGraphicFramePr>
        <p:xfrm>
          <a:off x="1348420" y="2144404"/>
          <a:ext cx="2998788" cy="3881437"/>
        </p:xfrm>
        <a:graphic>
          <a:graphicData uri="http://schemas.openxmlformats.org/presentationml/2006/ole">
            <mc:AlternateContent xmlns:mc="http://schemas.openxmlformats.org/markup-compatibility/2006">
              <mc:Choice xmlns:v="urn:schemas-microsoft-com:vml" Requires="v">
                <p:oleObj spid="_x0000_s2154" name="Acrobat Document" r:id="rId3" imgW="2914498" imgH="3771698" progId="Acrobat.Document.11">
                  <p:embed/>
                </p:oleObj>
              </mc:Choice>
              <mc:Fallback>
                <p:oleObj name="Acrobat Document" r:id="rId3" imgW="2914498" imgH="3771698" progId="Acrobat.Document.11">
                  <p:embed/>
                  <p:pic>
                    <p:nvPicPr>
                      <p:cNvPr id="0" name=""/>
                      <p:cNvPicPr/>
                      <p:nvPr/>
                    </p:nvPicPr>
                    <p:blipFill>
                      <a:blip r:embed="rId4"/>
                      <a:stretch>
                        <a:fillRect/>
                      </a:stretch>
                    </p:blipFill>
                    <p:spPr>
                      <a:xfrm>
                        <a:off x="1348420" y="2144404"/>
                        <a:ext cx="2998788" cy="3881437"/>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7AE0EDE6-E13B-4A64-8AD3-23EC2B2E9C71}"/>
              </a:ext>
            </a:extLst>
          </p:cNvPr>
          <p:cNvGraphicFramePr>
            <a:graphicFrameLocks noChangeAspect="1"/>
          </p:cNvGraphicFramePr>
          <p:nvPr>
            <p:extLst>
              <p:ext uri="{D42A27DB-BD31-4B8C-83A1-F6EECF244321}">
                <p14:modId xmlns:p14="http://schemas.microsoft.com/office/powerpoint/2010/main" val="3674343962"/>
              </p:ext>
            </p:extLst>
          </p:nvPr>
        </p:nvGraphicFramePr>
        <p:xfrm>
          <a:off x="5164039" y="2253941"/>
          <a:ext cx="2914650" cy="3771900"/>
        </p:xfrm>
        <a:graphic>
          <a:graphicData uri="http://schemas.openxmlformats.org/presentationml/2006/ole">
            <mc:AlternateContent xmlns:mc="http://schemas.openxmlformats.org/markup-compatibility/2006">
              <mc:Choice xmlns:v="urn:schemas-microsoft-com:vml" Requires="v">
                <p:oleObj spid="_x0000_s2155" name="Acrobat Document" r:id="rId5" imgW="2914498" imgH="3771698" progId="Acrobat.Document.11">
                  <p:embed/>
                </p:oleObj>
              </mc:Choice>
              <mc:Fallback>
                <p:oleObj name="Acrobat Document" r:id="rId5" imgW="2914498" imgH="3771698" progId="Acrobat.Document.11">
                  <p:embed/>
                  <p:pic>
                    <p:nvPicPr>
                      <p:cNvPr id="0" name=""/>
                      <p:cNvPicPr/>
                      <p:nvPr/>
                    </p:nvPicPr>
                    <p:blipFill>
                      <a:blip r:embed="rId6"/>
                      <a:stretch>
                        <a:fillRect/>
                      </a:stretch>
                    </p:blipFill>
                    <p:spPr>
                      <a:xfrm>
                        <a:off x="5164039" y="2253941"/>
                        <a:ext cx="2914650" cy="3771900"/>
                      </a:xfrm>
                      <a:prstGeom prst="rect">
                        <a:avLst/>
                      </a:prstGeom>
                    </p:spPr>
                  </p:pic>
                </p:oleObj>
              </mc:Fallback>
            </mc:AlternateContent>
          </a:graphicData>
        </a:graphic>
      </p:graphicFrame>
    </p:spTree>
    <p:extLst>
      <p:ext uri="{BB962C8B-B14F-4D97-AF65-F5344CB8AC3E}">
        <p14:creationId xmlns:p14="http://schemas.microsoft.com/office/powerpoint/2010/main" val="4151600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DE74E-ECD3-43AD-8679-1567DB66B034}"/>
              </a:ext>
            </a:extLst>
          </p:cNvPr>
          <p:cNvSpPr>
            <a:spLocks noGrp="1"/>
          </p:cNvSpPr>
          <p:nvPr>
            <p:ph type="title"/>
          </p:nvPr>
        </p:nvSpPr>
        <p:spPr/>
        <p:txBody>
          <a:bodyPr>
            <a:normAutofit/>
          </a:bodyPr>
          <a:lstStyle/>
          <a:p>
            <a:pPr algn="ctr"/>
            <a:r>
              <a:rPr lang="en-US" sz="7200" dirty="0">
                <a:solidFill>
                  <a:srgbClr val="0070C0"/>
                </a:solidFill>
              </a:rPr>
              <a:t>SSI Application</a:t>
            </a:r>
            <a:endParaRPr lang="en-US" sz="7200" dirty="0"/>
          </a:p>
        </p:txBody>
      </p:sp>
      <p:graphicFrame>
        <p:nvGraphicFramePr>
          <p:cNvPr id="4" name="Content Placeholder 3">
            <a:extLst>
              <a:ext uri="{FF2B5EF4-FFF2-40B4-BE49-F238E27FC236}">
                <a16:creationId xmlns:a16="http://schemas.microsoft.com/office/drawing/2014/main" id="{9AC87E8C-B764-4812-A7B3-8BCADE1D1A10}"/>
              </a:ext>
            </a:extLst>
          </p:cNvPr>
          <p:cNvGraphicFramePr>
            <a:graphicFrameLocks noGrp="1" noChangeAspect="1"/>
          </p:cNvGraphicFramePr>
          <p:nvPr>
            <p:ph idx="1"/>
            <p:extLst>
              <p:ext uri="{D42A27DB-BD31-4B8C-83A1-F6EECF244321}">
                <p14:modId xmlns:p14="http://schemas.microsoft.com/office/powerpoint/2010/main" val="4143198789"/>
              </p:ext>
            </p:extLst>
          </p:nvPr>
        </p:nvGraphicFramePr>
        <p:xfrm>
          <a:off x="1263454" y="2128220"/>
          <a:ext cx="2998788" cy="3881437"/>
        </p:xfrm>
        <a:graphic>
          <a:graphicData uri="http://schemas.openxmlformats.org/presentationml/2006/ole">
            <mc:AlternateContent xmlns:mc="http://schemas.openxmlformats.org/markup-compatibility/2006">
              <mc:Choice xmlns:v="urn:schemas-microsoft-com:vml" Requires="v">
                <p:oleObj spid="_x0000_s3176" name="Acrobat Document" r:id="rId3" imgW="2914498" imgH="3771698" progId="Acrobat.Document.11">
                  <p:embed/>
                </p:oleObj>
              </mc:Choice>
              <mc:Fallback>
                <p:oleObj name="Acrobat Document" r:id="rId3" imgW="2914498" imgH="3771698" progId="Acrobat.Document.11">
                  <p:embed/>
                  <p:pic>
                    <p:nvPicPr>
                      <p:cNvPr id="0" name=""/>
                      <p:cNvPicPr/>
                      <p:nvPr/>
                    </p:nvPicPr>
                    <p:blipFill>
                      <a:blip r:embed="rId4"/>
                      <a:stretch>
                        <a:fillRect/>
                      </a:stretch>
                    </p:blipFill>
                    <p:spPr>
                      <a:xfrm>
                        <a:off x="1263454" y="2128220"/>
                        <a:ext cx="2998788" cy="3881437"/>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22DA0D6F-49A6-4BEA-9C54-D42878BD56DC}"/>
              </a:ext>
            </a:extLst>
          </p:cNvPr>
          <p:cNvGraphicFramePr>
            <a:graphicFrameLocks noChangeAspect="1"/>
          </p:cNvGraphicFramePr>
          <p:nvPr>
            <p:extLst>
              <p:ext uri="{D42A27DB-BD31-4B8C-83A1-F6EECF244321}">
                <p14:modId xmlns:p14="http://schemas.microsoft.com/office/powerpoint/2010/main" val="3235655186"/>
              </p:ext>
            </p:extLst>
          </p:nvPr>
        </p:nvGraphicFramePr>
        <p:xfrm>
          <a:off x="5321834" y="2182988"/>
          <a:ext cx="2914650" cy="3771900"/>
        </p:xfrm>
        <a:graphic>
          <a:graphicData uri="http://schemas.openxmlformats.org/presentationml/2006/ole">
            <mc:AlternateContent xmlns:mc="http://schemas.openxmlformats.org/markup-compatibility/2006">
              <mc:Choice xmlns:v="urn:schemas-microsoft-com:vml" Requires="v">
                <p:oleObj spid="_x0000_s3177" name="Acrobat Document" r:id="rId5" imgW="2914498" imgH="3771698" progId="Acrobat.Document.11">
                  <p:embed/>
                </p:oleObj>
              </mc:Choice>
              <mc:Fallback>
                <p:oleObj name="Acrobat Document" r:id="rId5" imgW="2914498" imgH="3771698" progId="Acrobat.Document.11">
                  <p:embed/>
                  <p:pic>
                    <p:nvPicPr>
                      <p:cNvPr id="0" name=""/>
                      <p:cNvPicPr/>
                      <p:nvPr/>
                    </p:nvPicPr>
                    <p:blipFill>
                      <a:blip r:embed="rId6"/>
                      <a:stretch>
                        <a:fillRect/>
                      </a:stretch>
                    </p:blipFill>
                    <p:spPr>
                      <a:xfrm>
                        <a:off x="5321834" y="2182988"/>
                        <a:ext cx="2914650" cy="3771900"/>
                      </a:xfrm>
                      <a:prstGeom prst="rect">
                        <a:avLst/>
                      </a:prstGeom>
                    </p:spPr>
                  </p:pic>
                </p:oleObj>
              </mc:Fallback>
            </mc:AlternateContent>
          </a:graphicData>
        </a:graphic>
      </p:graphicFrame>
    </p:spTree>
    <p:extLst>
      <p:ext uri="{BB962C8B-B14F-4D97-AF65-F5344CB8AC3E}">
        <p14:creationId xmlns:p14="http://schemas.microsoft.com/office/powerpoint/2010/main" val="3148608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62B54-06B2-4B81-86C9-656B321330EF}"/>
              </a:ext>
            </a:extLst>
          </p:cNvPr>
          <p:cNvSpPr>
            <a:spLocks noGrp="1"/>
          </p:cNvSpPr>
          <p:nvPr>
            <p:ph type="title"/>
          </p:nvPr>
        </p:nvSpPr>
        <p:spPr/>
        <p:txBody>
          <a:bodyPr>
            <a:normAutofit/>
          </a:bodyPr>
          <a:lstStyle/>
          <a:p>
            <a:pPr algn="ctr"/>
            <a:r>
              <a:rPr lang="en-US" sz="7200" dirty="0">
                <a:solidFill>
                  <a:srgbClr val="0070C0"/>
                </a:solidFill>
              </a:rPr>
              <a:t>SSI Application</a:t>
            </a:r>
            <a:endParaRPr lang="en-US" sz="7200" dirty="0"/>
          </a:p>
        </p:txBody>
      </p:sp>
      <p:graphicFrame>
        <p:nvGraphicFramePr>
          <p:cNvPr id="5" name="Content Placeholder 4">
            <a:extLst>
              <a:ext uri="{FF2B5EF4-FFF2-40B4-BE49-F238E27FC236}">
                <a16:creationId xmlns:a16="http://schemas.microsoft.com/office/drawing/2014/main" id="{CB2059CA-C078-4CE5-9111-23E802759D9F}"/>
              </a:ext>
            </a:extLst>
          </p:cNvPr>
          <p:cNvGraphicFramePr>
            <a:graphicFrameLocks noGrp="1" noChangeAspect="1"/>
          </p:cNvGraphicFramePr>
          <p:nvPr>
            <p:ph idx="1"/>
            <p:extLst>
              <p:ext uri="{D42A27DB-BD31-4B8C-83A1-F6EECF244321}">
                <p14:modId xmlns:p14="http://schemas.microsoft.com/office/powerpoint/2010/main" val="1192781306"/>
              </p:ext>
            </p:extLst>
          </p:nvPr>
        </p:nvGraphicFramePr>
        <p:xfrm>
          <a:off x="1012600" y="2099897"/>
          <a:ext cx="2998788" cy="3881437"/>
        </p:xfrm>
        <a:graphic>
          <a:graphicData uri="http://schemas.openxmlformats.org/presentationml/2006/ole">
            <mc:AlternateContent xmlns:mc="http://schemas.openxmlformats.org/markup-compatibility/2006">
              <mc:Choice xmlns:v="urn:schemas-microsoft-com:vml" Requires="v">
                <p:oleObj spid="_x0000_s4200" name="Acrobat Document" r:id="rId3" imgW="2914498" imgH="3771698" progId="Acrobat.Document.11">
                  <p:embed/>
                </p:oleObj>
              </mc:Choice>
              <mc:Fallback>
                <p:oleObj name="Acrobat Document" r:id="rId3" imgW="2914498" imgH="3771698" progId="Acrobat.Document.11">
                  <p:embed/>
                  <p:pic>
                    <p:nvPicPr>
                      <p:cNvPr id="0" name=""/>
                      <p:cNvPicPr/>
                      <p:nvPr/>
                    </p:nvPicPr>
                    <p:blipFill>
                      <a:blip r:embed="rId4"/>
                      <a:stretch>
                        <a:fillRect/>
                      </a:stretch>
                    </p:blipFill>
                    <p:spPr>
                      <a:xfrm>
                        <a:off x="1012600" y="2099897"/>
                        <a:ext cx="2998788" cy="3881437"/>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345C350E-049F-416A-B849-A0E4F5BDB053}"/>
              </a:ext>
            </a:extLst>
          </p:cNvPr>
          <p:cNvGraphicFramePr>
            <a:graphicFrameLocks noChangeAspect="1"/>
          </p:cNvGraphicFramePr>
          <p:nvPr>
            <p:extLst>
              <p:ext uri="{D42A27DB-BD31-4B8C-83A1-F6EECF244321}">
                <p14:modId xmlns:p14="http://schemas.microsoft.com/office/powerpoint/2010/main" val="1078435911"/>
              </p:ext>
            </p:extLst>
          </p:nvPr>
        </p:nvGraphicFramePr>
        <p:xfrm>
          <a:off x="5070981" y="2099897"/>
          <a:ext cx="2914650" cy="3771900"/>
        </p:xfrm>
        <a:graphic>
          <a:graphicData uri="http://schemas.openxmlformats.org/presentationml/2006/ole">
            <mc:AlternateContent xmlns:mc="http://schemas.openxmlformats.org/markup-compatibility/2006">
              <mc:Choice xmlns:v="urn:schemas-microsoft-com:vml" Requires="v">
                <p:oleObj spid="_x0000_s4201" name="Acrobat Document" r:id="rId5" imgW="2914498" imgH="3771698" progId="Acrobat.Document.11">
                  <p:embed/>
                </p:oleObj>
              </mc:Choice>
              <mc:Fallback>
                <p:oleObj name="Acrobat Document" r:id="rId5" imgW="2914498" imgH="3771698" progId="Acrobat.Document.11">
                  <p:embed/>
                  <p:pic>
                    <p:nvPicPr>
                      <p:cNvPr id="0" name=""/>
                      <p:cNvPicPr/>
                      <p:nvPr/>
                    </p:nvPicPr>
                    <p:blipFill>
                      <a:blip r:embed="rId6"/>
                      <a:stretch>
                        <a:fillRect/>
                      </a:stretch>
                    </p:blipFill>
                    <p:spPr>
                      <a:xfrm>
                        <a:off x="5070981" y="2099897"/>
                        <a:ext cx="2914650" cy="3771900"/>
                      </a:xfrm>
                      <a:prstGeom prst="rect">
                        <a:avLst/>
                      </a:prstGeom>
                    </p:spPr>
                  </p:pic>
                </p:oleObj>
              </mc:Fallback>
            </mc:AlternateContent>
          </a:graphicData>
        </a:graphic>
      </p:graphicFrame>
    </p:spTree>
    <p:extLst>
      <p:ext uri="{BB962C8B-B14F-4D97-AF65-F5344CB8AC3E}">
        <p14:creationId xmlns:p14="http://schemas.microsoft.com/office/powerpoint/2010/main" val="186315205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239</TotalTime>
  <Words>2180</Words>
  <Application>Microsoft Office PowerPoint</Application>
  <PresentationFormat>Widescreen</PresentationFormat>
  <Paragraphs>281</Paragraphs>
  <Slides>40</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7" baseType="lpstr">
      <vt:lpstr>Arial</vt:lpstr>
      <vt:lpstr>Open Sans</vt:lpstr>
      <vt:lpstr>Trebuchet MS</vt:lpstr>
      <vt:lpstr>Wingdings</vt:lpstr>
      <vt:lpstr>Wingdings 3</vt:lpstr>
      <vt:lpstr>Facet</vt:lpstr>
      <vt:lpstr>Acrobat Document</vt:lpstr>
      <vt:lpstr>Common Challenges With Supplemental Security Income (SSI)</vt:lpstr>
      <vt:lpstr>Background</vt:lpstr>
      <vt:lpstr>What is SSI?</vt:lpstr>
      <vt:lpstr>Disability</vt:lpstr>
      <vt:lpstr>Before You Apply</vt:lpstr>
      <vt:lpstr>How Do I Apply?</vt:lpstr>
      <vt:lpstr>SSI Application</vt:lpstr>
      <vt:lpstr>SSI Application</vt:lpstr>
      <vt:lpstr>SSI Application</vt:lpstr>
      <vt:lpstr>SSI Application</vt:lpstr>
      <vt:lpstr>SSI Application</vt:lpstr>
      <vt:lpstr>SSI Application</vt:lpstr>
      <vt:lpstr>SSI Application</vt:lpstr>
      <vt:lpstr>SSI Application</vt:lpstr>
      <vt:lpstr>SSI Application</vt:lpstr>
      <vt:lpstr>SSI Application</vt:lpstr>
      <vt:lpstr>SSI Application</vt:lpstr>
      <vt:lpstr>SSI Application</vt:lpstr>
      <vt:lpstr>Child Disability Report</vt:lpstr>
      <vt:lpstr>What happens after I apply?</vt:lpstr>
      <vt:lpstr>What happens if the claim is denied?</vt:lpstr>
      <vt:lpstr>Hearing</vt:lpstr>
      <vt:lpstr>Hearing</vt:lpstr>
      <vt:lpstr>Domains of Functioning</vt:lpstr>
      <vt:lpstr>Acquiring and Using Information</vt:lpstr>
      <vt:lpstr>Attending and Completing Tasks</vt:lpstr>
      <vt:lpstr>Interacting and Relating With Others</vt:lpstr>
      <vt:lpstr>Moving About and Manipulating Objects</vt:lpstr>
      <vt:lpstr>Caring for Yourself</vt:lpstr>
      <vt:lpstr>Health and Physical Well-Being</vt:lpstr>
      <vt:lpstr>After the Hearing</vt:lpstr>
      <vt:lpstr>If the claim is approved, what do I need to do?</vt:lpstr>
      <vt:lpstr>If the claim is denied, what do I need to do?</vt:lpstr>
      <vt:lpstr>2017</vt:lpstr>
      <vt:lpstr>Orlando Hearing Office</vt:lpstr>
      <vt:lpstr>Orlando Hearing Office</vt:lpstr>
      <vt:lpstr>Orlando Administrative Judges</vt:lpstr>
      <vt:lpstr>Disabled Adult Child’s Benefit</vt:lpstr>
      <vt:lpstr>General Tips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Challenges With Supplemental Security Income (SSI)</dc:title>
  <dc:creator>Sarah Fay</dc:creator>
  <cp:lastModifiedBy>Jeanne Smith</cp:lastModifiedBy>
  <cp:revision>47</cp:revision>
  <dcterms:created xsi:type="dcterms:W3CDTF">2018-10-01T14:04:06Z</dcterms:created>
  <dcterms:modified xsi:type="dcterms:W3CDTF">2018-10-03T20:14:44Z</dcterms:modified>
</cp:coreProperties>
</file>