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04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57" r:id="rId4"/>
    <p:sldId id="274" r:id="rId5"/>
    <p:sldId id="268" r:id="rId6"/>
    <p:sldId id="261" r:id="rId7"/>
    <p:sldId id="269" r:id="rId8"/>
    <p:sldId id="259" r:id="rId9"/>
    <p:sldId id="260" r:id="rId10"/>
    <p:sldId id="265" r:id="rId11"/>
    <p:sldId id="263" r:id="rId12"/>
    <p:sldId id="275" r:id="rId13"/>
    <p:sldId id="270" r:id="rId14"/>
    <p:sldId id="276" r:id="rId15"/>
    <p:sldId id="264" r:id="rId16"/>
    <p:sldId id="273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BACA"/>
    <a:srgbClr val="E6E6E6"/>
    <a:srgbClr val="76B7BB"/>
    <a:srgbClr val="6BC7D3"/>
    <a:srgbClr val="42B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>
      <p:cViewPr varScale="1">
        <p:scale>
          <a:sx n="108" d="100"/>
          <a:sy n="108" d="100"/>
        </p:scale>
        <p:origin x="174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60"/>
    </p:cViewPr>
  </p:sorterViewPr>
  <p:notesViewPr>
    <p:cSldViewPr>
      <p:cViewPr varScale="1">
        <p:scale>
          <a:sx n="86" d="100"/>
          <a:sy n="86" d="100"/>
        </p:scale>
        <p:origin x="382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77F089-D470-4D72-A8CA-2F3D4BC4F4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1BD5B7-9F46-4E68-B540-B9FD072F3B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E02B3F-7062-4592-9132-C31E667041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63C13F6-8BB7-47B8-B8EA-767920815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96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26D74B1-C58C-4E2D-BD81-2745256867BE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A837AC5-5742-4E1F-8FAA-F3F25507E1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2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A63AD-A2C7-4F2D-B8C0-C7239BA9DE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371600"/>
            <a:ext cx="6858000" cy="2387600"/>
          </a:xfrm>
        </p:spPr>
        <p:txBody>
          <a:bodyPr anchor="b">
            <a:normAutofit/>
          </a:bodyPr>
          <a:lstStyle>
            <a:lvl1pPr algn="ctr"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9E4C55-4C2C-45D6-89FE-B21F583C4B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2878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507A8-5302-4059-8F50-99C1AE595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2BC7B-DA3C-406C-B096-0514D46A8354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25BE3-40E1-49BF-A360-56865BC78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ABA75-52D2-4E2C-B96E-BA6C5A473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D33-30C8-4E33-8642-50E348DDC84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C0CEB16-ABC4-499E-94FA-8BE3AB32A5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690" y="-357486"/>
            <a:ext cx="5714619" cy="361057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35C2725-2F72-4E71-95CE-8B8700D8EEE6}"/>
              </a:ext>
            </a:extLst>
          </p:cNvPr>
          <p:cNvSpPr/>
          <p:nvPr userDrawn="1"/>
        </p:nvSpPr>
        <p:spPr>
          <a:xfrm>
            <a:off x="0" y="6356350"/>
            <a:ext cx="9144000" cy="501649"/>
          </a:xfrm>
          <a:prstGeom prst="rect">
            <a:avLst/>
          </a:prstGeom>
          <a:solidFill>
            <a:srgbClr val="8BB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D1DB41-64CA-463D-8A89-E4105F52847A}"/>
              </a:ext>
            </a:extLst>
          </p:cNvPr>
          <p:cNvSpPr/>
          <p:nvPr userDrawn="1"/>
        </p:nvSpPr>
        <p:spPr>
          <a:xfrm>
            <a:off x="-1" y="0"/>
            <a:ext cx="9144000" cy="501649"/>
          </a:xfrm>
          <a:prstGeom prst="rect">
            <a:avLst/>
          </a:prstGeom>
          <a:solidFill>
            <a:srgbClr val="8BB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77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28BF1-4921-4786-AF2E-11591E8EA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F72A3E-0618-42F0-99D8-53807B40B5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448A7-8066-4839-BECB-00885A415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2BC7B-DA3C-406C-B096-0514D46A8354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B196F-39FD-4E4F-A512-ACECCE8D2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58A3E-7E51-499F-8A63-917260237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D33-30C8-4E33-8642-50E348DDC8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68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0D3F65-8BEC-4CA0-A146-6AF0530AD4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890DDF-BCB5-4EB3-B43A-09639B3665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82AC7-7173-4BC1-BB96-0C895E6E8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2BC7B-DA3C-406C-B096-0514D46A8354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1B837-6037-4725-98C6-D12882E48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B392D-159A-4760-9499-D4D22F23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D33-30C8-4E33-8642-50E348DDC8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9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A4509-15B6-4249-8A55-DD64610D0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03237"/>
            <a:ext cx="78867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82B9F-C95D-4C2E-B17F-3C8242F2E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CCC71-9F71-4B57-8532-0619EE96C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2BC7B-DA3C-406C-B096-0514D46A8354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A7D5D-6380-4B1A-8B59-AC1B1373B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8D293-2598-4751-985A-722CD4B4E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D33-30C8-4E33-8642-50E348DDC84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E46DAB4-41FE-41CC-9918-1214BA1E18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8066" y="5867400"/>
            <a:ext cx="1567868" cy="9906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3F36FE6-83E9-42F2-B3DE-BE3CBBAED7A6}"/>
              </a:ext>
            </a:extLst>
          </p:cNvPr>
          <p:cNvSpPr/>
          <p:nvPr userDrawn="1"/>
        </p:nvSpPr>
        <p:spPr>
          <a:xfrm>
            <a:off x="-1" y="0"/>
            <a:ext cx="9144000" cy="501649"/>
          </a:xfrm>
          <a:prstGeom prst="rect">
            <a:avLst/>
          </a:prstGeom>
          <a:solidFill>
            <a:srgbClr val="8BB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5F5B4-3917-4099-9166-5D821DAB3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3E25D3-C122-4B9C-B392-2FB1EB078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A389B-6220-4FD6-A173-D3894363C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2BC7B-DA3C-406C-B096-0514D46A8354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9E31A-4355-4422-9BF5-FED3F7DE8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3363F-39EC-45A9-91F8-5FF38AE2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D33-30C8-4E33-8642-50E348DDC8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1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2117E-31F1-4159-A68D-550D8880D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F8935-5265-4D4D-902E-8FF7097B3D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CF64CA-70A1-46F6-93FC-866A9299F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E01839-F771-446D-9D13-5C7AC55AD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2BC7B-DA3C-406C-B096-0514D46A8354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97749F-3A52-4907-A5F8-61C9DBB13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0C61AF-9556-4B21-9E20-EE21E0C0E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D33-30C8-4E33-8642-50E348DDC8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04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06B0-FB7A-4933-8C89-53D865743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A59D8-8BD9-4074-90D1-C879A6C44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2FCC1C-55EC-4442-9ABC-2D3273A24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FAED09-ACB8-41FB-B021-B88992AEF4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E834FE-B858-4724-BCB2-299A8BF9AE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64AB30-0FAB-4C0A-A803-FA2019375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2BC7B-DA3C-406C-B096-0514D46A8354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60DB99-99AD-468C-BFA3-5E98DE27A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B2D5B7-4909-4F59-A0FC-D4ECA96F8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D33-30C8-4E33-8642-50E348DDC8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28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84EE7-9990-4E03-BFEE-3AD57FC52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6D51BF-2AE0-4999-BA5F-3C2D67830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2BC7B-DA3C-406C-B096-0514D46A8354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EEBA10-B72A-4110-B531-10C00A70E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DBCA48-0CF8-4ADD-AA44-51C47B646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D33-30C8-4E33-8642-50E348DDC8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48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B72D3D-0B58-464B-A89F-F1B8765FB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2BC7B-DA3C-406C-B096-0514D46A8354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6ED8C6-D77A-4031-85DF-E4FF02C68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059FF2-5D7A-48A0-A493-6C0BED80B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D33-30C8-4E33-8642-50E348DDC8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80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2D5FE-5AC9-49DE-A619-AD34133F0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D6BF0-8856-46F8-A82D-089D47227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C111AE-4284-4DCA-8275-7845D3A7B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0630F-73FE-4BC4-86CA-435D71E7D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2BC7B-DA3C-406C-B096-0514D46A8354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A05E60-0899-450F-8C60-AEBC9D93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789EF0-D119-423C-A2C9-D3182CB06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D33-30C8-4E33-8642-50E348DDC8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84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2C9D8-D4AA-4BF1-AA55-2D6A1BA87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FF8300-FC49-49EC-A7F7-6DAC97C111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307D52-EDBF-4263-BB3F-7AF2EFCC82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5C288-DA3F-4568-B86C-85A868E0D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2BC7B-DA3C-406C-B096-0514D46A8354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35A974-360D-48FE-AFB0-2FCE2528C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46D937-B4AD-49C1-9614-520F8E54D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F0D33-30C8-4E33-8642-50E348DDC8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4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4CBEF6-2702-4BF0-9678-978405289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B357D5-C1D8-45AC-9891-71EC59F36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308FF-9C30-45AD-87ED-B934F33C1A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2BC7B-DA3C-406C-B096-0514D46A8354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2ACED-0524-4C5B-9DD4-D5E1034B3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01C3B-FB12-4450-846C-335752B5F4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F0D33-30C8-4E33-8642-50E348DDC8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41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DF30A-4339-4A99-95AC-8CC94F1E3F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376362"/>
            <a:ext cx="7315200" cy="2387600"/>
          </a:xfrm>
        </p:spPr>
        <p:txBody>
          <a:bodyPr/>
          <a:lstStyle/>
          <a:p>
            <a:r>
              <a:rPr lang="en-US" dirty="0"/>
              <a:t>Is a Special Needs Trust (</a:t>
            </a:r>
            <a:r>
              <a:rPr lang="en-US" dirty="0" err="1"/>
              <a:t>SNT</a:t>
            </a:r>
            <a:r>
              <a:rPr lang="en-US" dirty="0"/>
              <a:t>) Right for Me?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C8CF2F-0C6B-418B-BEAA-2482A4A06B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by:</a:t>
            </a:r>
          </a:p>
          <a:p>
            <a:r>
              <a:rPr lang="en-US" dirty="0"/>
              <a:t>Heather C. Kirson, B.C.S.</a:t>
            </a:r>
          </a:p>
        </p:txBody>
      </p:sp>
    </p:spTree>
    <p:extLst>
      <p:ext uri="{BB962C8B-B14F-4D97-AF65-F5344CB8AC3E}">
        <p14:creationId xmlns:p14="http://schemas.microsoft.com/office/powerpoint/2010/main" val="2205165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A7ACC-4454-4BA5-8669-D8D35DC2A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First Party </a:t>
            </a:r>
            <a:r>
              <a:rPr lang="en-US"/>
              <a:t>SNT</a:t>
            </a:r>
            <a:br>
              <a:rPr lang="en-US" dirty="0"/>
            </a:br>
            <a:r>
              <a:rPr lang="en-US" dirty="0"/>
              <a:t>Concerns and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71122-4F90-4DDC-84EA-785A95374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sz="2400" dirty="0"/>
              <a:t>Financial ramifications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Penalties 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Professional fees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Exclusions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Losing control of finances</a:t>
            </a:r>
          </a:p>
          <a:p>
            <a:pPr lvl="0"/>
            <a:endParaRPr lang="en-US" sz="2400" dirty="0"/>
          </a:p>
          <a:p>
            <a:pPr lvl="0"/>
            <a:r>
              <a:rPr lang="en-US" sz="2400" b="1" u="sng" dirty="0"/>
              <a:t>Primary benefit rule (sole benefit rule)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On-going re-certification of eligibility for a means-tested government benefit program</a:t>
            </a:r>
          </a:p>
          <a:p>
            <a:pPr lvl="0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855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9DD38-4CB7-403C-B634-60947ABFD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What is a Third Party </a:t>
            </a:r>
            <a:r>
              <a:rPr lang="en-US" sz="3600" dirty="0" err="1"/>
              <a:t>SNT</a:t>
            </a:r>
            <a:r>
              <a:rPr lang="en-US" sz="3600" dirty="0"/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FAC54-58A0-4B64-BD71-77009F7C7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/>
              <a:t>Consists of assets of others who are not the disabled individual</a:t>
            </a:r>
          </a:p>
          <a:p>
            <a:endParaRPr lang="en-US" sz="2600" dirty="0"/>
          </a:p>
          <a:p>
            <a:r>
              <a:rPr lang="en-US" sz="2600" dirty="0"/>
              <a:t>Set up either during life or upon death of the person creating the trust</a:t>
            </a:r>
          </a:p>
          <a:p>
            <a:endParaRPr lang="en-US" sz="2600" dirty="0"/>
          </a:p>
          <a:p>
            <a:r>
              <a:rPr lang="en-US" sz="2600" dirty="0"/>
              <a:t>No Medicaid payback required</a:t>
            </a:r>
          </a:p>
          <a:p>
            <a:endParaRPr lang="en-US" sz="2600" dirty="0"/>
          </a:p>
          <a:p>
            <a:pPr lvl="0"/>
            <a:r>
              <a:rPr lang="en-US" sz="2600" dirty="0"/>
              <a:t>An attorney can draft a:</a:t>
            </a:r>
          </a:p>
          <a:p>
            <a:pPr lvl="1"/>
            <a:endParaRPr lang="en-US" sz="1900" dirty="0"/>
          </a:p>
          <a:p>
            <a:pPr lvl="1"/>
            <a:r>
              <a:rPr lang="en-US" sz="1900" dirty="0"/>
              <a:t>Stand-alone Third Party </a:t>
            </a:r>
            <a:r>
              <a:rPr lang="en-US" sz="1900" dirty="0" err="1"/>
              <a:t>SNT</a:t>
            </a:r>
            <a:endParaRPr lang="en-US" sz="1900" dirty="0"/>
          </a:p>
          <a:p>
            <a:pPr lvl="1"/>
            <a:endParaRPr lang="en-US" sz="1900" dirty="0"/>
          </a:p>
          <a:p>
            <a:pPr lvl="1"/>
            <a:r>
              <a:rPr lang="en-US" sz="1900" dirty="0"/>
              <a:t>Testamentary </a:t>
            </a:r>
            <a:r>
              <a:rPr lang="en-US" sz="1900" dirty="0" err="1"/>
              <a:t>SNT</a:t>
            </a:r>
            <a:r>
              <a:rPr lang="en-US" sz="1900" dirty="0"/>
              <a:t> via Last Will &amp; Testament or Revocable Trust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28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05872-9E76-4A10-A537-EB00E68FC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 creates a Third Party </a:t>
            </a:r>
            <a:r>
              <a:rPr lang="en-US" dirty="0" err="1"/>
              <a:t>SNT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B876F-D560-42C7-8314-1EECEDB5B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parent or grandparent</a:t>
            </a:r>
          </a:p>
          <a:p>
            <a:endParaRPr lang="en-US" sz="2400" dirty="0"/>
          </a:p>
          <a:p>
            <a:r>
              <a:rPr lang="en-US" sz="2400" dirty="0"/>
              <a:t>Other family members</a:t>
            </a:r>
          </a:p>
          <a:p>
            <a:endParaRPr lang="en-US" sz="2400" dirty="0"/>
          </a:p>
          <a:p>
            <a:r>
              <a:rPr lang="en-US" sz="2400" dirty="0"/>
              <a:t>Other persons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96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47971-AA03-4D91-B9D0-66ED20A65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Pooled </a:t>
            </a:r>
            <a:r>
              <a:rPr lang="en-US" dirty="0" err="1"/>
              <a:t>SNT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C69E0-A677-499C-85AF-4C3A87B24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Established and managed by a non-profit association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Separate account maintained for each beneficiary of the trust, but, for purposes of investment and management of funds, the trust “pools” these accounts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Requires signing a Joinder Agreement to “join” the trust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Funds used for sole benefit of disabled individual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Medicaid payback or if not enough retained by non-profit. If funds left over after Medicaid payback, then paid to named beneficiaries</a:t>
            </a:r>
          </a:p>
        </p:txBody>
      </p:sp>
    </p:spTree>
    <p:extLst>
      <p:ext uri="{BB962C8B-B14F-4D97-AF65-F5344CB8AC3E}">
        <p14:creationId xmlns:p14="http://schemas.microsoft.com/office/powerpoint/2010/main" val="250238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FC4BA-6D37-40D5-BBE5-30DDD8A05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 joins a Pooled </a:t>
            </a:r>
            <a:r>
              <a:rPr lang="en-US" dirty="0" err="1"/>
              <a:t>SNT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FB644-22DA-48D9-9699-BAC9D45E8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individual or power of attorney</a:t>
            </a:r>
          </a:p>
          <a:p>
            <a:endParaRPr lang="en-US" sz="2000" dirty="0"/>
          </a:p>
          <a:p>
            <a:r>
              <a:rPr lang="en-US" sz="2000" dirty="0"/>
              <a:t>A parent or grandparent</a:t>
            </a:r>
          </a:p>
          <a:p>
            <a:endParaRPr lang="en-US" sz="2000" dirty="0"/>
          </a:p>
          <a:p>
            <a:r>
              <a:rPr lang="en-US" sz="2000" dirty="0"/>
              <a:t>Legal guardian of the individual</a:t>
            </a:r>
          </a:p>
          <a:p>
            <a:endParaRPr lang="en-US" sz="2000" dirty="0"/>
          </a:p>
          <a:p>
            <a:r>
              <a:rPr lang="en-US" sz="2000" dirty="0"/>
              <a:t>Or a court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473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BD582-5E5B-4DB6-9CEC-EE29C223F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Other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17CF5-1089-472C-9861-76331F541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/>
            <a:r>
              <a:rPr lang="en-US" sz="2400" dirty="0"/>
              <a:t>Fund the Florida ABLE United account if eligible to the maximum</a:t>
            </a:r>
          </a:p>
          <a:p>
            <a:pPr lvl="0" algn="just"/>
            <a:endParaRPr lang="en-US" sz="2400" dirty="0"/>
          </a:p>
          <a:p>
            <a:pPr lvl="0" algn="just"/>
            <a:r>
              <a:rPr lang="en-US" sz="2400" dirty="0"/>
              <a:t>Spenddown plans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Preserve/improve existing exempt resources</a:t>
            </a:r>
          </a:p>
          <a:p>
            <a:pPr lvl="2"/>
            <a:r>
              <a:rPr lang="en-US" sz="1600" dirty="0"/>
              <a:t>Home repairs, car repairs, etc.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Purchase new exempt resources</a:t>
            </a:r>
          </a:p>
          <a:p>
            <a:pPr lvl="2"/>
            <a:r>
              <a:rPr lang="en-US" sz="1600" dirty="0"/>
              <a:t>Home, car, items for the home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Prepaid funeral expense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Prepaid living expenses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Legally transfer wealth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Reduce debt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367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3E723D1-5D69-428D-9426-AA63384314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475" y="2154238"/>
            <a:ext cx="6858000" cy="1655762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b="1" dirty="0"/>
              <a:t>Medicaid Planning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b="1" dirty="0"/>
              <a:t>Guardianship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b="1" dirty="0"/>
              <a:t>Estate Planning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b="1" dirty="0"/>
              <a:t>Special Needs Trusts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b="1" dirty="0"/>
              <a:t>Probate &amp; Trust Administration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1A20FA-C8C8-4C78-9C79-F422D70A7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1000"/>
            <a:ext cx="9144000" cy="2667000"/>
          </a:xfrm>
          <a:prstGeom prst="rect">
            <a:avLst/>
          </a:prstGeom>
          <a:solidFill>
            <a:srgbClr val="E6E6E6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EF038A6-47D2-446A-A7DF-75DE02EE5F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7769" y="2021326"/>
            <a:ext cx="1552706" cy="190127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CFCCAAB-CBA9-4815-8004-47B1FE129C19}"/>
              </a:ext>
            </a:extLst>
          </p:cNvPr>
          <p:cNvSpPr txBox="1"/>
          <p:nvPr/>
        </p:nvSpPr>
        <p:spPr>
          <a:xfrm>
            <a:off x="789612" y="3923378"/>
            <a:ext cx="7563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1407 E. Robinson Street, Orlando, FL 32801 │Telephone: (407) 422-3017 │ </a:t>
            </a:r>
            <a:r>
              <a:rPr lang="en-US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www.kirsonfuller.com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82A72FB-BEE8-4500-B59E-34980BA9290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802" y="4191001"/>
            <a:ext cx="4461339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629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6E800-F721-4968-836D-ED23B82C7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a </a:t>
            </a:r>
            <a:r>
              <a:rPr lang="en-US" dirty="0" err="1"/>
              <a:t>SNT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ABDB3-1941-4FAB-A80F-FC4DE22BF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/>
              <a:t>A </a:t>
            </a:r>
            <a:r>
              <a:rPr lang="en-US" sz="2400" dirty="0" err="1"/>
              <a:t>SNT</a:t>
            </a:r>
            <a:r>
              <a:rPr lang="en-US" sz="2400" dirty="0"/>
              <a:t> is a trust agreement authorized by federal law that is designed to have an individual’s assets or income be excluded in means-tested public benefits calculation.</a:t>
            </a:r>
          </a:p>
          <a:p>
            <a:pPr algn="just"/>
            <a:endParaRPr lang="en-US" sz="2400" dirty="0"/>
          </a:p>
          <a:p>
            <a:pPr marL="0" indent="0" algn="just">
              <a:buNone/>
            </a:pPr>
            <a:r>
              <a:rPr lang="en-US" sz="2400" dirty="0"/>
              <a:t>Receives and administers assets for the </a:t>
            </a:r>
            <a:r>
              <a:rPr lang="en-US" sz="2400" u="sng" dirty="0"/>
              <a:t>benefit of the individual</a:t>
            </a:r>
            <a:r>
              <a:rPr lang="en-US" sz="2400" dirty="0"/>
              <a:t> so that the person will not be ineligible for means-tested public benefits. 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/>
              <a:t>Federal Law: 42 U.S. § </a:t>
            </a:r>
            <a:r>
              <a:rPr lang="en-US" sz="2400" dirty="0" err="1"/>
              <a:t>1396p</a:t>
            </a:r>
            <a:r>
              <a:rPr lang="en-US" sz="2400" dirty="0"/>
              <a:t>(d)(4)(a-c)</a:t>
            </a:r>
          </a:p>
        </p:txBody>
      </p:sp>
    </p:spTree>
    <p:extLst>
      <p:ext uri="{BB962C8B-B14F-4D97-AF65-F5344CB8AC3E}">
        <p14:creationId xmlns:p14="http://schemas.microsoft.com/office/powerpoint/2010/main" val="3114007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36222-7C2F-42D3-AE0C-6CAC5420D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E210B-E03E-44A7-9045-F4220AFC5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en-US" sz="2400" dirty="0"/>
              <a:t>Who is it for? Individual with disabilities so they can maximize their resources to have the best quality of life. </a:t>
            </a:r>
          </a:p>
          <a:p>
            <a:pPr marL="0" lvl="0" indent="0" algn="just">
              <a:buNone/>
            </a:pPr>
            <a:endParaRPr lang="en-US" sz="2400" dirty="0"/>
          </a:p>
          <a:p>
            <a:pPr marL="0" lvl="0" indent="0" algn="just">
              <a:buNone/>
            </a:pPr>
            <a:r>
              <a:rPr lang="en-US" sz="2400" dirty="0"/>
              <a:t>Many individuals with disabilities rely on means-tested public benefits that have income and/or asset limits.</a:t>
            </a:r>
          </a:p>
          <a:p>
            <a:pPr marL="0" lvl="0" indent="0">
              <a:buNone/>
            </a:pPr>
            <a:endParaRPr lang="en-US" sz="2400" dirty="0"/>
          </a:p>
          <a:p>
            <a:pPr marL="0" lvl="0" indent="0">
              <a:buNone/>
            </a:pPr>
            <a:r>
              <a:rPr lang="en-US" sz="2400" dirty="0"/>
              <a:t>Examples: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Supplemental Security Income (SSI)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Medicaid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043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06D0E-326A-425E-AE03-F4965398A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SSI &amp; Medicaid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D7246-FA07-488D-B9FE-FE968BFC1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SSI for individual: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$771.00 Income Limit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$2,000.00 Asset Limit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dirty="0"/>
              <a:t>Medicaid for individual:</a:t>
            </a:r>
          </a:p>
          <a:p>
            <a:endParaRPr lang="en-US" dirty="0"/>
          </a:p>
          <a:p>
            <a:pPr lvl="1"/>
            <a:r>
              <a:rPr lang="en-US" dirty="0"/>
              <a:t>$2,313.00 Income Limit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$2,000.00 Asset Limit</a:t>
            </a:r>
          </a:p>
        </p:txBody>
      </p:sp>
    </p:spTree>
    <p:extLst>
      <p:ext uri="{BB962C8B-B14F-4D97-AF65-F5344CB8AC3E}">
        <p14:creationId xmlns:p14="http://schemas.microsoft.com/office/powerpoint/2010/main" val="2365509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BE0EC-0171-45BD-A49D-3BFAF801F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</a:t>
            </a:r>
            <a:r>
              <a:rPr lang="en-US" dirty="0" err="1"/>
              <a:t>SNTs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EA54F-5D8B-4F90-AF89-47C778939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First Party </a:t>
            </a:r>
            <a:r>
              <a:rPr lang="en-US" sz="2400" dirty="0" err="1"/>
              <a:t>SNT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Third Party </a:t>
            </a:r>
            <a:r>
              <a:rPr lang="en-US" sz="2400" dirty="0" err="1"/>
              <a:t>SNT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Pooled </a:t>
            </a:r>
            <a:r>
              <a:rPr lang="en-US" sz="2400" dirty="0" err="1"/>
              <a:t>SNT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6370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1B6F0-7070-4345-9298-947483407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What is a First Party </a:t>
            </a:r>
            <a:r>
              <a:rPr lang="en-US" sz="3600" dirty="0" err="1"/>
              <a:t>SNT</a:t>
            </a:r>
            <a:r>
              <a:rPr lang="en-US" sz="3600" dirty="0"/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1C9E5-4976-42A9-BCA1-C8702229D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 err="1"/>
              <a:t>SNT</a:t>
            </a:r>
            <a:r>
              <a:rPr lang="en-US" sz="2400" dirty="0"/>
              <a:t> for disabled individual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Requires an attorney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Medicaid Payback Provision</a:t>
            </a:r>
          </a:p>
          <a:p>
            <a:endParaRPr lang="en-US" sz="2400" dirty="0"/>
          </a:p>
          <a:p>
            <a:r>
              <a:rPr lang="en-US" sz="2400" dirty="0"/>
              <a:t>Name an individual person or a corporation as Trustee</a:t>
            </a:r>
          </a:p>
          <a:p>
            <a:endParaRPr lang="en-US" sz="2400" dirty="0"/>
          </a:p>
          <a:p>
            <a:r>
              <a:rPr lang="en-US" sz="2400" dirty="0"/>
              <a:t>Consists of assets of the beneficiary only</a:t>
            </a:r>
          </a:p>
          <a:p>
            <a:endParaRPr lang="en-US" sz="2400" dirty="0"/>
          </a:p>
          <a:p>
            <a:r>
              <a:rPr lang="en-US" sz="2400" dirty="0"/>
              <a:t>Commonly called “self settled” </a:t>
            </a:r>
            <a:r>
              <a:rPr lang="en-US" sz="2400" dirty="0" err="1"/>
              <a:t>SNTs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7033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FCA19-56F2-4756-AD42-CFB41C8A8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 creates a First Party </a:t>
            </a:r>
            <a:r>
              <a:rPr lang="en-US" dirty="0" err="1"/>
              <a:t>SNT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A92F9-E758-487D-8121-AD3032531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individual or power of attorney</a:t>
            </a:r>
          </a:p>
          <a:p>
            <a:endParaRPr lang="en-US" sz="2400" dirty="0"/>
          </a:p>
          <a:p>
            <a:r>
              <a:rPr lang="en-US" sz="2400" dirty="0"/>
              <a:t>A parent or grandparent</a:t>
            </a:r>
          </a:p>
          <a:p>
            <a:endParaRPr lang="en-US" sz="2400" dirty="0"/>
          </a:p>
          <a:p>
            <a:r>
              <a:rPr lang="en-US" sz="2400" dirty="0"/>
              <a:t>Legal guardian of the individual</a:t>
            </a:r>
          </a:p>
          <a:p>
            <a:endParaRPr lang="en-US" sz="2400" dirty="0"/>
          </a:p>
          <a:p>
            <a:r>
              <a:rPr lang="en-US" sz="2400" dirty="0"/>
              <a:t>Or a court</a:t>
            </a:r>
          </a:p>
        </p:txBody>
      </p:sp>
    </p:spTree>
    <p:extLst>
      <p:ext uri="{BB962C8B-B14F-4D97-AF65-F5344CB8AC3E}">
        <p14:creationId xmlns:p14="http://schemas.microsoft.com/office/powerpoint/2010/main" val="2750153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6F670-56C2-4B46-9F5A-B4ED38000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Settlement?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DB6A2-4131-4F5B-A1E8-75B43FEEF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2400" dirty="0"/>
              <a:t>What happens if there is a settlement from a personal injury or medical malpractice case? </a:t>
            </a:r>
          </a:p>
          <a:p>
            <a:pPr marL="0" lvl="0" indent="0">
              <a:buNone/>
            </a:pPr>
            <a:endParaRPr lang="en-US" sz="2400" dirty="0"/>
          </a:p>
          <a:p>
            <a:pPr marL="0" lvl="0" indent="0">
              <a:buNone/>
            </a:pPr>
            <a:r>
              <a:rPr lang="en-US" sz="2400" dirty="0"/>
              <a:t>Analysis: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Who has legal authority over the funds?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Does the person with disability already have control of the funds directly or through a guardian?</a:t>
            </a:r>
          </a:p>
          <a:p>
            <a:pPr lvl="1"/>
            <a:endParaRPr lang="en-US" sz="1650" dirty="0"/>
          </a:p>
          <a:p>
            <a:pPr lvl="1"/>
            <a:r>
              <a:rPr lang="en-US" dirty="0"/>
              <a:t>If disabled individual has control of the funds requires a </a:t>
            </a:r>
            <a:r>
              <a:rPr lang="en-US" u="sng" dirty="0"/>
              <a:t>first party (payback) </a:t>
            </a:r>
            <a:r>
              <a:rPr lang="en-US" u="sng" dirty="0" err="1"/>
              <a:t>SNT</a:t>
            </a:r>
            <a:endParaRPr lang="en-US" dirty="0"/>
          </a:p>
          <a:p>
            <a:pPr marL="0" indent="0">
              <a:buNone/>
            </a:pPr>
            <a:br>
              <a:rPr lang="en-US" sz="2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406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B7161-EFB2-44E2-9F1D-EA3BC12C4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Inheritance?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5BFD5-5843-47EC-94FF-B1EDAB17F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sz="2400" dirty="0"/>
              <a:t>What happens if there is an unexpected inheritance from a family member?</a:t>
            </a:r>
            <a:endParaRPr lang="en-US" sz="1200" dirty="0"/>
          </a:p>
          <a:p>
            <a:pPr lvl="0" algn="just"/>
            <a:endParaRPr lang="en-US" sz="2400" dirty="0"/>
          </a:p>
          <a:p>
            <a:pPr lvl="0" algn="just"/>
            <a:r>
              <a:rPr lang="en-US" sz="2400" dirty="0"/>
              <a:t>Same analysis. First party </a:t>
            </a:r>
            <a:r>
              <a:rPr lang="en-US" sz="2400" dirty="0" err="1"/>
              <a:t>SNT</a:t>
            </a:r>
            <a:r>
              <a:rPr lang="en-US" sz="2400" dirty="0"/>
              <a:t> may be required with payback provision.</a:t>
            </a:r>
          </a:p>
          <a:p>
            <a:pPr marL="0" lvl="0" indent="0" algn="just">
              <a:buNone/>
            </a:pPr>
            <a:endParaRPr lang="en-US" sz="2400" dirty="0"/>
          </a:p>
          <a:p>
            <a:pPr algn="just"/>
            <a:r>
              <a:rPr lang="en-US" sz="2400" dirty="0"/>
              <a:t>Estate Planning Tip:</a:t>
            </a:r>
          </a:p>
          <a:p>
            <a:pPr lvl="1" algn="just"/>
            <a:endParaRPr lang="en-US" sz="2100" dirty="0"/>
          </a:p>
          <a:p>
            <a:pPr lvl="1" algn="just">
              <a:spcAft>
                <a:spcPts val="375"/>
              </a:spcAft>
            </a:pPr>
            <a:r>
              <a:rPr lang="en-US" sz="2100" dirty="0"/>
              <a:t>Leave inheritance to disabled beneficiary on public benefits to a third party </a:t>
            </a:r>
            <a:r>
              <a:rPr lang="en-US" sz="2100" dirty="0" err="1"/>
              <a:t>SNT</a:t>
            </a:r>
            <a:r>
              <a:rPr lang="en-US" sz="2100" dirty="0"/>
              <a:t> instead of an outright distribution</a:t>
            </a:r>
            <a:br>
              <a:rPr lang="en-US" sz="21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363953"/>
      </p:ext>
    </p:extLst>
  </p:cSld>
  <p:clrMapOvr>
    <a:masterClrMapping/>
  </p:clrMapOvr>
</p:sld>
</file>

<file path=ppt/theme/theme1.xml><?xml version="1.0" encoding="utf-8"?>
<a:theme xmlns:a="http://schemas.openxmlformats.org/drawingml/2006/main" name="Kirson &amp; Fuller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irson &amp; Fuller Theme" id="{0A2A4406-DF4D-4253-8188-0D9C31C027D8}" vid="{B581BBFD-AB09-4BD3-9F4D-65D85F9FD0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656</Words>
  <Application>Microsoft Office PowerPoint</Application>
  <PresentationFormat>On-screen Show (4:3)</PresentationFormat>
  <Paragraphs>150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Kirson &amp; Fuller Theme</vt:lpstr>
      <vt:lpstr>Is a Special Needs Trust (SNT) Right for Me?</vt:lpstr>
      <vt:lpstr>What is a SNT?</vt:lpstr>
      <vt:lpstr>Purpose</vt:lpstr>
      <vt:lpstr>SSI &amp; Medicaid</vt:lpstr>
      <vt:lpstr>Types of SNTs</vt:lpstr>
      <vt:lpstr>What is a First Party SNT?</vt:lpstr>
      <vt:lpstr>Who creates a First Party SNT?</vt:lpstr>
      <vt:lpstr>Settlement?</vt:lpstr>
      <vt:lpstr>Inheritance?</vt:lpstr>
      <vt:lpstr>First Party SNT Concerns and Considerations</vt:lpstr>
      <vt:lpstr>What is a Third Party SNT?</vt:lpstr>
      <vt:lpstr>Who creates a Third Party SNT?</vt:lpstr>
      <vt:lpstr>Pooled SNT</vt:lpstr>
      <vt:lpstr>Who joins a Pooled SNT?</vt:lpstr>
      <vt:lpstr>Other Options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2019-01-12T17:20:55Z</dcterms:created>
  <dcterms:modified xsi:type="dcterms:W3CDTF">2019-09-20T13:16:27Z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361134490</vt:i4>
  </property>
  <property fmtid="{D5CDD505-2E9C-101B-9397-08002B2CF9AE}" pid="3" name="_NewReviewCycle">
    <vt:lpwstr/>
  </property>
</Properties>
</file>