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p:sldMasterIdLst>
    <p:sldMasterId id="2147483648" r:id="rId3"/>
  </p:sldMasterIdLst>
  <p:notesMasterIdLst>
    <p:notesMasterId r:id="rId50"/>
  </p:notesMasterIdLst>
  <p:handoutMasterIdLst>
    <p:handoutMasterId r:id="rId51"/>
  </p:handoutMasterIdLst>
  <p:sldIdLst>
    <p:sldId id="316" r:id="rId4"/>
    <p:sldId id="295" r:id="rId5"/>
    <p:sldId id="296" r:id="rId6"/>
    <p:sldId id="377" r:id="rId7"/>
    <p:sldId id="362" r:id="rId8"/>
    <p:sldId id="381" r:id="rId9"/>
    <p:sldId id="382" r:id="rId10"/>
    <p:sldId id="383" r:id="rId11"/>
    <p:sldId id="384" r:id="rId12"/>
    <p:sldId id="385" r:id="rId13"/>
    <p:sldId id="386" r:id="rId14"/>
    <p:sldId id="387" r:id="rId15"/>
    <p:sldId id="365" r:id="rId16"/>
    <p:sldId id="388" r:id="rId17"/>
    <p:sldId id="389" r:id="rId18"/>
    <p:sldId id="390" r:id="rId19"/>
    <p:sldId id="367" r:id="rId20"/>
    <p:sldId id="391" r:id="rId21"/>
    <p:sldId id="392" r:id="rId22"/>
    <p:sldId id="393" r:id="rId23"/>
    <p:sldId id="394" r:id="rId24"/>
    <p:sldId id="395" r:id="rId25"/>
    <p:sldId id="396" r:id="rId26"/>
    <p:sldId id="397" r:id="rId27"/>
    <p:sldId id="378" r:id="rId28"/>
    <p:sldId id="379" r:id="rId29"/>
    <p:sldId id="380" r:id="rId30"/>
    <p:sldId id="368" r:id="rId31"/>
    <p:sldId id="301" r:id="rId32"/>
    <p:sldId id="356" r:id="rId33"/>
    <p:sldId id="355" r:id="rId34"/>
    <p:sldId id="366" r:id="rId35"/>
    <p:sldId id="364" r:id="rId36"/>
    <p:sldId id="340" r:id="rId37"/>
    <p:sldId id="341" r:id="rId38"/>
    <p:sldId id="342" r:id="rId39"/>
    <p:sldId id="344" r:id="rId40"/>
    <p:sldId id="345" r:id="rId41"/>
    <p:sldId id="346" r:id="rId42"/>
    <p:sldId id="347" r:id="rId43"/>
    <p:sldId id="348" r:id="rId44"/>
    <p:sldId id="349" r:id="rId45"/>
    <p:sldId id="361" r:id="rId46"/>
    <p:sldId id="372" r:id="rId47"/>
    <p:sldId id="315" r:id="rId48"/>
    <p:sldId id="311" r:id="rId49"/>
  </p:sldIdLst>
  <p:sldSz cx="9144000" cy="6858000" type="screen4x3"/>
  <p:notesSz cx="7010400" cy="9296400"/>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Verdana" panose="020B0604030504040204" pitchFamily="34" charset="0"/>
      <p:regular r:id="rId58"/>
      <p:bold r:id="rId59"/>
      <p:italic r:id="rId60"/>
      <p:boldItalic r:id="rId61"/>
    </p:embeddedFont>
    <p:embeddedFont>
      <p:font typeface="Webdings" panose="05030102010509060703" pitchFamily="18" charset="2"/>
      <p:regular r:id="rId62"/>
    </p:embeddedFont>
  </p:embeddedFontLst>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5pPr>
    <a:lvl6pPr marL="2286000" algn="l" defTabSz="914400" rtl="0" eaLnBrk="1" latinLnBrk="0" hangingPunct="1">
      <a:defRPr sz="3600" kern="1200">
        <a:solidFill>
          <a:schemeClr val="tx1"/>
        </a:solidFill>
        <a:latin typeface="Times New Roman" panose="02020603050405020304" pitchFamily="18" charset="0"/>
        <a:ea typeface="+mn-ea"/>
        <a:cs typeface="+mn-cs"/>
      </a:defRPr>
    </a:lvl6pPr>
    <a:lvl7pPr marL="2743200" algn="l" defTabSz="914400" rtl="0" eaLnBrk="1" latinLnBrk="0" hangingPunct="1">
      <a:defRPr sz="3600" kern="1200">
        <a:solidFill>
          <a:schemeClr val="tx1"/>
        </a:solidFill>
        <a:latin typeface="Times New Roman" panose="02020603050405020304" pitchFamily="18" charset="0"/>
        <a:ea typeface="+mn-ea"/>
        <a:cs typeface="+mn-cs"/>
      </a:defRPr>
    </a:lvl7pPr>
    <a:lvl8pPr marL="3200400" algn="l" defTabSz="914400" rtl="0" eaLnBrk="1" latinLnBrk="0" hangingPunct="1">
      <a:defRPr sz="3600" kern="1200">
        <a:solidFill>
          <a:schemeClr val="tx1"/>
        </a:solidFill>
        <a:latin typeface="Times New Roman" panose="02020603050405020304" pitchFamily="18" charset="0"/>
        <a:ea typeface="+mn-ea"/>
        <a:cs typeface="+mn-cs"/>
      </a:defRPr>
    </a:lvl8pPr>
    <a:lvl9pPr marL="3657600" algn="l" defTabSz="914400" rtl="0" eaLnBrk="1" latinLnBrk="0" hangingPunct="1">
      <a:defRPr sz="3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9E2ED"/>
    <a:srgbClr val="D6EBFF"/>
    <a:srgbClr val="DBE2EB"/>
    <a:srgbClr val="0000FF"/>
    <a:srgbClr val="86127E"/>
    <a:srgbClr val="112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B731E-429D-4FC4-A93F-56EB1E52E65C}" v="29" dt="2020-10-02T14:29:28.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693" autoAdjust="0"/>
    <p:restoredTop sz="80148" autoAdjust="0"/>
  </p:normalViewPr>
  <p:slideViewPr>
    <p:cSldViewPr>
      <p:cViewPr varScale="1">
        <p:scale>
          <a:sx n="58" d="100"/>
          <a:sy n="58" d="100"/>
        </p:scale>
        <p:origin x="10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96"/>
    </p:cViewPr>
  </p:sorterViewPr>
  <p:notesViewPr>
    <p:cSldViewPr>
      <p:cViewPr varScale="1">
        <p:scale>
          <a:sx n="59" d="100"/>
          <a:sy n="59" d="100"/>
        </p:scale>
        <p:origin x="25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s>
</file>

<file path=ppt/charts/_rels/chart1.xml.rels><?xml version="1.0" encoding="UTF-8" standalone="yes"?>
<Relationships xmlns="http://schemas.openxmlformats.org/package/2006/relationships"><Relationship Id="rId2" Type="http://schemas.openxmlformats.org/officeDocument/2006/relationships/oleObject" Target="http://intranet.apd.myflorida.com/operations/monthly-data/2015/july/chart-%20(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pivotSource>
    <c:name>[chart- (4).xlsx]Table4 - AllDisability!PivotTable1</c:name>
    <c:fmtId val="-1"/>
  </c:pivotSource>
  <c:chart>
    <c:title>
      <c:tx>
        <c:rich>
          <a:bodyPr/>
          <a:lstStyle/>
          <a:p>
            <a:pPr>
              <a:defRPr/>
            </a:pPr>
            <a:r>
              <a:rPr lang="en-US" dirty="0">
                <a:latin typeface="Calibri Light" panose="020F0302020204030204" pitchFamily="34" charset="0"/>
              </a:rPr>
              <a:t>All Individuals with Home and Community-Based Waivers</a:t>
            </a:r>
          </a:p>
          <a:p>
            <a:pPr>
              <a:defRPr/>
            </a:pPr>
            <a:r>
              <a:rPr lang="en-US" dirty="0">
                <a:latin typeface="Calibri Light" panose="020F0302020204030204" pitchFamily="34" charset="0"/>
              </a:rPr>
              <a:t> by Disability</a:t>
            </a:r>
          </a:p>
        </c:rich>
      </c:tx>
      <c:layout>
        <c:manualLayout>
          <c:xMode val="edge"/>
          <c:yMode val="edge"/>
          <c:x val="0.18810778949241644"/>
          <c:y val="5.9069989911292149E-2"/>
        </c:manualLayout>
      </c:layout>
      <c:overlay val="0"/>
      <c:spPr>
        <a:solidFill>
          <a:srgbClr val="6080BD">
            <a:lumMod val="60000"/>
            <a:lumOff val="40000"/>
          </a:srgbClr>
        </a:solidFill>
        <a:ln w="38100">
          <a:solidFill>
            <a:srgbClr val="6080BD">
              <a:lumMod val="75000"/>
            </a:srgbClr>
          </a:solidFill>
        </a:ln>
      </c:spPr>
    </c:title>
    <c:autoTitleDeleted val="0"/>
    <c:pivotFmts>
      <c:pivotFmt>
        <c:idx val="0"/>
        <c:marker>
          <c:symbol val="none"/>
        </c:marker>
        <c:dLbl>
          <c:idx val="0"/>
          <c:spPr>
            <a:noFill/>
            <a:ln>
              <a:noFill/>
            </a:ln>
            <a:effectLst/>
          </c:spPr>
          <c:txPr>
            <a:bodyPr wrap="square" lIns="38100" tIns="19050" rIns="38100" bIns="19050" anchor="ctr">
              <a:spAutoFit/>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1"/>
        <c:spPr>
          <a:solidFill>
            <a:srgbClr val="FFFF00"/>
          </a:solidFill>
        </c:spPr>
        <c:dLbl>
          <c:idx val="0"/>
          <c:layout>
            <c:manualLayout>
              <c:x val="9.879895598435072E-3"/>
              <c:y val="-2.4242424242424242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2"/>
        <c:dLbl>
          <c:idx val="0"/>
          <c:layout>
            <c:manualLayout>
              <c:x val="1.9687567467059432E-2"/>
              <c:y val="4.4465919032848168E-2"/>
            </c:manualLayout>
          </c:layout>
          <c:numFmt formatCode="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3"/>
        <c:spPr>
          <a:solidFill>
            <a:srgbClr val="00B0F0"/>
          </a:solidFill>
        </c:spPr>
        <c:dLbl>
          <c:idx val="0"/>
          <c:layout>
            <c:manualLayout>
              <c:x val="-1.977401129943519E-2"/>
              <c:y val="-4.4920877998979071E-2"/>
            </c:manualLayout>
          </c:layout>
          <c:spPr/>
          <c:txPr>
            <a:bodyPr/>
            <a:lstStyle/>
            <a:p>
              <a:pPr>
                <a:defRPr sz="1100"/>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0"/>
              <c:y val="-8.1674323634507526E-3"/>
            </c:manualLayout>
          </c:layout>
          <c:spPr/>
          <c:txPr>
            <a:bodyPr/>
            <a:lstStyle/>
            <a:p>
              <a:pPr>
                <a:defRPr sz="1100"/>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
        <c:spPr>
          <a:solidFill>
            <a:schemeClr val="accent4">
              <a:lumMod val="60000"/>
              <a:lumOff val="40000"/>
            </a:schemeClr>
          </a:solidFill>
        </c:spPr>
        <c:dLbl>
          <c:idx val="0"/>
          <c:layout>
            <c:manualLayout>
              <c:x val="2.5389026297647416E-2"/>
              <c:y val="-3.5079774119144196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6"/>
        <c:dLbl>
          <c:idx val="0"/>
          <c:layout>
            <c:manualLayout>
              <c:x val="2.2581398140466287E-2"/>
              <c:y val="6.1695060844667145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7"/>
        <c:dLbl>
          <c:idx val="0"/>
          <c:layout>
            <c:manualLayout>
              <c:x val="-4.5087133325892773E-2"/>
              <c:y val="2.4242424242424242E-2"/>
            </c:manualLayout>
          </c:layout>
          <c:spPr>
            <a:noFill/>
            <a:ln>
              <a:noFill/>
            </a:ln>
            <a:effectLst/>
          </c:spPr>
          <c:txPr>
            <a:bodyPr wrap="square" lIns="38100" tIns="19050" rIns="38100" bIns="19050" anchor="ctr">
              <a:spAutoFit/>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8"/>
        <c:dLbl>
          <c:idx val="0"/>
          <c:layout>
            <c:manualLayout>
              <c:x val="-7.0448645821707461E-3"/>
              <c:y val="7.6767676767676762E-2"/>
            </c:manualLayout>
          </c:layout>
          <c:numFmt formatCode="0.0%" sourceLinked="0"/>
          <c:spPr>
            <a:noFill/>
            <a:ln>
              <a:noFill/>
            </a:ln>
            <a:effectLst/>
          </c:spPr>
          <c:txPr>
            <a:bodyPr wrap="square" lIns="38100" tIns="19050" rIns="38100" bIns="19050" anchor="ctr">
              <a:spAutoFit/>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9"/>
        <c:marker>
          <c:symbol val="none"/>
        </c:marker>
        <c:dLbl>
          <c:idx val="0"/>
          <c:spPr>
            <a:noFill/>
            <a:ln>
              <a:noFill/>
            </a:ln>
            <a:effectLst/>
          </c:spPr>
          <c:txPr>
            <a:bodyPr wrap="square" lIns="38100" tIns="19050" rIns="38100" bIns="19050" anchor="ctr">
              <a:spAutoFit/>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10"/>
        <c:dLbl>
          <c:idx val="0"/>
          <c:layout>
            <c:manualLayout>
              <c:x val="-4.5087133325892773E-2"/>
              <c:y val="2.4242424242424242E-2"/>
            </c:manualLayout>
          </c:layout>
          <c:spPr>
            <a:noFill/>
            <a:ln>
              <a:noFill/>
            </a:ln>
            <a:effectLst/>
          </c:spPr>
          <c:txPr>
            <a:bodyPr wrap="square" lIns="38100" tIns="19050" rIns="38100" bIns="19050" anchor="ctr">
              <a:spAutoFit/>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1"/>
        <c:dLbl>
          <c:idx val="0"/>
          <c:layout>
            <c:manualLayout>
              <c:x val="1.9687567467059432E-2"/>
              <c:y val="4.4465919032848168E-2"/>
            </c:manualLayout>
          </c:layout>
          <c:numFmt formatCode="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2"/>
        <c:dLbl>
          <c:idx val="0"/>
          <c:layout>
            <c:manualLayout>
              <c:x val="0"/>
              <c:y val="-8.1674323634507526E-3"/>
            </c:manualLayout>
          </c:layout>
          <c:spPr/>
          <c:txPr>
            <a:bodyPr/>
            <a:lstStyle/>
            <a:p>
              <a:pPr>
                <a:defRPr sz="1100"/>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13"/>
        <c:spPr>
          <a:solidFill>
            <a:schemeClr val="accent4">
              <a:lumMod val="60000"/>
              <a:lumOff val="40000"/>
            </a:schemeClr>
          </a:solidFill>
        </c:spPr>
        <c:dLbl>
          <c:idx val="0"/>
          <c:layout>
            <c:manualLayout>
              <c:x val="2.5389026297647416E-2"/>
              <c:y val="-3.5079774119144196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4"/>
        <c:spPr>
          <a:solidFill>
            <a:srgbClr val="FFFF00"/>
          </a:solidFill>
        </c:spPr>
        <c:dLbl>
          <c:idx val="0"/>
          <c:layout>
            <c:manualLayout>
              <c:x val="9.879895598435072E-3"/>
              <c:y val="-2.4242424242424242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5"/>
        <c:dLbl>
          <c:idx val="0"/>
          <c:layout>
            <c:manualLayout>
              <c:x val="2.2581398140466287E-2"/>
              <c:y val="6.1695060844667145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6"/>
        <c:marker>
          <c:symbol val="none"/>
        </c:marker>
        <c:dLbl>
          <c:idx val="0"/>
          <c:spPr>
            <a:noFill/>
            <a:ln>
              <a:noFill/>
            </a:ln>
            <a:effectLst/>
          </c:spPr>
          <c:txPr>
            <a:bodyPr wrap="square" lIns="38100" tIns="19050" rIns="38100" bIns="19050" anchor="ctr">
              <a:spAutoFit/>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17"/>
        <c:dLbl>
          <c:idx val="0"/>
          <c:layout>
            <c:manualLayout>
              <c:x val="-4.5087133325892773E-2"/>
              <c:y val="2.4242424242424242E-2"/>
            </c:manualLayout>
          </c:layout>
          <c:spPr>
            <a:noFill/>
            <a:ln>
              <a:noFill/>
            </a:ln>
            <a:effectLst/>
          </c:spPr>
          <c:txPr>
            <a:bodyPr wrap="square" lIns="38100" tIns="19050" rIns="38100" bIns="19050" anchor="ctr">
              <a:spAutoFit/>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8"/>
        <c:dLbl>
          <c:idx val="0"/>
          <c:layout>
            <c:manualLayout>
              <c:x val="1.9687567467059432E-2"/>
              <c:y val="4.4465919032848168E-2"/>
            </c:manualLayout>
          </c:layout>
          <c:numFmt formatCode="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9"/>
        <c:dLbl>
          <c:idx val="0"/>
          <c:layout>
            <c:manualLayout>
              <c:x val="0"/>
              <c:y val="-8.1674323634507526E-3"/>
            </c:manualLayout>
          </c:layout>
          <c:spPr/>
          <c:txPr>
            <a:bodyPr/>
            <a:lstStyle/>
            <a:p>
              <a:pPr>
                <a:defRPr sz="1100"/>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20"/>
        <c:spPr>
          <a:solidFill>
            <a:schemeClr val="accent4">
              <a:lumMod val="60000"/>
              <a:lumOff val="40000"/>
            </a:schemeClr>
          </a:solidFill>
        </c:spPr>
        <c:dLbl>
          <c:idx val="0"/>
          <c:layout>
            <c:manualLayout>
              <c:x val="2.5389026297647416E-2"/>
              <c:y val="-3.5079774119144196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21"/>
        <c:spPr>
          <a:solidFill>
            <a:srgbClr val="FFFF00"/>
          </a:solidFill>
        </c:spPr>
        <c:dLbl>
          <c:idx val="0"/>
          <c:layout>
            <c:manualLayout>
              <c:x val="9.879895598435072E-3"/>
              <c:y val="-2.4242424242424242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22"/>
        <c:dLbl>
          <c:idx val="0"/>
          <c:layout>
            <c:manualLayout>
              <c:x val="2.2581398140466287E-2"/>
              <c:y val="6.1695060844667145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s>
    <c:plotArea>
      <c:layout>
        <c:manualLayout>
          <c:layoutTarget val="inner"/>
          <c:xMode val="edge"/>
          <c:yMode val="edge"/>
          <c:x val="8.2987173464979483E-2"/>
          <c:y val="0.23118778334526366"/>
          <c:w val="0.8506355932203421"/>
          <c:h val="0.71056661562021439"/>
        </c:manualLayout>
      </c:layout>
      <c:ofPieChart>
        <c:ofPieType val="bar"/>
        <c:varyColors val="1"/>
        <c:ser>
          <c:idx val="0"/>
          <c:order val="0"/>
          <c:tx>
            <c:strRef>
              <c:f>'Table4 - AllDisability'!$B$6:$B$7</c:f>
              <c:strCache>
                <c:ptCount val="1"/>
                <c:pt idx="0">
                  <c:v>Total</c:v>
                </c:pt>
              </c:strCache>
            </c:strRef>
          </c:tx>
          <c:explosion val="5"/>
          <c:dPt>
            <c:idx val="0"/>
            <c:bubble3D val="0"/>
            <c:extLst>
              <c:ext xmlns:c16="http://schemas.microsoft.com/office/drawing/2014/chart" uri="{C3380CC4-5D6E-409C-BE32-E72D297353CC}">
                <c16:uniqueId val="{00000000-4FA1-4CED-8B08-5D613B2AA47D}"/>
              </c:ext>
            </c:extLst>
          </c:dPt>
          <c:dPt>
            <c:idx val="1"/>
            <c:bubble3D val="0"/>
            <c:extLst>
              <c:ext xmlns:c16="http://schemas.microsoft.com/office/drawing/2014/chart" uri="{C3380CC4-5D6E-409C-BE32-E72D297353CC}">
                <c16:uniqueId val="{00000001-4FA1-4CED-8B08-5D613B2AA47D}"/>
              </c:ext>
            </c:extLst>
          </c:dPt>
          <c:dPt>
            <c:idx val="2"/>
            <c:bubble3D val="0"/>
            <c:extLst>
              <c:ext xmlns:c16="http://schemas.microsoft.com/office/drawing/2014/chart" uri="{C3380CC4-5D6E-409C-BE32-E72D297353CC}">
                <c16:uniqueId val="{00000002-4FA1-4CED-8B08-5D613B2AA47D}"/>
              </c:ext>
            </c:extLst>
          </c:dPt>
          <c:dPt>
            <c:idx val="3"/>
            <c:bubble3D val="0"/>
            <c:spPr>
              <a:solidFill>
                <a:schemeClr val="accent4">
                  <a:lumMod val="60000"/>
                  <a:lumOff val="40000"/>
                </a:schemeClr>
              </a:solidFill>
            </c:spPr>
            <c:extLst>
              <c:ext xmlns:c16="http://schemas.microsoft.com/office/drawing/2014/chart" uri="{C3380CC4-5D6E-409C-BE32-E72D297353CC}">
                <c16:uniqueId val="{00000004-4FA1-4CED-8B08-5D613B2AA47D}"/>
              </c:ext>
            </c:extLst>
          </c:dPt>
          <c:dPt>
            <c:idx val="4"/>
            <c:bubble3D val="0"/>
            <c:spPr>
              <a:solidFill>
                <a:srgbClr val="FFFF00"/>
              </a:solidFill>
            </c:spPr>
            <c:extLst>
              <c:ext xmlns:c16="http://schemas.microsoft.com/office/drawing/2014/chart" uri="{C3380CC4-5D6E-409C-BE32-E72D297353CC}">
                <c16:uniqueId val="{00000006-4FA1-4CED-8B08-5D613B2AA47D}"/>
              </c:ext>
            </c:extLst>
          </c:dPt>
          <c:dPt>
            <c:idx val="5"/>
            <c:bubble3D val="0"/>
            <c:extLst>
              <c:ext xmlns:c16="http://schemas.microsoft.com/office/drawing/2014/chart" uri="{C3380CC4-5D6E-409C-BE32-E72D297353CC}">
                <c16:uniqueId val="{00000007-4FA1-4CED-8B08-5D613B2AA47D}"/>
              </c:ext>
            </c:extLst>
          </c:dPt>
          <c:dPt>
            <c:idx val="6"/>
            <c:bubble3D val="0"/>
            <c:explosion val="10"/>
            <c:extLst>
              <c:ext xmlns:c16="http://schemas.microsoft.com/office/drawing/2014/chart" uri="{C3380CC4-5D6E-409C-BE32-E72D297353CC}">
                <c16:uniqueId val="{00000008-4FA1-4CED-8B08-5D613B2AA47D}"/>
              </c:ext>
            </c:extLst>
          </c:dPt>
          <c:dLbls>
            <c:dLbl>
              <c:idx val="0"/>
              <c:layout>
                <c:manualLayout>
                  <c:x val="-4.5087133325892773E-2"/>
                  <c:y val="2.4242424242424242E-2"/>
                </c:manualLayout>
              </c:layout>
              <c:tx>
                <c:rich>
                  <a:bodyPr/>
                  <a:lstStyle/>
                  <a:p>
                    <a:fld id="{4A56B918-30C4-4EA6-B1F5-721A98576FDC}" type="CATEGORYNAME">
                      <a:rPr lang="en-US"/>
                      <a:pPr/>
                      <a:t>[CATEGORY NAME]</a:t>
                    </a:fld>
                    <a:r>
                      <a:rPr lang="en-US" baseline="0" dirty="0"/>
                      <a:t>
</a:t>
                    </a:r>
                    <a:fld id="{3030E4BE-CC7D-46F4-AB58-D5EB7042CB1B}" type="PERCENTAGE">
                      <a:rPr lang="en-US" baseline="0" smtClean="0"/>
                      <a:pPr/>
                      <a:t>[PERCENTAGE]</a:t>
                    </a:fld>
                    <a:endParaRPr lang="en-US" baseline="0" dirty="0"/>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4FA1-4CED-8B08-5D613B2AA47D}"/>
                </c:ext>
              </c:extLst>
            </c:dLbl>
            <c:dLbl>
              <c:idx val="1"/>
              <c:layout>
                <c:manualLayout>
                  <c:x val="1.9687567467059432E-2"/>
                  <c:y val="4.4465919032848168E-2"/>
                </c:manualLayout>
              </c:layout>
              <c:tx>
                <c:rich>
                  <a:bodyPr/>
                  <a:lstStyle/>
                  <a:p>
                    <a:pPr>
                      <a:defRPr sz="1100"/>
                    </a:pPr>
                    <a:fld id="{10A230AB-CD33-484C-9946-6666DAD201F5}" type="CATEGORYNAME">
                      <a:rPr lang="en-US"/>
                      <a:pPr>
                        <a:defRPr sz="1100"/>
                      </a:pPr>
                      <a:t>[CATEGORY NAME]</a:t>
                    </a:fld>
                    <a:r>
                      <a:rPr lang="en-US" baseline="0" dirty="0"/>
                      <a:t>
</a:t>
                    </a:r>
                    <a:fld id="{CFB73FE9-BDBF-437D-8DA0-D9A2C8658912}" type="PERCENTAGE">
                      <a:rPr lang="en-US" baseline="0" smtClean="0"/>
                      <a:pPr>
                        <a:defRPr sz="1100"/>
                      </a:pPr>
                      <a:t>[PERCENTAGE]</a:t>
                    </a:fld>
                    <a:endParaRPr lang="en-US" baseline="0" dirty="0"/>
                  </a:p>
                </c:rich>
              </c:tx>
              <c:numFmt formatCode="0%" sourceLinked="0"/>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FA1-4CED-8B08-5D613B2AA47D}"/>
                </c:ext>
              </c:extLst>
            </c:dLbl>
            <c:dLbl>
              <c:idx val="2"/>
              <c:layout>
                <c:manualLayout>
                  <c:x val="0"/>
                  <c:y val="-8.1674323634507526E-3"/>
                </c:manualLayout>
              </c:layout>
              <c:tx>
                <c:rich>
                  <a:bodyPr/>
                  <a:lstStyle/>
                  <a:p>
                    <a:pPr>
                      <a:defRPr sz="1100"/>
                    </a:pPr>
                    <a:fld id="{BAFEF2C9-6746-4E3A-A9A7-0E5DD2C91718}" type="CATEGORYNAME">
                      <a:rPr lang="en-US"/>
                      <a:pPr>
                        <a:defRPr sz="1100"/>
                      </a:pPr>
                      <a:t>[CATEGORY NAME]</a:t>
                    </a:fld>
                    <a:r>
                      <a:rPr lang="en-US" baseline="0" dirty="0"/>
                      <a:t>
</a:t>
                    </a:r>
                    <a:fld id="{330CE9E4-21B3-49AC-8D94-A52FC805E793}" type="PERCENTAGE">
                      <a:rPr lang="en-US" baseline="0" smtClean="0"/>
                      <a:pPr>
                        <a:defRPr sz="1100"/>
                      </a:pPr>
                      <a:t>[PERCENTAGE]</a:t>
                    </a:fld>
                    <a:endParaRPr lang="en-US" baseline="0" dirty="0"/>
                  </a:p>
                </c:rich>
              </c:tx>
              <c:sp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4FA1-4CED-8B08-5D613B2AA47D}"/>
                </c:ext>
              </c:extLst>
            </c:dLbl>
            <c:dLbl>
              <c:idx val="3"/>
              <c:layout>
                <c:manualLayout>
                  <c:x val="2.5389026297647416E-2"/>
                  <c:y val="-3.5079774119144196E-2"/>
                </c:manualLayout>
              </c:layout>
              <c:tx>
                <c:rich>
                  <a:bodyPr/>
                  <a:lstStyle/>
                  <a:p>
                    <a:pPr>
                      <a:defRPr sz="1100"/>
                    </a:pPr>
                    <a:fld id="{2103C839-88AE-406A-A0E4-EB197A60A4F8}" type="CATEGORYNAME">
                      <a:rPr lang="en-US"/>
                      <a:pPr>
                        <a:defRPr sz="1100"/>
                      </a:pPr>
                      <a:t>[CATEGORY NAME]</a:t>
                    </a:fld>
                    <a:r>
                      <a:rPr lang="en-US" baseline="0" dirty="0"/>
                      <a:t>
</a:t>
                    </a:r>
                    <a:fld id="{29ACA417-ADFC-4801-B68D-32EFE30413E6}" type="PERCENTAGE">
                      <a:rPr lang="en-US" baseline="0" smtClean="0"/>
                      <a:pPr>
                        <a:defRPr sz="1100"/>
                      </a:pPr>
                      <a:t>[PERCENTAGE]</a:t>
                    </a:fld>
                    <a:endParaRPr lang="en-US" baseline="0" dirty="0"/>
                  </a:p>
                </c:rich>
              </c:tx>
              <c:numFmt formatCode="0.0%" sourceLinked="0"/>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4FA1-4CED-8B08-5D613B2AA47D}"/>
                </c:ext>
              </c:extLst>
            </c:dLbl>
            <c:dLbl>
              <c:idx val="4"/>
              <c:layout>
                <c:manualLayout>
                  <c:x val="9.879895598435072E-3"/>
                  <c:y val="-2.4242424242424242E-2"/>
                </c:manualLayout>
              </c:layout>
              <c:tx>
                <c:rich>
                  <a:bodyPr/>
                  <a:lstStyle/>
                  <a:p>
                    <a:pPr>
                      <a:defRPr sz="1100"/>
                    </a:pPr>
                    <a:fld id="{E5F4F404-CC11-4973-BA1A-A9388525764E}" type="CATEGORYNAME">
                      <a:rPr lang="en-US"/>
                      <a:pPr>
                        <a:defRPr sz="1100"/>
                      </a:pPr>
                      <a:t>[CATEGORY NAME]</a:t>
                    </a:fld>
                    <a:r>
                      <a:rPr lang="en-US" baseline="0" dirty="0"/>
                      <a:t>
</a:t>
                    </a:r>
                    <a:fld id="{7E51936B-38B9-42E0-AC05-092F4DA8A589}" type="PERCENTAGE">
                      <a:rPr lang="en-US" baseline="0" smtClean="0"/>
                      <a:pPr>
                        <a:defRPr sz="1100"/>
                      </a:pPr>
                      <a:t>[PERCENTAGE]</a:t>
                    </a:fld>
                    <a:endParaRPr lang="en-US" baseline="0" dirty="0"/>
                  </a:p>
                </c:rich>
              </c:tx>
              <c:numFmt formatCode="0.0%" sourceLinked="0"/>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4FA1-4CED-8B08-5D613B2AA47D}"/>
                </c:ext>
              </c:extLst>
            </c:dLbl>
            <c:dLbl>
              <c:idx val="5"/>
              <c:layout>
                <c:manualLayout>
                  <c:x val="2.2581398140466287E-2"/>
                  <c:y val="6.1695060844667145E-2"/>
                </c:manualLayout>
              </c:layout>
              <c:tx>
                <c:rich>
                  <a:bodyPr/>
                  <a:lstStyle/>
                  <a:p>
                    <a:pPr>
                      <a:defRPr sz="1100"/>
                    </a:pPr>
                    <a:fld id="{4647A177-3553-4C17-974D-44112EBF890C}" type="CATEGORYNAME">
                      <a:rPr lang="en-US"/>
                      <a:pPr>
                        <a:defRPr sz="1100"/>
                      </a:pPr>
                      <a:t>[CATEGORY NAME]</a:t>
                    </a:fld>
                    <a:r>
                      <a:rPr lang="en-US" baseline="0" dirty="0"/>
                      <a:t>
</a:t>
                    </a:r>
                    <a:fld id="{E802A40B-469E-40C8-A1A1-BEAF4E4A0309}" type="PERCENTAGE">
                      <a:rPr lang="en-US" baseline="0" smtClean="0"/>
                      <a:pPr>
                        <a:defRPr sz="1100"/>
                      </a:pPr>
                      <a:t>[PERCENTAGE]</a:t>
                    </a:fld>
                    <a:endParaRPr lang="en-US" baseline="0" dirty="0"/>
                  </a:p>
                </c:rich>
              </c:tx>
              <c:numFmt formatCode="0.0%" sourceLinked="0"/>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FA1-4CED-8B08-5D613B2AA47D}"/>
                </c:ext>
              </c:extLst>
            </c:dLbl>
            <c:dLbl>
              <c:idx val="6"/>
              <c:tx>
                <c:rich>
                  <a:bodyPr/>
                  <a:lstStyle/>
                  <a:p>
                    <a:fld id="{9B92D647-815A-41A5-ABD9-6BEE9D4D2E5B}" type="CATEGORYNAME">
                      <a:rPr lang="en-US"/>
                      <a:pPr/>
                      <a:t>[CATEGORY NAME]</a:t>
                    </a:fld>
                    <a:r>
                      <a:rPr lang="en-US" baseline="0"/>
                      <a:t>
</a:t>
                    </a:r>
                    <a:r>
                      <a:rPr lang="en-US" baseline="0" dirty="0"/>
                      <a:t>
</a:t>
                    </a:r>
                    <a:fld id="{563958C6-268C-4D9C-A4AC-4D559A6ABE32}" type="PERCENTAGE">
                      <a:rPr lang="en-US" baseline="0"/>
                      <a:pPr/>
                      <a:t>[PERCENTAGE]</a:t>
                    </a:fld>
                    <a:endParaRPr lang="en-US" baseline="0" dirty="0"/>
                  </a:p>
                </c:rich>
              </c:tx>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4FA1-4CED-8B08-5D613B2AA47D}"/>
                </c:ext>
              </c:extLst>
            </c:dLbl>
            <c:spPr>
              <a:noFill/>
              <a:ln>
                <a:noFill/>
              </a:ln>
              <a:effectLst/>
            </c:spPr>
            <c:txPr>
              <a:bodyPr wrap="square" lIns="38100" tIns="19050" rIns="38100" bIns="19050" anchor="ctr">
                <a:spAutoFit/>
              </a:bodyPr>
              <a:lstStyle/>
              <a:p>
                <a:pPr>
                  <a:defRPr/>
                </a:pPr>
                <a:endParaRPr lang="en-US"/>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'Table4 - AllDisability'!$A$8:$A$14</c:f>
              <c:strCache>
                <c:ptCount val="6"/>
                <c:pt idx="0">
                  <c:v>Intellectual Disabilities</c:v>
                </c:pt>
                <c:pt idx="1">
                  <c:v>Cerebral Palsy</c:v>
                </c:pt>
                <c:pt idx="2">
                  <c:v>Autism</c:v>
                </c:pt>
                <c:pt idx="3">
                  <c:v>Spina Bifida</c:v>
                </c:pt>
                <c:pt idx="4">
                  <c:v>Down syndrome</c:v>
                </c:pt>
                <c:pt idx="5">
                  <c:v>Prader Willi</c:v>
                </c:pt>
              </c:strCache>
            </c:strRef>
          </c:cat>
          <c:val>
            <c:numRef>
              <c:f>'Table4 - AllDisability'!$B$8:$B$14</c:f>
              <c:numCache>
                <c:formatCode>#,##0</c:formatCode>
                <c:ptCount val="6"/>
                <c:pt idx="0">
                  <c:v>23100</c:v>
                </c:pt>
                <c:pt idx="1">
                  <c:v>3432</c:v>
                </c:pt>
                <c:pt idx="2">
                  <c:v>3429</c:v>
                </c:pt>
                <c:pt idx="3">
                  <c:v>646</c:v>
                </c:pt>
                <c:pt idx="4">
                  <c:v>96</c:v>
                </c:pt>
                <c:pt idx="5">
                  <c:v>92</c:v>
                </c:pt>
              </c:numCache>
            </c:numRef>
          </c:val>
          <c:extLst>
            <c:ext xmlns:c16="http://schemas.microsoft.com/office/drawing/2014/chart" uri="{C3380CC4-5D6E-409C-BE32-E72D297353CC}">
              <c16:uniqueId val="{00000009-4FA1-4CED-8B08-5D613B2AA47D}"/>
            </c:ext>
          </c:extLst>
        </c:ser>
        <c:dLbls>
          <c:showLegendKey val="0"/>
          <c:showVal val="0"/>
          <c:showCatName val="0"/>
          <c:showSerName val="0"/>
          <c:showPercent val="0"/>
          <c:showBubbleSize val="0"/>
          <c:showLeaderLines val="1"/>
        </c:dLbls>
        <c:gapWidth val="81"/>
        <c:splitType val="pos"/>
        <c:splitPos val="3"/>
        <c:secondPieSize val="36"/>
        <c:serLines/>
      </c:ofPieChart>
    </c:plotArea>
    <c:plotVisOnly val="1"/>
    <c:dispBlanksAs val="zero"/>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28600" y="228600"/>
            <a:ext cx="3048000" cy="457200"/>
          </a:xfrm>
          <a:prstGeom prst="rect">
            <a:avLst/>
          </a:prstGeom>
          <a:noFill/>
          <a:ln w="31750">
            <a:noFill/>
            <a:miter lim="800000"/>
            <a:headEnd/>
            <a:tailEnd/>
          </a:ln>
          <a:effectLst/>
        </p:spPr>
        <p:txBody>
          <a:bodyPr vert="horz" wrap="none" lIns="89347" tIns="44673" rIns="89347" bIns="44673" numCol="1" anchor="ctr" anchorCtr="0" compatLnSpc="1">
            <a:prstTxWarp prst="textNoShape">
              <a:avLst/>
            </a:prstTxWarp>
          </a:bodyPr>
          <a:lstStyle>
            <a:lvl1pPr algn="l" defTabSz="890588">
              <a:defRPr sz="1000">
                <a:solidFill>
                  <a:schemeClr val="tx2"/>
                </a:solidFill>
                <a:latin typeface="Verdana" pitchFamily="34" charset="0"/>
              </a:defRPr>
            </a:lvl1pPr>
          </a:lstStyle>
          <a:p>
            <a:pPr>
              <a:defRPr/>
            </a:pPr>
            <a:endParaRPr lang="en-US"/>
          </a:p>
        </p:txBody>
      </p:sp>
      <p:sp>
        <p:nvSpPr>
          <p:cNvPr id="90115" name="Rectangle 3"/>
          <p:cNvSpPr>
            <a:spLocks noGrp="1" noChangeArrowheads="1"/>
          </p:cNvSpPr>
          <p:nvPr>
            <p:ph type="dt" sz="quarter" idx="1"/>
          </p:nvPr>
        </p:nvSpPr>
        <p:spPr bwMode="auto">
          <a:xfrm>
            <a:off x="3733800" y="228600"/>
            <a:ext cx="3048000" cy="457200"/>
          </a:xfrm>
          <a:prstGeom prst="rect">
            <a:avLst/>
          </a:prstGeom>
          <a:noFill/>
          <a:ln w="31750">
            <a:noFill/>
            <a:miter lim="800000"/>
            <a:headEnd/>
            <a:tailEnd/>
          </a:ln>
          <a:effectLst/>
        </p:spPr>
        <p:txBody>
          <a:bodyPr vert="horz" wrap="none" lIns="89347" tIns="44673" rIns="89347" bIns="44673" numCol="1" anchor="ctr" anchorCtr="0" compatLnSpc="1">
            <a:prstTxWarp prst="textNoShape">
              <a:avLst/>
            </a:prstTxWarp>
          </a:bodyPr>
          <a:lstStyle>
            <a:lvl1pPr algn="r" defTabSz="890588">
              <a:defRPr sz="1000">
                <a:solidFill>
                  <a:schemeClr val="tx2"/>
                </a:solidFill>
                <a:latin typeface="Verdana" pitchFamily="34" charset="0"/>
              </a:defRPr>
            </a:lvl1pPr>
          </a:lstStyle>
          <a:p>
            <a:pPr>
              <a:defRPr/>
            </a:pPr>
            <a:endParaRPr lang="en-US"/>
          </a:p>
        </p:txBody>
      </p:sp>
      <p:sp>
        <p:nvSpPr>
          <p:cNvPr id="90116" name="Rectangle 4"/>
          <p:cNvSpPr>
            <a:spLocks noGrp="1" noChangeArrowheads="1"/>
          </p:cNvSpPr>
          <p:nvPr>
            <p:ph type="ftr" sz="quarter" idx="2"/>
          </p:nvPr>
        </p:nvSpPr>
        <p:spPr bwMode="auto">
          <a:xfrm>
            <a:off x="228600" y="8610600"/>
            <a:ext cx="3048000" cy="457200"/>
          </a:xfrm>
          <a:prstGeom prst="rect">
            <a:avLst/>
          </a:prstGeom>
          <a:noFill/>
          <a:ln w="31750">
            <a:noFill/>
            <a:miter lim="800000"/>
            <a:headEnd/>
            <a:tailEnd/>
          </a:ln>
          <a:effectLst/>
        </p:spPr>
        <p:txBody>
          <a:bodyPr vert="horz" wrap="none" lIns="89347" tIns="44673" rIns="89347" bIns="44673" numCol="1" anchor="b" anchorCtr="0" compatLnSpc="1">
            <a:prstTxWarp prst="textNoShape">
              <a:avLst/>
            </a:prstTxWarp>
          </a:bodyPr>
          <a:lstStyle>
            <a:lvl1pPr algn="l" defTabSz="890588">
              <a:defRPr sz="1200"/>
            </a:lvl1pPr>
          </a:lstStyle>
          <a:p>
            <a:pPr>
              <a:defRPr/>
            </a:pPr>
            <a:endParaRPr lang="en-US"/>
          </a:p>
        </p:txBody>
      </p:sp>
      <p:sp>
        <p:nvSpPr>
          <p:cNvPr id="90117" name="Rectangle 5"/>
          <p:cNvSpPr>
            <a:spLocks noGrp="1" noChangeArrowheads="1"/>
          </p:cNvSpPr>
          <p:nvPr>
            <p:ph type="sldNum" sz="quarter" idx="3"/>
          </p:nvPr>
        </p:nvSpPr>
        <p:spPr bwMode="auto">
          <a:xfrm>
            <a:off x="3733800" y="8610600"/>
            <a:ext cx="3048000" cy="457200"/>
          </a:xfrm>
          <a:prstGeom prst="rect">
            <a:avLst/>
          </a:prstGeom>
          <a:noFill/>
          <a:ln w="31750">
            <a:noFill/>
            <a:miter lim="800000"/>
            <a:headEnd/>
            <a:tailEnd/>
          </a:ln>
          <a:effectLst/>
        </p:spPr>
        <p:txBody>
          <a:bodyPr vert="horz" wrap="none" lIns="89347" tIns="44673" rIns="89347" bIns="44673" numCol="1" anchor="b" anchorCtr="0" compatLnSpc="1">
            <a:prstTxWarp prst="textNoShape">
              <a:avLst/>
            </a:prstTxWarp>
          </a:bodyPr>
          <a:lstStyle>
            <a:lvl1pPr algn="r" defTabSz="890588">
              <a:defRPr sz="1000">
                <a:solidFill>
                  <a:schemeClr val="tx2"/>
                </a:solidFill>
                <a:latin typeface="Verdana" panose="020B0604030504040204" pitchFamily="34" charset="0"/>
              </a:defRPr>
            </a:lvl1pPr>
          </a:lstStyle>
          <a:p>
            <a:pPr>
              <a:defRPr/>
            </a:pPr>
            <a:fld id="{7F64008C-B689-4F24-9104-721E4BC57335}" type="slidenum">
              <a:rPr lang="en-US" altLang="en-US"/>
              <a:pPr>
                <a:defRPr/>
              </a:pPr>
              <a:t>‹#›</a:t>
            </a:fld>
            <a:endParaRPr lang="en-US" altLang="en-US"/>
          </a:p>
        </p:txBody>
      </p:sp>
    </p:spTree>
    <p:extLst>
      <p:ext uri="{BB962C8B-B14F-4D97-AF65-F5344CB8AC3E}">
        <p14:creationId xmlns:p14="http://schemas.microsoft.com/office/powerpoint/2010/main" val="4467844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61925" y="152400"/>
            <a:ext cx="3038475" cy="465138"/>
          </a:xfrm>
          <a:prstGeom prst="rect">
            <a:avLst/>
          </a:prstGeom>
          <a:noFill/>
          <a:ln w="31750">
            <a:noFill/>
            <a:miter lim="800000"/>
            <a:headEnd/>
            <a:tailEnd/>
          </a:ln>
          <a:effectLst/>
        </p:spPr>
        <p:txBody>
          <a:bodyPr vert="horz" wrap="none" lIns="91045" tIns="45523" rIns="91045" bIns="45523" numCol="1" anchor="ctr" anchorCtr="0" compatLnSpc="1">
            <a:prstTxWarp prst="textNoShape">
              <a:avLst/>
            </a:prstTxWarp>
          </a:bodyPr>
          <a:lstStyle>
            <a:lvl1pPr algn="l" defTabSz="911225">
              <a:defRPr sz="1200">
                <a:solidFill>
                  <a:schemeClr val="tx2"/>
                </a:solidFill>
              </a:defRPr>
            </a:lvl1pPr>
          </a:lstStyle>
          <a:p>
            <a:pPr>
              <a:defRPr/>
            </a:pPr>
            <a:endParaRPr lang="en-US"/>
          </a:p>
        </p:txBody>
      </p:sp>
      <p:sp>
        <p:nvSpPr>
          <p:cNvPr id="68611" name="Rectangle 3"/>
          <p:cNvSpPr>
            <a:spLocks noGrp="1" noChangeArrowheads="1"/>
          </p:cNvSpPr>
          <p:nvPr>
            <p:ph type="dt" idx="1"/>
          </p:nvPr>
        </p:nvSpPr>
        <p:spPr bwMode="auto">
          <a:xfrm>
            <a:off x="3810000" y="144463"/>
            <a:ext cx="3038475" cy="465137"/>
          </a:xfrm>
          <a:prstGeom prst="rect">
            <a:avLst/>
          </a:prstGeom>
          <a:noFill/>
          <a:ln w="31750">
            <a:noFill/>
            <a:miter lim="800000"/>
            <a:headEnd/>
            <a:tailEnd/>
          </a:ln>
          <a:effectLst/>
        </p:spPr>
        <p:txBody>
          <a:bodyPr vert="horz" wrap="none" lIns="91045" tIns="45523" rIns="91045" bIns="45523" numCol="1" anchor="ctr" anchorCtr="0" compatLnSpc="1">
            <a:prstTxWarp prst="textNoShape">
              <a:avLst/>
            </a:prstTxWarp>
          </a:bodyPr>
          <a:lstStyle>
            <a:lvl1pPr algn="r" defTabSz="911225">
              <a:defRPr sz="1000">
                <a:solidFill>
                  <a:schemeClr val="tx2"/>
                </a:solidFill>
                <a:latin typeface="Verdana"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35038" y="4416425"/>
            <a:ext cx="5140325" cy="4183063"/>
          </a:xfrm>
          <a:prstGeom prst="rect">
            <a:avLst/>
          </a:prstGeom>
          <a:noFill/>
          <a:ln w="31750">
            <a:noFill/>
            <a:miter lim="800000"/>
            <a:headEnd/>
            <a:tailEnd/>
          </a:ln>
          <a:effectLst/>
        </p:spPr>
        <p:txBody>
          <a:bodyPr vert="horz" wrap="square" lIns="91045" tIns="45523" rIns="91045" bIns="455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8614" name="Rectangle 6"/>
          <p:cNvSpPr>
            <a:spLocks noGrp="1" noChangeArrowheads="1"/>
          </p:cNvSpPr>
          <p:nvPr>
            <p:ph type="ftr" sz="quarter" idx="4"/>
          </p:nvPr>
        </p:nvSpPr>
        <p:spPr bwMode="auto">
          <a:xfrm>
            <a:off x="161925" y="8686800"/>
            <a:ext cx="3038475" cy="465138"/>
          </a:xfrm>
          <a:prstGeom prst="rect">
            <a:avLst/>
          </a:prstGeom>
          <a:noFill/>
          <a:ln w="31750">
            <a:noFill/>
            <a:miter lim="800000"/>
            <a:headEnd/>
            <a:tailEnd/>
          </a:ln>
          <a:effectLst/>
        </p:spPr>
        <p:txBody>
          <a:bodyPr vert="horz" wrap="none" lIns="91045" tIns="45523" rIns="91045" bIns="45523" numCol="1" anchor="b" anchorCtr="0" compatLnSpc="1">
            <a:prstTxWarp prst="textNoShape">
              <a:avLst/>
            </a:prstTxWarp>
          </a:bodyPr>
          <a:lstStyle>
            <a:lvl1pPr algn="l" defTabSz="911225">
              <a:defRPr sz="1000">
                <a:solidFill>
                  <a:schemeClr val="tx2"/>
                </a:solidFill>
                <a:latin typeface="Verdana"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0000" y="8686800"/>
            <a:ext cx="3038475" cy="465138"/>
          </a:xfrm>
          <a:prstGeom prst="rect">
            <a:avLst/>
          </a:prstGeom>
          <a:noFill/>
          <a:ln w="31750">
            <a:noFill/>
            <a:miter lim="800000"/>
            <a:headEnd/>
            <a:tailEnd/>
          </a:ln>
          <a:effectLst/>
        </p:spPr>
        <p:txBody>
          <a:bodyPr vert="horz" wrap="none" lIns="91045" tIns="45523" rIns="91045" bIns="45523" numCol="1" anchor="b" anchorCtr="0" compatLnSpc="1">
            <a:prstTxWarp prst="textNoShape">
              <a:avLst/>
            </a:prstTxWarp>
          </a:bodyPr>
          <a:lstStyle>
            <a:lvl1pPr algn="r" defTabSz="911225">
              <a:defRPr sz="1000">
                <a:solidFill>
                  <a:schemeClr val="tx2"/>
                </a:solidFill>
                <a:latin typeface="Verdana" panose="020B0604030504040204" pitchFamily="34" charset="0"/>
              </a:defRPr>
            </a:lvl1pPr>
          </a:lstStyle>
          <a:p>
            <a:pPr>
              <a:defRPr/>
            </a:pPr>
            <a:fld id="{E4BE718D-57CC-4BE2-A661-9D8EB953867E}" type="slidenum">
              <a:rPr lang="en-US" altLang="en-US"/>
              <a:pPr>
                <a:defRPr/>
              </a:pPr>
              <a:t>‹#›</a:t>
            </a:fld>
            <a:endParaRPr lang="en-US" altLang="en-US"/>
          </a:p>
        </p:txBody>
      </p:sp>
    </p:spTree>
    <p:extLst>
      <p:ext uri="{BB962C8B-B14F-4D97-AF65-F5344CB8AC3E}">
        <p14:creationId xmlns:p14="http://schemas.microsoft.com/office/powerpoint/2010/main" val="74399088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Clr>
        <a:schemeClr val="accent1"/>
      </a:buClr>
      <a:buSzPct val="110000"/>
      <a:buChar char="•"/>
      <a:defRPr sz="1200" kern="1200">
        <a:solidFill>
          <a:schemeClr val="tx1"/>
        </a:solidFill>
        <a:latin typeface="Verdana" pitchFamily="34" charset="0"/>
        <a:ea typeface="+mn-ea"/>
        <a:cs typeface="+mn-cs"/>
      </a:defRPr>
    </a:lvl1pPr>
    <a:lvl2pPr marL="114300" algn="l" rtl="0" eaLnBrk="0" fontAlgn="base" hangingPunct="0">
      <a:spcBef>
        <a:spcPct val="30000"/>
      </a:spcBef>
      <a:spcAft>
        <a:spcPct val="0"/>
      </a:spcAft>
      <a:buClr>
        <a:schemeClr val="accent1"/>
      </a:buClr>
      <a:buSzPct val="110000"/>
      <a:buChar char="•"/>
      <a:defRPr sz="1000" kern="1200">
        <a:solidFill>
          <a:schemeClr val="tx1"/>
        </a:solidFill>
        <a:latin typeface="Verdana" pitchFamily="34" charset="0"/>
        <a:ea typeface="+mn-ea"/>
        <a:cs typeface="+mn-cs"/>
      </a:defRPr>
    </a:lvl2pPr>
    <a:lvl3pPr marL="228600" algn="l" rtl="0" eaLnBrk="0" fontAlgn="base" hangingPunct="0">
      <a:spcBef>
        <a:spcPct val="30000"/>
      </a:spcBef>
      <a:spcAft>
        <a:spcPct val="0"/>
      </a:spcAft>
      <a:buClr>
        <a:schemeClr val="accent1"/>
      </a:buClr>
      <a:buSzPct val="110000"/>
      <a:buChar char="•"/>
      <a:defRPr sz="900" kern="1200">
        <a:solidFill>
          <a:schemeClr val="tx1"/>
        </a:solidFill>
        <a:latin typeface="Verdana" pitchFamily="34" charset="0"/>
        <a:ea typeface="+mn-ea"/>
        <a:cs typeface="+mn-cs"/>
      </a:defRPr>
    </a:lvl3pPr>
    <a:lvl4pPr marL="342900" algn="l" rtl="0" eaLnBrk="0" fontAlgn="base" hangingPunct="0">
      <a:spcBef>
        <a:spcPct val="30000"/>
      </a:spcBef>
      <a:spcAft>
        <a:spcPct val="0"/>
      </a:spcAft>
      <a:buClr>
        <a:schemeClr val="accent1"/>
      </a:buClr>
      <a:buSzPct val="110000"/>
      <a:buChar char="•"/>
      <a:defRPr sz="8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3343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FBEE182A-FBD8-430A-85F9-79C2E9D2AB62}" type="slidenum">
              <a:rPr lang="en-US" altLang="en-US" sz="1000" smtClean="0">
                <a:solidFill>
                  <a:schemeClr val="tx2"/>
                </a:solidFill>
                <a:latin typeface="Verdana" panose="020B0604030504040204" pitchFamily="34" charset="0"/>
              </a:rPr>
              <a:pPr/>
              <a:t>36</a:t>
            </a:fld>
            <a:endParaRPr lang="en-US" altLang="en-US" sz="1000">
              <a:solidFill>
                <a:schemeClr val="tx2"/>
              </a:solidFill>
              <a:latin typeface="Verdana" panose="020B0604030504040204" pitchFamily="34" charset="0"/>
            </a:endParaRPr>
          </a:p>
        </p:txBody>
      </p:sp>
      <p:sp>
        <p:nvSpPr>
          <p:cNvPr id="30725"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250877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258888" y="695325"/>
            <a:ext cx="4649787" cy="3486150"/>
          </a:xfrm>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32772"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E46AA6EB-6A32-4B16-B669-456168136440}"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37</a:t>
            </a:fld>
            <a:endParaRPr lang="en-US" altLang="en-US">
              <a:latin typeface="Calibri" panose="020F0502020204030204" pitchFamily="34" charset="0"/>
              <a:cs typeface="Arial" panose="020B0604020202020204" pitchFamily="34" charset="0"/>
            </a:endParaRPr>
          </a:p>
        </p:txBody>
      </p:sp>
      <p:sp>
        <p:nvSpPr>
          <p:cNvPr id="32773"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158747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8888" y="695325"/>
            <a:ext cx="4649787" cy="3486150"/>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34820"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C51788C9-89AD-41CB-AF54-CEF06914CB54}"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38</a:t>
            </a:fld>
            <a:endParaRPr lang="en-US" altLang="en-US">
              <a:latin typeface="Calibri" panose="020F0502020204030204" pitchFamily="34" charset="0"/>
              <a:cs typeface="Arial" panose="020B0604020202020204" pitchFamily="34" charset="0"/>
            </a:endParaRPr>
          </a:p>
        </p:txBody>
      </p:sp>
      <p:sp>
        <p:nvSpPr>
          <p:cNvPr id="34821"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91600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258888" y="695325"/>
            <a:ext cx="4649787" cy="3486150"/>
          </a:xfrm>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36868"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B92174FD-811F-41AC-B648-CB6595301F48}"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39</a:t>
            </a:fld>
            <a:endParaRPr lang="en-US" altLang="en-US">
              <a:latin typeface="Calibri" panose="020F0502020204030204" pitchFamily="34" charset="0"/>
              <a:cs typeface="Arial" panose="020B0604020202020204" pitchFamily="34" charset="0"/>
            </a:endParaRPr>
          </a:p>
        </p:txBody>
      </p:sp>
      <p:sp>
        <p:nvSpPr>
          <p:cNvPr id="36869"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414631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258888" y="695325"/>
            <a:ext cx="4649787" cy="3486150"/>
          </a:xfrm>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38916"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6D6D9CA0-60EB-4999-BAD4-7120E83BF6A7}"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40</a:t>
            </a:fld>
            <a:endParaRPr lang="en-US" altLang="en-US">
              <a:latin typeface="Calibri" panose="020F0502020204030204" pitchFamily="34" charset="0"/>
              <a:cs typeface="Arial" panose="020B0604020202020204" pitchFamily="34" charset="0"/>
            </a:endParaRPr>
          </a:p>
        </p:txBody>
      </p:sp>
      <p:sp>
        <p:nvSpPr>
          <p:cNvPr id="38917"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82485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258888" y="695325"/>
            <a:ext cx="4649787" cy="3486150"/>
          </a:xfrm>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40964"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0EA8EC7D-7E50-418F-B3C2-43B7EF9D6B51}"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41</a:t>
            </a:fld>
            <a:endParaRPr lang="en-US" altLang="en-US">
              <a:latin typeface="Calibri" panose="020F0502020204030204" pitchFamily="34" charset="0"/>
              <a:cs typeface="Arial" panose="020B0604020202020204" pitchFamily="34" charset="0"/>
            </a:endParaRPr>
          </a:p>
        </p:txBody>
      </p:sp>
      <p:sp>
        <p:nvSpPr>
          <p:cNvPr id="40965"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739085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430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4BA601DB-4D09-47FE-90ED-36DB352E23BC}" type="slidenum">
              <a:rPr lang="en-US" altLang="en-US" sz="1000" smtClean="0">
                <a:solidFill>
                  <a:schemeClr val="tx2"/>
                </a:solidFill>
                <a:latin typeface="Verdana" panose="020B0604030504040204" pitchFamily="34" charset="0"/>
              </a:rPr>
              <a:pPr/>
              <a:t>42</a:t>
            </a:fld>
            <a:endParaRPr lang="en-US" altLang="en-US" sz="1000">
              <a:solidFill>
                <a:schemeClr val="tx2"/>
              </a:solidFill>
              <a:latin typeface="Verdana" panose="020B0604030504040204" pitchFamily="34" charset="0"/>
            </a:endParaRPr>
          </a:p>
        </p:txBody>
      </p:sp>
      <p:sp>
        <p:nvSpPr>
          <p:cNvPr id="43013"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569472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450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EDA3ECC4-7D91-4CBA-8741-893DA93EB5E5}" type="slidenum">
              <a:rPr lang="en-US" altLang="en-US" sz="1000" smtClean="0">
                <a:solidFill>
                  <a:schemeClr val="tx2"/>
                </a:solidFill>
                <a:latin typeface="Verdana" panose="020B0604030504040204" pitchFamily="34" charset="0"/>
              </a:rPr>
              <a:pPr/>
              <a:t>43</a:t>
            </a:fld>
            <a:endParaRPr lang="en-US" altLang="en-US" sz="1000">
              <a:solidFill>
                <a:schemeClr val="tx2"/>
              </a:solidFill>
              <a:latin typeface="Verdana" panose="020B0604030504040204" pitchFamily="34" charset="0"/>
            </a:endParaRPr>
          </a:p>
        </p:txBody>
      </p:sp>
      <p:sp>
        <p:nvSpPr>
          <p:cNvPr id="45061"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06354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58888" y="695325"/>
            <a:ext cx="4649787" cy="3486150"/>
          </a:xfrm>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47108"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AFA42503-7AAD-49B9-9C8E-C8BD302699FE}"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45</a:t>
            </a:fld>
            <a:endParaRPr lang="en-US" altLang="en-US">
              <a:latin typeface="Calibri" panose="020F0502020204030204" pitchFamily="34" charset="0"/>
              <a:cs typeface="Arial" panose="020B0604020202020204" pitchFamily="34" charset="0"/>
            </a:endParaRPr>
          </a:p>
        </p:txBody>
      </p:sp>
      <p:sp>
        <p:nvSpPr>
          <p:cNvPr id="47109"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661589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C9158AE9-833E-4D16-88EB-E4E6F86677DD}" type="slidenum">
              <a:rPr lang="en-US" altLang="en-US" sz="1000" smtClean="0">
                <a:solidFill>
                  <a:schemeClr val="tx2"/>
                </a:solidFill>
                <a:latin typeface="Verdana" panose="020B0604030504040204" pitchFamily="34" charset="0"/>
              </a:rPr>
              <a:pPr/>
              <a:t>46</a:t>
            </a:fld>
            <a:endParaRPr lang="en-US" altLang="en-US" sz="1000">
              <a:solidFill>
                <a:schemeClr val="tx2"/>
              </a:solidFill>
              <a:latin typeface="Verdana" panose="020B0604030504040204" pitchFamily="34" charset="0"/>
            </a:endParaRPr>
          </a:p>
        </p:txBody>
      </p:sp>
      <p:sp>
        <p:nvSpPr>
          <p:cNvPr id="49157"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47196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r>
              <a:rPr lang="en-US" altLang="en-US" sz="2400">
                <a:latin typeface="Arial" panose="020B0604020202020204" pitchFamily="34" charset="0"/>
                <a:cs typeface="Arial" panose="020B0604020202020204" pitchFamily="34" charset="0"/>
              </a:rPr>
              <a:t>The Agency for Persons with Disabilities wants people to be fully integrated into their community.  We want them to work if they can.  Go to the Mall to shop if they need something.  </a:t>
            </a:r>
          </a:p>
        </p:txBody>
      </p:sp>
      <p:sp>
        <p:nvSpPr>
          <p:cNvPr id="71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145D8D78-EAFE-4CC4-B4E5-4DC208755122}" type="slidenum">
              <a:rPr lang="en-US" altLang="en-US" sz="1000" smtClean="0">
                <a:solidFill>
                  <a:schemeClr val="tx2"/>
                </a:solidFill>
                <a:latin typeface="Verdana" panose="020B0604030504040204" pitchFamily="34" charset="0"/>
              </a:rPr>
              <a:pPr/>
              <a:t>2</a:t>
            </a:fld>
            <a:endParaRPr lang="en-US" altLang="en-US" sz="1000">
              <a:solidFill>
                <a:schemeClr val="tx2"/>
              </a:solidFill>
              <a:latin typeface="Verdana" panose="020B0604030504040204" pitchFamily="34" charset="0"/>
            </a:endParaRPr>
          </a:p>
        </p:txBody>
      </p:sp>
      <p:sp>
        <p:nvSpPr>
          <p:cNvPr id="7173"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275042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r>
              <a:rPr lang="en-US" altLang="en-US" sz="2400">
                <a:latin typeface="Arial" panose="020B0604020202020204" pitchFamily="34" charset="0"/>
                <a:cs typeface="Arial" panose="020B0604020202020204" pitchFamily="34" charset="0"/>
              </a:rPr>
              <a:t>By law, APD serves this list of disabilities. The agency serves only individuals with Autism who are on the high end of the spectrum. We do not serve people on the low end with Asperger’s syndrome.</a:t>
            </a:r>
          </a:p>
          <a:p>
            <a:r>
              <a:rPr lang="en-US" altLang="en-US" sz="2400">
                <a:latin typeface="Arial" panose="020B0604020202020204" pitchFamily="34" charset="0"/>
                <a:cs typeface="Arial" panose="020B0604020202020204" pitchFamily="34" charset="0"/>
              </a:rPr>
              <a:t>The High Risk category is for someone between ages 3 and 6 who is likely to be diagnosed with one of the six disabilities APD serves.</a:t>
            </a:r>
          </a:p>
        </p:txBody>
      </p:sp>
      <p:sp>
        <p:nvSpPr>
          <p:cNvPr id="92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CF4A8C27-4267-4642-BB36-EB4C30DFB9F5}" type="slidenum">
              <a:rPr lang="en-US" altLang="en-US" sz="1000" smtClean="0">
                <a:solidFill>
                  <a:schemeClr val="tx2"/>
                </a:solidFill>
                <a:latin typeface="Verdana" panose="020B0604030504040204" pitchFamily="34" charset="0"/>
              </a:rPr>
              <a:pPr/>
              <a:t>3</a:t>
            </a:fld>
            <a:endParaRPr lang="en-US" altLang="en-US" sz="1000">
              <a:solidFill>
                <a:schemeClr val="tx2"/>
              </a:solidFill>
              <a:latin typeface="Verdana" panose="020B0604030504040204" pitchFamily="34" charset="0"/>
            </a:endParaRPr>
          </a:p>
        </p:txBody>
      </p:sp>
      <p:sp>
        <p:nvSpPr>
          <p:cNvPr id="9221"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73719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r>
              <a:rPr lang="en-US" altLang="en-US" sz="2400" dirty="0">
                <a:latin typeface="Arial" panose="020B0604020202020204" pitchFamily="34" charset="0"/>
                <a:cs typeface="Arial" panose="020B0604020202020204" pitchFamily="34" charset="0"/>
              </a:rPr>
              <a:t>This slide shows the number of people receiving traditional services from the agency.  APD also provide waiver support coordination to all 21,003 people on the waiting list.  Also most of the 7,591 people listed as receiving other services, are people on our waiting list. </a:t>
            </a:r>
          </a:p>
          <a:p>
            <a:r>
              <a:rPr lang="en-US" altLang="en-US" sz="2400" dirty="0">
                <a:latin typeface="Arial" panose="020B0604020202020204" pitchFamily="34" charset="0"/>
                <a:cs typeface="Arial" panose="020B0604020202020204" pitchFamily="34" charset="0"/>
              </a:rPr>
              <a:t>As of Aug 1, 2013, 17,357 waiting list customers are receiving Medicaid State Plan services.</a:t>
            </a:r>
          </a:p>
        </p:txBody>
      </p:sp>
      <p:sp>
        <p:nvSpPr>
          <p:cNvPr id="122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2E618F6D-AF22-4DA7-B020-B471D94D8540}" type="slidenum">
              <a:rPr lang="en-US" altLang="en-US" sz="1000" smtClean="0">
                <a:solidFill>
                  <a:schemeClr val="tx2"/>
                </a:solidFill>
                <a:latin typeface="Verdana" panose="020B0604030504040204" pitchFamily="34" charset="0"/>
              </a:rPr>
              <a:pPr/>
              <a:t>29</a:t>
            </a:fld>
            <a:endParaRPr lang="en-US" altLang="en-US" sz="1000">
              <a:solidFill>
                <a:schemeClr val="tx2"/>
              </a:solidFill>
              <a:latin typeface="Verdana" panose="020B0604030504040204" pitchFamily="34" charset="0"/>
            </a:endParaRPr>
          </a:p>
        </p:txBody>
      </p:sp>
      <p:sp>
        <p:nvSpPr>
          <p:cNvPr id="12293"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420999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4981E12C-0A16-4465-8701-7873365006F3}" type="slidenum">
              <a:rPr lang="en-US" altLang="en-US" sz="1000" smtClean="0">
                <a:solidFill>
                  <a:schemeClr val="tx2"/>
                </a:solidFill>
                <a:latin typeface="Verdana" panose="020B0604030504040204" pitchFamily="34" charset="0"/>
              </a:rPr>
              <a:pPr/>
              <a:t>30</a:t>
            </a:fld>
            <a:endParaRPr lang="en-US" altLang="en-US" sz="1000">
              <a:solidFill>
                <a:schemeClr val="tx2"/>
              </a:solidFill>
              <a:latin typeface="Verdana" panose="020B0604030504040204" pitchFamily="34" charset="0"/>
            </a:endParaRPr>
          </a:p>
        </p:txBody>
      </p:sp>
      <p:sp>
        <p:nvSpPr>
          <p:cNvPr id="16389"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69891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1258888" y="695325"/>
            <a:ext cx="4649787" cy="3486150"/>
          </a:xfrm>
          <a:ln/>
        </p:spPr>
      </p:sp>
      <p:sp>
        <p:nvSpPr>
          <p:cNvPr id="14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14340"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D107091F-1395-4246-ACB4-0C104429B61F}"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31</a:t>
            </a:fld>
            <a:endParaRPr lang="en-US" altLang="en-US">
              <a:latin typeface="Calibri" panose="020F0502020204030204" pitchFamily="34" charset="0"/>
              <a:cs typeface="Arial" panose="020B0604020202020204" pitchFamily="34" charset="0"/>
            </a:endParaRPr>
          </a:p>
        </p:txBody>
      </p:sp>
      <p:sp>
        <p:nvSpPr>
          <p:cNvPr id="14341"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22950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D84D38EC-C987-46BC-A2A2-3D9F184AF236}" type="slidenum">
              <a:rPr lang="en-US" altLang="en-US" sz="1000" smtClean="0">
                <a:solidFill>
                  <a:schemeClr val="tx2"/>
                </a:solidFill>
                <a:latin typeface="Verdana" panose="020B0604030504040204" pitchFamily="34" charset="0"/>
              </a:rPr>
              <a:pPr/>
              <a:t>33</a:t>
            </a:fld>
            <a:endParaRPr lang="en-US" altLang="en-US" sz="1000">
              <a:solidFill>
                <a:schemeClr val="tx2"/>
              </a:solidFill>
              <a:latin typeface="Verdana" panose="020B0604030504040204" pitchFamily="34" charset="0"/>
            </a:endParaRPr>
          </a:p>
        </p:txBody>
      </p:sp>
      <p:sp>
        <p:nvSpPr>
          <p:cNvPr id="24581"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29907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8888" y="695325"/>
            <a:ext cx="4649787" cy="3486150"/>
          </a:xfrm>
          <a:ln/>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26628"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11E5AA20-AD32-4DB6-BFAC-1FF3D0B7C4AA}"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34</a:t>
            </a:fld>
            <a:endParaRPr lang="en-US" altLang="en-US">
              <a:latin typeface="Calibri" panose="020F0502020204030204" pitchFamily="34" charset="0"/>
              <a:cs typeface="Arial" panose="020B0604020202020204" pitchFamily="34" charset="0"/>
            </a:endParaRPr>
          </a:p>
        </p:txBody>
      </p:sp>
      <p:sp>
        <p:nvSpPr>
          <p:cNvPr id="26629"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407093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58888" y="695325"/>
            <a:ext cx="4649787" cy="3486150"/>
          </a:xfrm>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28676"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201E876A-888A-431F-BF0A-E6643BD0E3E5}"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35</a:t>
            </a:fld>
            <a:endParaRPr lang="en-US" altLang="en-US">
              <a:latin typeface="Calibri" panose="020F0502020204030204" pitchFamily="34" charset="0"/>
              <a:cs typeface="Arial" panose="020B0604020202020204" pitchFamily="34" charset="0"/>
            </a:endParaRPr>
          </a:p>
        </p:txBody>
      </p:sp>
      <p:sp>
        <p:nvSpPr>
          <p:cNvPr id="28677"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93682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0A057DCB-40D9-4011-BF25-3B2DDF1DCDB8}" type="slidenum">
              <a:rPr lang="en-US" altLang="en-US"/>
              <a:pPr>
                <a:defRPr/>
              </a:pPr>
              <a:t>‹#›</a:t>
            </a:fld>
            <a:endParaRPr lang="en-US" altLang="en-US"/>
          </a:p>
        </p:txBody>
      </p:sp>
    </p:spTree>
    <p:extLst>
      <p:ext uri="{BB962C8B-B14F-4D97-AF65-F5344CB8AC3E}">
        <p14:creationId xmlns:p14="http://schemas.microsoft.com/office/powerpoint/2010/main" val="273746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B44E0FC-5E4F-4DC9-A4A2-4485505EDB17}" type="slidenum">
              <a:rPr lang="en-US" altLang="en-US"/>
              <a:pPr>
                <a:defRPr/>
              </a:pPr>
              <a:t>‹#›</a:t>
            </a:fld>
            <a:endParaRPr lang="en-US" altLang="en-US"/>
          </a:p>
        </p:txBody>
      </p:sp>
    </p:spTree>
    <p:extLst>
      <p:ext uri="{BB962C8B-B14F-4D97-AF65-F5344CB8AC3E}">
        <p14:creationId xmlns:p14="http://schemas.microsoft.com/office/powerpoint/2010/main" val="334696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0955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600200"/>
            <a:ext cx="61341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C28FC7A-9E6A-4C94-BBB3-9D6E68A17E8D}" type="slidenum">
              <a:rPr lang="en-US" altLang="en-US"/>
              <a:pPr>
                <a:defRPr/>
              </a:pPr>
              <a:t>‹#›</a:t>
            </a:fld>
            <a:endParaRPr lang="en-US" altLang="en-US"/>
          </a:p>
        </p:txBody>
      </p:sp>
    </p:spTree>
    <p:extLst>
      <p:ext uri="{BB962C8B-B14F-4D97-AF65-F5344CB8AC3E}">
        <p14:creationId xmlns:p14="http://schemas.microsoft.com/office/powerpoint/2010/main" val="255428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F8C1383-3449-48C7-83B8-8B1A98CD4267}" type="slidenum">
              <a:rPr lang="en-US" altLang="en-US"/>
              <a:pPr>
                <a:defRPr/>
              </a:pPr>
              <a:t>‹#›</a:t>
            </a:fld>
            <a:endParaRPr lang="en-US" altLang="en-US"/>
          </a:p>
        </p:txBody>
      </p:sp>
    </p:spTree>
    <p:extLst>
      <p:ext uri="{BB962C8B-B14F-4D97-AF65-F5344CB8AC3E}">
        <p14:creationId xmlns:p14="http://schemas.microsoft.com/office/powerpoint/2010/main" val="380631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94D70D5-2E8C-4CBF-926D-C7A7944BEBC4}" type="slidenum">
              <a:rPr lang="en-US" altLang="en-US"/>
              <a:pPr>
                <a:defRPr/>
              </a:pPr>
              <a:t>‹#›</a:t>
            </a:fld>
            <a:endParaRPr lang="en-US" altLang="en-US"/>
          </a:p>
        </p:txBody>
      </p:sp>
    </p:spTree>
    <p:extLst>
      <p:ext uri="{BB962C8B-B14F-4D97-AF65-F5344CB8AC3E}">
        <p14:creationId xmlns:p14="http://schemas.microsoft.com/office/powerpoint/2010/main" val="164201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6515C1A1-6BDC-4B1B-AF55-C4451298EF95}" type="slidenum">
              <a:rPr lang="en-US" altLang="en-US"/>
              <a:pPr>
                <a:defRPr/>
              </a:pPr>
              <a:t>‹#›</a:t>
            </a:fld>
            <a:endParaRPr lang="en-US" altLang="en-US"/>
          </a:p>
        </p:txBody>
      </p:sp>
    </p:spTree>
    <p:extLst>
      <p:ext uri="{BB962C8B-B14F-4D97-AF65-F5344CB8AC3E}">
        <p14:creationId xmlns:p14="http://schemas.microsoft.com/office/powerpoint/2010/main" val="19262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CD0492C3-0144-4931-9750-9E7440BFF686}" type="slidenum">
              <a:rPr lang="en-US" altLang="en-US"/>
              <a:pPr>
                <a:defRPr/>
              </a:pPr>
              <a:t>‹#›</a:t>
            </a:fld>
            <a:endParaRPr lang="en-US" altLang="en-US"/>
          </a:p>
        </p:txBody>
      </p:sp>
    </p:spTree>
    <p:extLst>
      <p:ext uri="{BB962C8B-B14F-4D97-AF65-F5344CB8AC3E}">
        <p14:creationId xmlns:p14="http://schemas.microsoft.com/office/powerpoint/2010/main" val="166335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BD013F48-5638-4FE0-8BCB-55EE420F7AFE}" type="slidenum">
              <a:rPr lang="en-US" altLang="en-US"/>
              <a:pPr>
                <a:defRPr/>
              </a:pPr>
              <a:t>‹#›</a:t>
            </a:fld>
            <a:endParaRPr lang="en-US" altLang="en-US"/>
          </a:p>
        </p:txBody>
      </p:sp>
    </p:spTree>
    <p:extLst>
      <p:ext uri="{BB962C8B-B14F-4D97-AF65-F5344CB8AC3E}">
        <p14:creationId xmlns:p14="http://schemas.microsoft.com/office/powerpoint/2010/main" val="245363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9E314F4-C0C1-4B4C-AA2F-8A4F91D4E4DD}" type="slidenum">
              <a:rPr lang="en-US" altLang="en-US"/>
              <a:pPr>
                <a:defRPr/>
              </a:pPr>
              <a:t>‹#›</a:t>
            </a:fld>
            <a:endParaRPr lang="en-US" altLang="en-US"/>
          </a:p>
        </p:txBody>
      </p:sp>
    </p:spTree>
    <p:extLst>
      <p:ext uri="{BB962C8B-B14F-4D97-AF65-F5344CB8AC3E}">
        <p14:creationId xmlns:p14="http://schemas.microsoft.com/office/powerpoint/2010/main" val="190887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C77DF4A-BCE2-4672-A4AC-DEE31D095146}" type="slidenum">
              <a:rPr lang="en-US" altLang="en-US"/>
              <a:pPr>
                <a:defRPr/>
              </a:pPr>
              <a:t>‹#›</a:t>
            </a:fld>
            <a:endParaRPr lang="en-US" altLang="en-US"/>
          </a:p>
        </p:txBody>
      </p:sp>
    </p:spTree>
    <p:extLst>
      <p:ext uri="{BB962C8B-B14F-4D97-AF65-F5344CB8AC3E}">
        <p14:creationId xmlns:p14="http://schemas.microsoft.com/office/powerpoint/2010/main" val="130684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31DA18-187F-4006-99FF-54BB0C6AFF10}" type="slidenum">
              <a:rPr lang="en-US" altLang="en-US"/>
              <a:pPr>
                <a:defRPr/>
              </a:pPr>
              <a:t>‹#›</a:t>
            </a:fld>
            <a:endParaRPr lang="en-US" altLang="en-US"/>
          </a:p>
        </p:txBody>
      </p:sp>
    </p:spTree>
    <p:extLst>
      <p:ext uri="{BB962C8B-B14F-4D97-AF65-F5344CB8AC3E}">
        <p14:creationId xmlns:p14="http://schemas.microsoft.com/office/powerpoint/2010/main" val="258592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swish-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600200" y="1600200"/>
            <a:ext cx="731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533400" y="20574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0" name="Rectangle 6"/>
          <p:cNvSpPr>
            <a:spLocks noGrp="1" noChangeArrowheads="1"/>
          </p:cNvSpPr>
          <p:nvPr>
            <p:ph type="sldNum" sz="quarter" idx="4"/>
          </p:nvPr>
        </p:nvSpPr>
        <p:spPr bwMode="auto">
          <a:xfrm>
            <a:off x="7772400" y="63817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a:defRPr/>
            </a:pPr>
            <a:fld id="{4E06DB12-8791-4988-A21B-13A57BA4C7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2000" b="1">
          <a:solidFill>
            <a:srgbClr val="262672"/>
          </a:solidFill>
          <a:latin typeface="Arial" charset="0"/>
          <a:ea typeface="+mj-ea"/>
          <a:cs typeface="+mj-cs"/>
        </a:defRPr>
      </a:lvl1pPr>
      <a:lvl2pPr algn="l" rtl="0" eaLnBrk="0" fontAlgn="base" hangingPunct="0">
        <a:spcBef>
          <a:spcPct val="0"/>
        </a:spcBef>
        <a:spcAft>
          <a:spcPct val="0"/>
        </a:spcAft>
        <a:defRPr sz="2000" b="1">
          <a:solidFill>
            <a:srgbClr val="262672"/>
          </a:solidFill>
          <a:latin typeface="Arial" charset="0"/>
        </a:defRPr>
      </a:lvl2pPr>
      <a:lvl3pPr algn="l" rtl="0" eaLnBrk="0" fontAlgn="base" hangingPunct="0">
        <a:spcBef>
          <a:spcPct val="0"/>
        </a:spcBef>
        <a:spcAft>
          <a:spcPct val="0"/>
        </a:spcAft>
        <a:defRPr sz="2000" b="1">
          <a:solidFill>
            <a:srgbClr val="262672"/>
          </a:solidFill>
          <a:latin typeface="Arial" charset="0"/>
        </a:defRPr>
      </a:lvl3pPr>
      <a:lvl4pPr algn="l" rtl="0" eaLnBrk="0" fontAlgn="base" hangingPunct="0">
        <a:spcBef>
          <a:spcPct val="0"/>
        </a:spcBef>
        <a:spcAft>
          <a:spcPct val="0"/>
        </a:spcAft>
        <a:defRPr sz="2000" b="1">
          <a:solidFill>
            <a:srgbClr val="262672"/>
          </a:solidFill>
          <a:latin typeface="Arial" charset="0"/>
        </a:defRPr>
      </a:lvl4pPr>
      <a:lvl5pPr algn="l" rtl="0" eaLnBrk="0" fontAlgn="base" hangingPunct="0">
        <a:spcBef>
          <a:spcPct val="0"/>
        </a:spcBef>
        <a:spcAft>
          <a:spcPct val="0"/>
        </a:spcAft>
        <a:defRPr sz="2000" b="1">
          <a:solidFill>
            <a:srgbClr val="262672"/>
          </a:solidFill>
          <a:latin typeface="Arial"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p:titleStyle>
    <p:body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Arial" charset="0"/>
          <a:ea typeface="+mn-ea"/>
          <a:cs typeface="+mn-cs"/>
        </a:defRPr>
      </a:lvl1pPr>
      <a:lvl2pPr marL="685800" indent="-228600" algn="l" rtl="0" eaLnBrk="0" fontAlgn="base" hangingPunct="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charset="0"/>
        </a:defRPr>
      </a:lvl2pPr>
      <a:lvl3pPr marL="1085850" indent="-171450" algn="l" rtl="0" eaLnBrk="0" fontAlgn="base" hangingPunct="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ed.stephan@apdcare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apd.myflorida.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mailto:mollie.brown-ferrier@apdcares.org" TargetMode="External"/><Relationship Id="rId2" Type="http://schemas.openxmlformats.org/officeDocument/2006/relationships/hyperlink" Target="mailto:elizabeth.watson@apdcares.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0" y="5943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2000" b="1"/>
          </a:p>
        </p:txBody>
      </p:sp>
      <p:sp>
        <p:nvSpPr>
          <p:cNvPr id="2057" name="Rectangle 9"/>
          <p:cNvSpPr>
            <a:spLocks noChangeArrowheads="1"/>
          </p:cNvSpPr>
          <p:nvPr/>
        </p:nvSpPr>
        <p:spPr bwMode="auto">
          <a:xfrm>
            <a:off x="1785938" y="1704975"/>
            <a:ext cx="5638800" cy="1066800"/>
          </a:xfrm>
          <a:prstGeom prst="rect">
            <a:avLst/>
          </a:prstGeom>
          <a:solidFill>
            <a:schemeClr val="accent6">
              <a:lumMod val="75000"/>
            </a:schemeClr>
          </a:solidFill>
          <a:ln w="9525">
            <a:solidFill>
              <a:schemeClr val="accent6">
                <a:lumMod val="60000"/>
                <a:lumOff val="40000"/>
              </a:schemeClr>
            </a:solidFill>
            <a:miter lim="800000"/>
            <a:headEnd/>
            <a:tailEnd/>
          </a:ln>
          <a:effectLst>
            <a:outerShdw blurRad="50800" dist="38100" dir="8100000" algn="tr" rotWithShape="0">
              <a:prstClr val="black">
                <a:alpha val="40000"/>
              </a:prstClr>
            </a:outerShdw>
          </a:effectLst>
        </p:spPr>
        <p:txBody>
          <a:bodyPr/>
          <a:lstStyle/>
          <a:p>
            <a:pPr marL="228600" indent="-228600" algn="ctr">
              <a:spcBef>
                <a:spcPct val="25000"/>
              </a:spcBef>
              <a:spcAft>
                <a:spcPct val="25000"/>
              </a:spcAft>
              <a:buClr>
                <a:srgbClr val="6B8ED1"/>
              </a:buClr>
              <a:buSzPct val="110000"/>
              <a:defRPr/>
            </a:pPr>
            <a:r>
              <a:rPr lang="en-US" sz="5400" b="1" i="1" dirty="0">
                <a:solidFill>
                  <a:srgbClr val="FFFFFF"/>
                </a:solidFill>
                <a:effectLst>
                  <a:outerShdw blurRad="38100" dist="38100" dir="2700000" algn="tl">
                    <a:srgbClr val="C0C0C0"/>
                  </a:outerShdw>
                </a:effectLst>
                <a:latin typeface="Calibri Light" panose="020F0302020204030204" pitchFamily="34" charset="0"/>
              </a:rPr>
              <a:t>Overview of APD</a:t>
            </a:r>
          </a:p>
        </p:txBody>
      </p:sp>
      <p:sp>
        <p:nvSpPr>
          <p:cNvPr id="4100" name="Text Box 10"/>
          <p:cNvSpPr txBox="1">
            <a:spLocks noChangeArrowheads="1"/>
          </p:cNvSpPr>
          <p:nvPr/>
        </p:nvSpPr>
        <p:spPr bwMode="auto">
          <a:xfrm>
            <a:off x="11113" y="3592513"/>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2000" b="1" i="1" dirty="0">
                <a:solidFill>
                  <a:schemeClr val="tx1"/>
                </a:solidFill>
              </a:rPr>
              <a:t>Presented by</a:t>
            </a:r>
          </a:p>
          <a:p>
            <a:pPr algn="ctr">
              <a:spcBef>
                <a:spcPct val="0"/>
              </a:spcBef>
              <a:spcAft>
                <a:spcPct val="0"/>
              </a:spcAft>
              <a:buClrTx/>
              <a:buSzTx/>
              <a:buFontTx/>
              <a:buNone/>
            </a:pPr>
            <a:endParaRPr lang="en-US" altLang="en-US" sz="2000" b="1" i="1" dirty="0">
              <a:solidFill>
                <a:schemeClr val="tx1"/>
              </a:solidFill>
            </a:endParaRPr>
          </a:p>
          <a:p>
            <a:pPr algn="ctr">
              <a:spcBef>
                <a:spcPct val="0"/>
              </a:spcBef>
              <a:spcAft>
                <a:spcPct val="0"/>
              </a:spcAft>
              <a:buClrTx/>
              <a:buSzTx/>
              <a:buFontTx/>
              <a:buNone/>
            </a:pPr>
            <a:endParaRPr lang="en-US" altLang="en-US" sz="2000" b="1" i="1" dirty="0">
              <a:solidFill>
                <a:schemeClr val="tx1"/>
              </a:solidFill>
            </a:endParaRPr>
          </a:p>
          <a:p>
            <a:pPr algn="ctr">
              <a:spcBef>
                <a:spcPct val="0"/>
              </a:spcBef>
              <a:spcAft>
                <a:spcPct val="0"/>
              </a:spcAft>
              <a:buClrTx/>
              <a:buSzTx/>
              <a:buFontTx/>
              <a:buNone/>
            </a:pPr>
            <a:r>
              <a:rPr lang="en-US" altLang="en-US" sz="4400" b="1" dirty="0">
                <a:solidFill>
                  <a:srgbClr val="0000FF"/>
                </a:solidFill>
                <a:latin typeface="Calibri Light" panose="020F0302020204030204" pitchFamily="34" charset="0"/>
              </a:rPr>
              <a:t>APD Central Region</a:t>
            </a:r>
          </a:p>
          <a:p>
            <a:pPr algn="ctr">
              <a:spcBef>
                <a:spcPct val="0"/>
              </a:spcBef>
              <a:spcAft>
                <a:spcPct val="0"/>
              </a:spcAft>
              <a:buClrTx/>
              <a:buSzTx/>
              <a:buFontTx/>
              <a:buNone/>
            </a:pPr>
            <a:r>
              <a:rPr lang="en-US" altLang="en-US" sz="2400" b="1" dirty="0">
                <a:solidFill>
                  <a:srgbClr val="0000FF"/>
                </a:solidFill>
                <a:latin typeface="Calibri Light" panose="020F0302020204030204" pitchFamily="34" charset="0"/>
              </a:rPr>
              <a:t>Reed Stephan</a:t>
            </a:r>
          </a:p>
          <a:p>
            <a:pPr algn="ctr">
              <a:spcBef>
                <a:spcPct val="0"/>
              </a:spcBef>
              <a:spcAft>
                <a:spcPct val="0"/>
              </a:spcAft>
              <a:buClrTx/>
              <a:buSzTx/>
              <a:buFontTx/>
              <a:buNone/>
            </a:pPr>
            <a:r>
              <a:rPr lang="en-US" altLang="en-US" sz="2400" b="1" dirty="0">
                <a:solidFill>
                  <a:srgbClr val="0000FF"/>
                </a:solidFill>
                <a:latin typeface="Calibri Light" panose="020F0302020204030204" pitchFamily="34" charset="0"/>
              </a:rPr>
              <a:t>407-768-6326</a:t>
            </a:r>
          </a:p>
          <a:p>
            <a:pPr algn="ctr">
              <a:spcBef>
                <a:spcPct val="0"/>
              </a:spcBef>
              <a:spcAft>
                <a:spcPct val="0"/>
              </a:spcAft>
              <a:buClrTx/>
              <a:buSzTx/>
              <a:buFontTx/>
              <a:buNone/>
            </a:pPr>
            <a:r>
              <a:rPr lang="en-US" altLang="en-US" sz="2400" b="1" dirty="0">
                <a:solidFill>
                  <a:srgbClr val="0000FF"/>
                </a:solidFill>
                <a:latin typeface="Calibri Light" panose="020F0302020204030204" pitchFamily="34" charset="0"/>
                <a:hlinkClick r:id="rId3"/>
              </a:rPr>
              <a:t>Reed.stephan@apdcares.org</a:t>
            </a:r>
            <a:endParaRPr lang="en-US" altLang="en-US" sz="2400" b="1" dirty="0">
              <a:solidFill>
                <a:srgbClr val="0000FF"/>
              </a:solidFill>
              <a:latin typeface="Calibri Light" panose="020F0302020204030204" pitchFamily="34" charset="0"/>
            </a:endParaRPr>
          </a:p>
          <a:p>
            <a:pPr algn="ctr">
              <a:spcBef>
                <a:spcPct val="0"/>
              </a:spcBef>
              <a:spcAft>
                <a:spcPct val="0"/>
              </a:spcAft>
              <a:buClrTx/>
              <a:buSzTx/>
              <a:buFontTx/>
              <a:buNone/>
            </a:pPr>
            <a:endParaRPr lang="en-US" altLang="en-US" sz="4400" b="1" dirty="0">
              <a:solidFill>
                <a:srgbClr val="0000FF"/>
              </a:solidFill>
              <a:latin typeface="Calibri Light" panose="020F0302020204030204" pitchFamily="34" charset="0"/>
            </a:endParaRPr>
          </a:p>
        </p:txBody>
      </p:sp>
      <p:sp>
        <p:nvSpPr>
          <p:cNvPr id="2" name="Rectangle 1"/>
          <p:cNvSpPr/>
          <p:nvPr/>
        </p:nvSpPr>
        <p:spPr bwMode="auto">
          <a:xfrm>
            <a:off x="1785938" y="1724025"/>
            <a:ext cx="5638800" cy="1066800"/>
          </a:xfrm>
          <a:prstGeom prst="rect">
            <a:avLst/>
          </a:prstGeom>
          <a:solidFill>
            <a:schemeClr val="accent6">
              <a:lumMod val="75000"/>
              <a:alpha val="50000"/>
            </a:schemeClr>
          </a:solidFill>
          <a:ln w="31750" cap="flat" cmpd="sng" algn="ctr">
            <a:solidFill>
              <a:srgbClr val="003082"/>
            </a:solidFill>
            <a:prstDash val="solid"/>
            <a:round/>
            <a:headEnd type="none" w="med" len="med"/>
            <a:tailEnd type="none" w="med" len="med"/>
          </a:ln>
          <a:effectLst/>
        </p:spPr>
        <p:txBody>
          <a:bodyPr wrap="none" anchor="ctr"/>
          <a:lstStyle/>
          <a:p>
            <a:pPr algn="ctr">
              <a:defRPr/>
            </a:pP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Light" panose="020F030202020403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D227E-BA51-4E04-8A5F-AE484181EF50}"/>
              </a:ext>
            </a:extLst>
          </p:cNvPr>
          <p:cNvSpPr>
            <a:spLocks noGrp="1"/>
          </p:cNvSpPr>
          <p:nvPr>
            <p:ph type="title"/>
          </p:nvPr>
        </p:nvSpPr>
        <p:spPr>
          <a:xfrm>
            <a:off x="1600200" y="1371600"/>
            <a:ext cx="7315200" cy="609600"/>
          </a:xfrm>
        </p:spPr>
        <p:txBody>
          <a:bodyPr/>
          <a:lstStyle/>
          <a:p>
            <a:r>
              <a:rPr kumimoji="0" lang="en-US" sz="2000" b="1" i="0" u="none" strike="noStrike" kern="0" cap="none" spc="0" normalizeH="0" baseline="0" noProof="0" dirty="0">
                <a:ln>
                  <a:noFill/>
                </a:ln>
                <a:solidFill>
                  <a:srgbClr val="262672"/>
                </a:solidFill>
                <a:effectLst/>
                <a:uLnTx/>
                <a:uFillTx/>
                <a:latin typeface="Arial" charset="0"/>
                <a:ea typeface="+mj-ea"/>
                <a:cs typeface="+mj-cs"/>
              </a:rPr>
              <a:t>65G-4.014 Eligibility for Agency Services – Intellectual Disability</a:t>
            </a:r>
            <a:endParaRPr lang="en-US" dirty="0"/>
          </a:p>
        </p:txBody>
      </p:sp>
      <p:sp>
        <p:nvSpPr>
          <p:cNvPr id="3" name="Content Placeholder 2">
            <a:extLst>
              <a:ext uri="{FF2B5EF4-FFF2-40B4-BE49-F238E27FC236}">
                <a16:creationId xmlns:a16="http://schemas.microsoft.com/office/drawing/2014/main" id="{8B440566-D8E7-454D-BA4D-7E81D0FBEF95}"/>
              </a:ext>
            </a:extLst>
          </p:cNvPr>
          <p:cNvSpPr>
            <a:spLocks noGrp="1"/>
          </p:cNvSpPr>
          <p:nvPr>
            <p:ph idx="1"/>
          </p:nvPr>
        </p:nvSpPr>
        <p:spPr>
          <a:xfrm>
            <a:off x="533400" y="2057400"/>
            <a:ext cx="8229600" cy="4572000"/>
          </a:xfrm>
        </p:spPr>
        <p:txBody>
          <a:bodyPr/>
          <a:lstStyle/>
          <a:p>
            <a:pPr algn="l"/>
            <a:r>
              <a:rPr lang="en-US" sz="1600" b="0" i="0" u="none" strike="noStrike" baseline="0" dirty="0">
                <a:solidFill>
                  <a:srgbClr val="231F20"/>
                </a:solidFill>
                <a:latin typeface="TimesNewRomanPSMT"/>
              </a:rPr>
              <a:t>(3) Mental Retardation or Intellectual Disability – is evidenced by the concurrent existence of:</a:t>
            </a:r>
          </a:p>
          <a:p>
            <a:pPr algn="l"/>
            <a:r>
              <a:rPr lang="en-US" sz="1600" b="0" i="0" u="none" strike="noStrike" baseline="0" dirty="0">
                <a:solidFill>
                  <a:srgbClr val="231F20"/>
                </a:solidFill>
                <a:latin typeface="TimesNewRomanPSMT"/>
              </a:rPr>
              <a:t>(a) Significantly subaverage general intellectual functioning evidenced by an Intelligence Quotient (IQ) two or more standard deviations below the mean on an individually administered standardized intelligence test; and,</a:t>
            </a:r>
          </a:p>
          <a:p>
            <a:pPr algn="l"/>
            <a:r>
              <a:rPr lang="en-US" sz="1600" b="0" i="0" u="none" strike="noStrike" baseline="0" dirty="0">
                <a:solidFill>
                  <a:srgbClr val="231F20"/>
                </a:solidFill>
                <a:latin typeface="TimesNewRomanPSMT"/>
              </a:rPr>
              <a:t>(b) Significant deficits in adaptive functioning in one or more of the following areas:</a:t>
            </a:r>
          </a:p>
          <a:p>
            <a:pPr algn="l"/>
            <a:r>
              <a:rPr lang="en-US" sz="1600" b="0" i="0" u="none" strike="noStrike" baseline="0" dirty="0">
                <a:solidFill>
                  <a:srgbClr val="231F20"/>
                </a:solidFill>
                <a:latin typeface="TimesNewRomanPSMT"/>
              </a:rPr>
              <a:t>1. Communication skills,</a:t>
            </a:r>
          </a:p>
          <a:p>
            <a:pPr algn="l"/>
            <a:r>
              <a:rPr lang="en-US" sz="1600" b="0" i="0" u="none" strike="noStrike" baseline="0" dirty="0">
                <a:solidFill>
                  <a:srgbClr val="231F20"/>
                </a:solidFill>
                <a:latin typeface="TimesNewRomanPSMT"/>
              </a:rPr>
              <a:t>2. Self-care, home living,</a:t>
            </a:r>
          </a:p>
          <a:p>
            <a:pPr algn="l"/>
            <a:r>
              <a:rPr lang="en-US" sz="1600" b="0" i="0" u="none" strike="noStrike" baseline="0" dirty="0">
                <a:solidFill>
                  <a:srgbClr val="231F20"/>
                </a:solidFill>
                <a:latin typeface="TimesNewRomanPSMT"/>
              </a:rPr>
              <a:t>3. Social and interpersonal skills,</a:t>
            </a:r>
          </a:p>
          <a:p>
            <a:pPr algn="l"/>
            <a:r>
              <a:rPr lang="en-US" sz="1600" b="0" i="0" u="none" strike="noStrike" baseline="0" dirty="0">
                <a:solidFill>
                  <a:srgbClr val="231F20"/>
                </a:solidFill>
                <a:latin typeface="TimesNewRomanPSMT"/>
              </a:rPr>
              <a:t>4. Use of community resources and self-direction,</a:t>
            </a:r>
          </a:p>
          <a:p>
            <a:pPr algn="l"/>
            <a:r>
              <a:rPr lang="en-US" sz="1600" b="0" i="0" u="none" strike="noStrike" baseline="0" dirty="0">
                <a:solidFill>
                  <a:srgbClr val="231F20"/>
                </a:solidFill>
                <a:latin typeface="TimesNewRomanPSMT"/>
              </a:rPr>
              <a:t>5. Functional academic skills,</a:t>
            </a:r>
          </a:p>
          <a:p>
            <a:pPr algn="l"/>
            <a:r>
              <a:rPr lang="en-US" sz="1600" b="0" i="0" u="none" strike="noStrike" baseline="0" dirty="0">
                <a:solidFill>
                  <a:srgbClr val="231F20"/>
                </a:solidFill>
                <a:latin typeface="TimesNewRomanPSMT"/>
              </a:rPr>
              <a:t>6. Work, leisure, health and safety awareness and skills,</a:t>
            </a:r>
          </a:p>
          <a:p>
            <a:pPr algn="l"/>
            <a:r>
              <a:rPr lang="en-US" sz="1600" b="0" i="0" u="none" strike="noStrike" baseline="0" dirty="0">
                <a:solidFill>
                  <a:srgbClr val="231F20"/>
                </a:solidFill>
                <a:latin typeface="TimesNewRomanPSMT"/>
              </a:rPr>
              <a:t>(c) Which are manifested prior to age 18; and,</a:t>
            </a:r>
          </a:p>
          <a:p>
            <a:pPr algn="l"/>
            <a:r>
              <a:rPr lang="en-US" sz="1600" b="0" i="0" u="none" strike="noStrike" baseline="0" dirty="0">
                <a:solidFill>
                  <a:srgbClr val="231F20"/>
                </a:solidFill>
                <a:latin typeface="TimesNewRomanPSMT"/>
              </a:rPr>
              <a:t>(d) Constitute a substantial handicap which is reasonably expected to continue indefinitely.</a:t>
            </a:r>
            <a:endParaRPr lang="en-US" dirty="0"/>
          </a:p>
        </p:txBody>
      </p:sp>
      <p:sp>
        <p:nvSpPr>
          <p:cNvPr id="4" name="Slide Number Placeholder 3">
            <a:extLst>
              <a:ext uri="{FF2B5EF4-FFF2-40B4-BE49-F238E27FC236}">
                <a16:creationId xmlns:a16="http://schemas.microsoft.com/office/drawing/2014/main" id="{4026CCF0-F165-416C-A883-CA4489F1DFF6}"/>
              </a:ext>
            </a:extLst>
          </p:cNvPr>
          <p:cNvSpPr>
            <a:spLocks noGrp="1"/>
          </p:cNvSpPr>
          <p:nvPr>
            <p:ph type="sldNum" sz="quarter" idx="10"/>
          </p:nvPr>
        </p:nvSpPr>
        <p:spPr/>
        <p:txBody>
          <a:bodyPr/>
          <a:lstStyle/>
          <a:p>
            <a:pPr>
              <a:defRPr/>
            </a:pPr>
            <a:fld id="{7F8C1383-3449-48C7-83B8-8B1A98CD4267}" type="slidenum">
              <a:rPr lang="en-US" altLang="en-US" smtClean="0"/>
              <a:pPr>
                <a:defRPr/>
              </a:pPr>
              <a:t>10</a:t>
            </a:fld>
            <a:endParaRPr lang="en-US" altLang="en-US"/>
          </a:p>
        </p:txBody>
      </p:sp>
    </p:spTree>
    <p:extLst>
      <p:ext uri="{BB962C8B-B14F-4D97-AF65-F5344CB8AC3E}">
        <p14:creationId xmlns:p14="http://schemas.microsoft.com/office/powerpoint/2010/main" val="85442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D830-9CEA-4B8D-96C5-CE7B0075A2DC}"/>
              </a:ext>
            </a:extLst>
          </p:cNvPr>
          <p:cNvSpPr>
            <a:spLocks noGrp="1"/>
          </p:cNvSpPr>
          <p:nvPr>
            <p:ph type="title"/>
          </p:nvPr>
        </p:nvSpPr>
        <p:spPr>
          <a:xfrm>
            <a:off x="1600200" y="1295400"/>
            <a:ext cx="7315200" cy="685800"/>
          </a:xfrm>
        </p:spPr>
        <p:txBody>
          <a:bodyPr/>
          <a:lstStyle/>
          <a:p>
            <a:r>
              <a:rPr kumimoji="0" lang="en-US" sz="2000" b="1" i="0" u="none" strike="noStrike" kern="0" cap="none" spc="0" normalizeH="0" baseline="0" noProof="0" dirty="0">
                <a:ln>
                  <a:noFill/>
                </a:ln>
                <a:solidFill>
                  <a:srgbClr val="262672"/>
                </a:solidFill>
                <a:effectLst/>
                <a:uLnTx/>
                <a:uFillTx/>
                <a:latin typeface="Arial" charset="0"/>
                <a:ea typeface="+mj-ea"/>
                <a:cs typeface="+mj-cs"/>
              </a:rPr>
              <a:t>65G-4.014 Eligibility for Agency Services – Prader-Willi Syndrome, Spina Bifida and Down Syndrome</a:t>
            </a:r>
            <a:endParaRPr lang="en-US" dirty="0"/>
          </a:p>
        </p:txBody>
      </p:sp>
      <p:sp>
        <p:nvSpPr>
          <p:cNvPr id="3" name="Content Placeholder 2">
            <a:extLst>
              <a:ext uri="{FF2B5EF4-FFF2-40B4-BE49-F238E27FC236}">
                <a16:creationId xmlns:a16="http://schemas.microsoft.com/office/drawing/2014/main" id="{A88A1070-3282-4FD6-8B9D-43DA6C61215F}"/>
              </a:ext>
            </a:extLst>
          </p:cNvPr>
          <p:cNvSpPr>
            <a:spLocks noGrp="1"/>
          </p:cNvSpPr>
          <p:nvPr>
            <p:ph idx="1"/>
          </p:nvPr>
        </p:nvSpPr>
        <p:spPr/>
        <p:txBody>
          <a:bodyPr/>
          <a:lstStyle/>
          <a:p>
            <a:pPr algn="l"/>
            <a:r>
              <a:rPr lang="en-US" sz="2000" b="0" i="0" u="none" strike="noStrike" baseline="0" dirty="0">
                <a:solidFill>
                  <a:srgbClr val="231F20"/>
                </a:solidFill>
                <a:latin typeface="TimesNewRomanPSMT"/>
              </a:rPr>
              <a:t>(4) Prader-Willi Syndrome – means a genetic disorder which is most often associated with a random deletion of chromosome 15. Commonly associated characteristics include insatiable appetite, chronic overeating, hypotonia, short stature, obesity, and behavioral issues. Individuals diagnosed with Prader-Willi syndrome generally have mental retardation; however, an individual with Prader-Willi syndrome can be determined as eligible for services without an accompanying diagnosis of mental retardation.</a:t>
            </a:r>
          </a:p>
          <a:p>
            <a:pPr algn="l"/>
            <a:r>
              <a:rPr lang="en-US" sz="2000" b="0" i="0" u="none" strike="noStrike" baseline="0" dirty="0">
                <a:solidFill>
                  <a:srgbClr val="231F20"/>
                </a:solidFill>
                <a:latin typeface="TimesNewRomanPSMT"/>
              </a:rPr>
              <a:t>(5) Spina Bifida – For the purposes of agency eligibility, spina bifida refers to a confirmed diagnosis of spina bifida cystica or myelomeningocele.</a:t>
            </a:r>
          </a:p>
          <a:p>
            <a:pPr algn="l"/>
            <a:r>
              <a:rPr lang="en-US" sz="2000" b="0" i="0" u="none" strike="noStrike" baseline="0" dirty="0">
                <a:solidFill>
                  <a:srgbClr val="231F20"/>
                </a:solidFill>
                <a:latin typeface="TimesNewRomanPSMT"/>
              </a:rPr>
              <a:t>(6) Down Syndrome – means a condition caused by the presence of extra chromosomal material on chromosome 21. This disorder is often associated with impairment in cognitive ability, characteristic physical growth and features, and congenital medical conditions.</a:t>
            </a:r>
            <a:endParaRPr lang="en-US" sz="2000" dirty="0"/>
          </a:p>
        </p:txBody>
      </p:sp>
      <p:sp>
        <p:nvSpPr>
          <p:cNvPr id="4" name="Slide Number Placeholder 3">
            <a:extLst>
              <a:ext uri="{FF2B5EF4-FFF2-40B4-BE49-F238E27FC236}">
                <a16:creationId xmlns:a16="http://schemas.microsoft.com/office/drawing/2014/main" id="{562CB780-CCFC-40B3-BA11-EA53FD6B0761}"/>
              </a:ext>
            </a:extLst>
          </p:cNvPr>
          <p:cNvSpPr>
            <a:spLocks noGrp="1"/>
          </p:cNvSpPr>
          <p:nvPr>
            <p:ph type="sldNum" sz="quarter" idx="10"/>
          </p:nvPr>
        </p:nvSpPr>
        <p:spPr/>
        <p:txBody>
          <a:bodyPr/>
          <a:lstStyle/>
          <a:p>
            <a:pPr>
              <a:defRPr/>
            </a:pPr>
            <a:fld id="{7F8C1383-3449-48C7-83B8-8B1A98CD4267}" type="slidenum">
              <a:rPr lang="en-US" altLang="en-US" smtClean="0"/>
              <a:pPr>
                <a:defRPr/>
              </a:pPr>
              <a:t>11</a:t>
            </a:fld>
            <a:endParaRPr lang="en-US" altLang="en-US"/>
          </a:p>
        </p:txBody>
      </p:sp>
    </p:spTree>
    <p:extLst>
      <p:ext uri="{BB962C8B-B14F-4D97-AF65-F5344CB8AC3E}">
        <p14:creationId xmlns:p14="http://schemas.microsoft.com/office/powerpoint/2010/main" val="46959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66FD-13D4-48EC-B050-09131977A2FE}"/>
              </a:ext>
            </a:extLst>
          </p:cNvPr>
          <p:cNvSpPr>
            <a:spLocks noGrp="1"/>
          </p:cNvSpPr>
          <p:nvPr>
            <p:ph type="title"/>
          </p:nvPr>
        </p:nvSpPr>
        <p:spPr/>
        <p:txBody>
          <a:bodyPr/>
          <a:lstStyle/>
          <a:p>
            <a:r>
              <a:rPr kumimoji="0" lang="en-US" sz="2000" b="1" i="0" u="none" strike="noStrike" kern="0" cap="none" spc="0" normalizeH="0" baseline="0" noProof="0" dirty="0">
                <a:ln>
                  <a:noFill/>
                </a:ln>
                <a:solidFill>
                  <a:srgbClr val="262672"/>
                </a:solidFill>
                <a:effectLst/>
                <a:uLnTx/>
                <a:uFillTx/>
                <a:latin typeface="Arial" charset="0"/>
                <a:ea typeface="+mj-ea"/>
                <a:cs typeface="+mj-cs"/>
              </a:rPr>
              <a:t>65G-4.014 Eligibility for Agency Services – Definitions </a:t>
            </a:r>
            <a:endParaRPr lang="en-US" dirty="0"/>
          </a:p>
        </p:txBody>
      </p:sp>
      <p:sp>
        <p:nvSpPr>
          <p:cNvPr id="3" name="Content Placeholder 2">
            <a:extLst>
              <a:ext uri="{FF2B5EF4-FFF2-40B4-BE49-F238E27FC236}">
                <a16:creationId xmlns:a16="http://schemas.microsoft.com/office/drawing/2014/main" id="{81EADDEE-9EB3-4DBA-9E25-861014519260}"/>
              </a:ext>
            </a:extLst>
          </p:cNvPr>
          <p:cNvSpPr>
            <a:spLocks noGrp="1"/>
          </p:cNvSpPr>
          <p:nvPr>
            <p:ph idx="1"/>
          </p:nvPr>
        </p:nvSpPr>
        <p:spPr/>
        <p:txBody>
          <a:bodyPr/>
          <a:lstStyle/>
          <a:p>
            <a:pPr algn="l"/>
            <a:r>
              <a:rPr lang="en-US" sz="1800" b="0" i="0" u="none" strike="noStrike" baseline="0" dirty="0">
                <a:solidFill>
                  <a:srgbClr val="231F20"/>
                </a:solidFill>
                <a:latin typeface="TimesNewRomanPSMT"/>
              </a:rPr>
              <a:t>(7) Eligibility Rules – Rules 65G-4.014 through 65G-4.017, F.A.C., inclusive, which apply to eligibility determinations for services provided through the Agency for Persons with Disabilities for individuals with developmental disabilities.</a:t>
            </a:r>
          </a:p>
          <a:p>
            <a:pPr algn="l"/>
            <a:r>
              <a:rPr lang="en-US" sz="1800" b="0" i="0" u="none" strike="noStrike" baseline="0" dirty="0">
                <a:solidFill>
                  <a:srgbClr val="231F20"/>
                </a:solidFill>
                <a:latin typeface="TimesNewRomanPSMT"/>
              </a:rPr>
              <a:t>(8) DD Waiver – Home and Community-Based Services (HCBS) waiver authorized by 42 U.S.C. 1396n(c)(1) of the federal Social Security Act and Section 409.906, F.S., that provides a package of Medicaid-funded home and community-based supports and services to eligible persons with developmental disabilities who live at home or in a home-like setting.</a:t>
            </a:r>
          </a:p>
          <a:p>
            <a:pPr algn="l"/>
            <a:r>
              <a:rPr lang="en-US" sz="1800" b="0" i="0" u="none" strike="noStrike" baseline="0" dirty="0">
                <a:solidFill>
                  <a:srgbClr val="231F20"/>
                </a:solidFill>
                <a:latin typeface="TimesNewRomanPSMT"/>
              </a:rPr>
              <a:t>(9) Agency Services – home and community based supports and services to eligible persons funded through general revenue allocations or sources other than the DD Waiver.</a:t>
            </a:r>
          </a:p>
          <a:p>
            <a:pPr algn="l"/>
            <a:r>
              <a:rPr lang="en-US" sz="1800" b="0" i="1" u="none" strike="noStrike" baseline="0" dirty="0">
                <a:solidFill>
                  <a:srgbClr val="231F20"/>
                </a:solidFill>
                <a:latin typeface="Times New Roman" panose="02020603050405020304" pitchFamily="18" charset="0"/>
              </a:rPr>
              <a:t>Rulemaking Authority 393.065, 393.501 FS. Law Implemented 393.065 FS. History–New 5-16-12.</a:t>
            </a:r>
          </a:p>
        </p:txBody>
      </p:sp>
      <p:sp>
        <p:nvSpPr>
          <p:cNvPr id="4" name="Slide Number Placeholder 3">
            <a:extLst>
              <a:ext uri="{FF2B5EF4-FFF2-40B4-BE49-F238E27FC236}">
                <a16:creationId xmlns:a16="http://schemas.microsoft.com/office/drawing/2014/main" id="{AE713A7D-A4EF-4D53-AAEF-EB704A5B06BF}"/>
              </a:ext>
            </a:extLst>
          </p:cNvPr>
          <p:cNvSpPr>
            <a:spLocks noGrp="1"/>
          </p:cNvSpPr>
          <p:nvPr>
            <p:ph type="sldNum" sz="quarter" idx="10"/>
          </p:nvPr>
        </p:nvSpPr>
        <p:spPr/>
        <p:txBody>
          <a:bodyPr/>
          <a:lstStyle/>
          <a:p>
            <a:pPr>
              <a:defRPr/>
            </a:pPr>
            <a:fld id="{7F8C1383-3449-48C7-83B8-8B1A98CD4267}" type="slidenum">
              <a:rPr lang="en-US" altLang="en-US" smtClean="0"/>
              <a:pPr>
                <a:defRPr/>
              </a:pPr>
              <a:t>12</a:t>
            </a:fld>
            <a:endParaRPr lang="en-US" altLang="en-US"/>
          </a:p>
        </p:txBody>
      </p:sp>
    </p:spTree>
    <p:extLst>
      <p:ext uri="{BB962C8B-B14F-4D97-AF65-F5344CB8AC3E}">
        <p14:creationId xmlns:p14="http://schemas.microsoft.com/office/powerpoint/2010/main" val="422516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AB49-DD5D-4AD4-A680-6342526391C4}"/>
              </a:ext>
            </a:extLst>
          </p:cNvPr>
          <p:cNvSpPr>
            <a:spLocks noGrp="1"/>
          </p:cNvSpPr>
          <p:nvPr>
            <p:ph type="title"/>
          </p:nvPr>
        </p:nvSpPr>
        <p:spPr>
          <a:xfrm>
            <a:off x="838200" y="1066800"/>
            <a:ext cx="7543800" cy="685800"/>
          </a:xfrm>
          <a:solidFill>
            <a:schemeClr val="accent2">
              <a:lumMod val="60000"/>
              <a:lumOff val="40000"/>
            </a:schemeClr>
          </a:solidFill>
          <a:ln w="38100">
            <a:solidFill>
              <a:schemeClr val="tx2">
                <a:lumMod val="75000"/>
              </a:schemeClr>
            </a:solidFill>
          </a:ln>
        </p:spPr>
        <p:txBody>
          <a:bodyPr/>
          <a:lstStyle/>
          <a:p>
            <a:pPr algn="ctr"/>
            <a:r>
              <a:rPr lang="en-US" sz="5400" b="0" dirty="0"/>
              <a:t>Application Process</a:t>
            </a:r>
          </a:p>
        </p:txBody>
      </p:sp>
      <p:sp>
        <p:nvSpPr>
          <p:cNvPr id="5" name="Content Placeholder 4">
            <a:extLst>
              <a:ext uri="{FF2B5EF4-FFF2-40B4-BE49-F238E27FC236}">
                <a16:creationId xmlns:a16="http://schemas.microsoft.com/office/drawing/2014/main" id="{4CCB3DEA-6C99-4D70-A817-59A4A190927D}"/>
              </a:ext>
            </a:extLst>
          </p:cNvPr>
          <p:cNvSpPr>
            <a:spLocks noGrp="1"/>
          </p:cNvSpPr>
          <p:nvPr>
            <p:ph sz="half" idx="1"/>
          </p:nvPr>
        </p:nvSpPr>
        <p:spPr>
          <a:ln w="19050">
            <a:solidFill>
              <a:schemeClr val="accent5">
                <a:lumMod val="50000"/>
              </a:schemeClr>
            </a:solidFill>
          </a:ln>
        </p:spPr>
        <p:txBody>
          <a:bodyPr/>
          <a:lstStyle/>
          <a:p>
            <a:pPr marL="0" indent="0" algn="ctr">
              <a:buNone/>
            </a:pPr>
            <a:r>
              <a:rPr lang="en-US" b="1" dirty="0">
                <a:solidFill>
                  <a:schemeClr val="accent6">
                    <a:lumMod val="50000"/>
                  </a:schemeClr>
                </a:solidFill>
              </a:rPr>
              <a:t>Via APD Office</a:t>
            </a:r>
            <a:r>
              <a:rPr lang="en-US" dirty="0">
                <a:solidFill>
                  <a:schemeClr val="accent6">
                    <a:lumMod val="50000"/>
                  </a:schemeClr>
                </a:solidFill>
              </a:rPr>
              <a:t>	</a:t>
            </a:r>
          </a:p>
          <a:p>
            <a:endParaRPr lang="en-US" dirty="0">
              <a:solidFill>
                <a:schemeClr val="accent6">
                  <a:lumMod val="50000"/>
                </a:schemeClr>
              </a:solidFill>
            </a:endParaRPr>
          </a:p>
          <a:p>
            <a:r>
              <a:rPr lang="en-US" sz="2400" b="1" dirty="0">
                <a:solidFill>
                  <a:schemeClr val="accent6">
                    <a:lumMod val="50000"/>
                  </a:schemeClr>
                </a:solidFill>
              </a:rPr>
              <a:t>Call 407-245-0440</a:t>
            </a:r>
          </a:p>
          <a:p>
            <a:pPr lvl="1"/>
            <a:r>
              <a:rPr lang="en-US" b="1" dirty="0">
                <a:solidFill>
                  <a:schemeClr val="accent6">
                    <a:lumMod val="50000"/>
                  </a:schemeClr>
                </a:solidFill>
              </a:rPr>
              <a:t>Request application</a:t>
            </a:r>
          </a:p>
          <a:p>
            <a:r>
              <a:rPr lang="en-US" sz="2400" b="1" dirty="0">
                <a:solidFill>
                  <a:schemeClr val="accent6">
                    <a:lumMod val="50000"/>
                  </a:schemeClr>
                </a:solidFill>
              </a:rPr>
              <a:t>Referral form completed</a:t>
            </a:r>
          </a:p>
          <a:p>
            <a:r>
              <a:rPr lang="en-US" sz="2400" b="1" dirty="0">
                <a:solidFill>
                  <a:schemeClr val="accent6">
                    <a:lumMod val="50000"/>
                  </a:schemeClr>
                </a:solidFill>
              </a:rPr>
              <a:t>Referral is logged</a:t>
            </a:r>
          </a:p>
          <a:p>
            <a:r>
              <a:rPr lang="en-US" sz="2400" b="1" dirty="0">
                <a:solidFill>
                  <a:schemeClr val="accent6">
                    <a:lumMod val="50000"/>
                  </a:schemeClr>
                </a:solidFill>
              </a:rPr>
              <a:t>Application is sent out</a:t>
            </a:r>
          </a:p>
        </p:txBody>
      </p:sp>
      <p:sp>
        <p:nvSpPr>
          <p:cNvPr id="6" name="Content Placeholder 5">
            <a:extLst>
              <a:ext uri="{FF2B5EF4-FFF2-40B4-BE49-F238E27FC236}">
                <a16:creationId xmlns:a16="http://schemas.microsoft.com/office/drawing/2014/main" id="{DF8AAAA3-9327-4A16-8B6C-8BFDDC9FD992}"/>
              </a:ext>
            </a:extLst>
          </p:cNvPr>
          <p:cNvSpPr>
            <a:spLocks noGrp="1"/>
          </p:cNvSpPr>
          <p:nvPr>
            <p:ph sz="half" idx="2"/>
          </p:nvPr>
        </p:nvSpPr>
        <p:spPr>
          <a:ln w="19050">
            <a:solidFill>
              <a:srgbClr val="0070C0"/>
            </a:solidFill>
          </a:ln>
        </p:spPr>
        <p:txBody>
          <a:bodyPr/>
          <a:lstStyle/>
          <a:p>
            <a:pPr marL="0" indent="0" algn="ctr">
              <a:buNone/>
            </a:pPr>
            <a:r>
              <a:rPr lang="en-US" b="1" dirty="0">
                <a:solidFill>
                  <a:schemeClr val="accent6">
                    <a:lumMod val="50000"/>
                  </a:schemeClr>
                </a:solidFill>
              </a:rPr>
              <a:t>Via School Referral</a:t>
            </a:r>
          </a:p>
          <a:p>
            <a:endParaRPr lang="en-US" dirty="0">
              <a:solidFill>
                <a:schemeClr val="accent6">
                  <a:lumMod val="50000"/>
                </a:schemeClr>
              </a:solidFill>
            </a:endParaRPr>
          </a:p>
          <a:p>
            <a:r>
              <a:rPr lang="en-US" sz="2400" b="1" dirty="0">
                <a:solidFill>
                  <a:schemeClr val="accent6">
                    <a:lumMod val="50000"/>
                  </a:schemeClr>
                </a:solidFill>
              </a:rPr>
              <a:t>Teacher/LEA email/fax  or mail</a:t>
            </a:r>
          </a:p>
          <a:p>
            <a:r>
              <a:rPr lang="en-US" sz="2400" b="1" dirty="0">
                <a:solidFill>
                  <a:schemeClr val="accent6">
                    <a:lumMod val="50000"/>
                  </a:schemeClr>
                </a:solidFill>
              </a:rPr>
              <a:t>Referral is logged </a:t>
            </a:r>
          </a:p>
          <a:p>
            <a:r>
              <a:rPr lang="en-US" sz="2400" b="1" dirty="0">
                <a:solidFill>
                  <a:schemeClr val="accent6">
                    <a:lumMod val="50000"/>
                  </a:schemeClr>
                </a:solidFill>
              </a:rPr>
              <a:t>Application is sent out</a:t>
            </a:r>
          </a:p>
        </p:txBody>
      </p:sp>
      <p:sp>
        <p:nvSpPr>
          <p:cNvPr id="4" name="Slide Number Placeholder 3">
            <a:extLst>
              <a:ext uri="{FF2B5EF4-FFF2-40B4-BE49-F238E27FC236}">
                <a16:creationId xmlns:a16="http://schemas.microsoft.com/office/drawing/2014/main" id="{D325E211-CB5B-453A-B439-DBADF3B418E3}"/>
              </a:ext>
            </a:extLst>
          </p:cNvPr>
          <p:cNvSpPr>
            <a:spLocks noGrp="1"/>
          </p:cNvSpPr>
          <p:nvPr>
            <p:ph type="sldNum" sz="quarter" idx="10"/>
          </p:nvPr>
        </p:nvSpPr>
        <p:spPr/>
        <p:txBody>
          <a:bodyPr/>
          <a:lstStyle/>
          <a:p>
            <a:pPr>
              <a:defRPr/>
            </a:pPr>
            <a:fld id="{7F8C1383-3449-48C7-83B8-8B1A98CD4267}" type="slidenum">
              <a:rPr lang="en-US" altLang="en-US" smtClean="0"/>
              <a:pPr>
                <a:defRPr/>
              </a:pPr>
              <a:t>13</a:t>
            </a:fld>
            <a:endParaRPr lang="en-US" altLang="en-US"/>
          </a:p>
        </p:txBody>
      </p:sp>
    </p:spTree>
    <p:extLst>
      <p:ext uri="{BB962C8B-B14F-4D97-AF65-F5344CB8AC3E}">
        <p14:creationId xmlns:p14="http://schemas.microsoft.com/office/powerpoint/2010/main" val="87585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86C-3CD7-461E-BAD0-CC3F4182FE41}"/>
              </a:ext>
            </a:extLst>
          </p:cNvPr>
          <p:cNvSpPr>
            <a:spLocks noGrp="1"/>
          </p:cNvSpPr>
          <p:nvPr>
            <p:ph type="title"/>
          </p:nvPr>
        </p:nvSpPr>
        <p:spPr/>
        <p:txBody>
          <a:bodyPr/>
          <a:lstStyle/>
          <a:p>
            <a:r>
              <a:rPr lang="en-US" sz="3600" b="1" i="0" u="none" strike="noStrike" baseline="0" dirty="0">
                <a:solidFill>
                  <a:srgbClr val="231F20"/>
                </a:solidFill>
                <a:latin typeface="TimesNewRomanPS-BoldMT"/>
              </a:rPr>
              <a:t>65G-4.016 Application Process</a:t>
            </a:r>
            <a:endParaRPr lang="en-US" dirty="0"/>
          </a:p>
        </p:txBody>
      </p:sp>
      <p:sp>
        <p:nvSpPr>
          <p:cNvPr id="3" name="Content Placeholder 2">
            <a:extLst>
              <a:ext uri="{FF2B5EF4-FFF2-40B4-BE49-F238E27FC236}">
                <a16:creationId xmlns:a16="http://schemas.microsoft.com/office/drawing/2014/main" id="{C54D07BB-6CC4-4BED-8283-8471796A63DE}"/>
              </a:ext>
            </a:extLst>
          </p:cNvPr>
          <p:cNvSpPr>
            <a:spLocks noGrp="1"/>
          </p:cNvSpPr>
          <p:nvPr>
            <p:ph idx="1"/>
          </p:nvPr>
        </p:nvSpPr>
        <p:spPr>
          <a:xfrm>
            <a:off x="533400" y="2057400"/>
            <a:ext cx="8229600" cy="4800600"/>
          </a:xfrm>
        </p:spPr>
        <p:txBody>
          <a:bodyPr/>
          <a:lstStyle/>
          <a:p>
            <a:pPr algn="l"/>
            <a:r>
              <a:rPr lang="en-US" sz="1800" b="0" i="0" u="none" strike="noStrike" baseline="0" dirty="0">
                <a:solidFill>
                  <a:srgbClr val="231F20"/>
                </a:solidFill>
                <a:latin typeface="TimesNewRomanPSMT"/>
              </a:rPr>
              <a:t>(1) Application for services from the agency shall be made by submitting an application by hand delivery, U.S. Postal Service, or facsimile to the agency office in the service area where the applicant resides. The Application for Services (Form 10-007, 2007), is available on the agency website at </a:t>
            </a:r>
            <a:r>
              <a:rPr lang="en-US" sz="1800" b="0" i="0" u="none" strike="noStrike" baseline="0" dirty="0">
                <a:solidFill>
                  <a:srgbClr val="231F20"/>
                </a:solidFill>
                <a:latin typeface="TimesNewRomanPSMT"/>
                <a:hlinkClick r:id="rId2"/>
              </a:rPr>
              <a:t>www.apd.myflorida.com</a:t>
            </a:r>
            <a:r>
              <a:rPr lang="en-US" sz="1800" b="0" i="0" u="none" strike="noStrike" baseline="0" dirty="0">
                <a:solidFill>
                  <a:srgbClr val="231F20"/>
                </a:solidFill>
                <a:latin typeface="TimesNewRomanPSMT"/>
              </a:rPr>
              <a:t>,  http://www.apd.myflorida.com/customers/application/ or by contacting the agency. The application is available in English and Spanish and is hereby incorporated by reference, </a:t>
            </a:r>
            <a:r>
              <a:rPr lang="en-US" sz="1800" b="0" i="0" u="none" strike="noStrike" baseline="0" dirty="0">
                <a:solidFill>
                  <a:srgbClr val="2E3686"/>
                </a:solidFill>
                <a:latin typeface="TimesNewRomanPSMT"/>
              </a:rPr>
              <a:t>http://www.flrules.org/Gateway/reference.asp?No=Ref-01203</a:t>
            </a:r>
            <a:r>
              <a:rPr lang="en-US" sz="1800" b="0" i="0" u="none" strike="noStrike" baseline="0" dirty="0">
                <a:solidFill>
                  <a:srgbClr val="231F20"/>
                </a:solidFill>
                <a:latin typeface="TimesNewRomanPSMT"/>
              </a:rPr>
              <a:t>.</a:t>
            </a:r>
          </a:p>
          <a:p>
            <a:pPr algn="l"/>
            <a:r>
              <a:rPr lang="en-US" sz="1800" b="0" i="0" u="none" strike="noStrike" baseline="0" dirty="0">
                <a:solidFill>
                  <a:srgbClr val="231F20"/>
                </a:solidFill>
                <a:latin typeface="TimesNewRomanPSMT"/>
              </a:rPr>
              <a:t>(2) Upon receipt of a completed, signed, and dated Application for Services, the area agency staff shall review the application and supporting documentation and, within 45 days for children under the age of 6 and 60 days for individuals 6 years of age and older, shall notify the applicant of the final determination of eligibility for agency services. If requests for collateral information or additional evaluations are necessary to determine eligibility, the time may be extended for no more than an additional ninety (90) days.</a:t>
            </a:r>
          </a:p>
        </p:txBody>
      </p:sp>
      <p:sp>
        <p:nvSpPr>
          <p:cNvPr id="4" name="Slide Number Placeholder 3">
            <a:extLst>
              <a:ext uri="{FF2B5EF4-FFF2-40B4-BE49-F238E27FC236}">
                <a16:creationId xmlns:a16="http://schemas.microsoft.com/office/drawing/2014/main" id="{6B6FCFA6-12E3-4B12-9883-6C9A249B94B2}"/>
              </a:ext>
            </a:extLst>
          </p:cNvPr>
          <p:cNvSpPr>
            <a:spLocks noGrp="1"/>
          </p:cNvSpPr>
          <p:nvPr>
            <p:ph type="sldNum" sz="quarter" idx="10"/>
          </p:nvPr>
        </p:nvSpPr>
        <p:spPr/>
        <p:txBody>
          <a:bodyPr/>
          <a:lstStyle/>
          <a:p>
            <a:pPr>
              <a:defRPr/>
            </a:pPr>
            <a:fld id="{7F8C1383-3449-48C7-83B8-8B1A98CD4267}" type="slidenum">
              <a:rPr lang="en-US" altLang="en-US" smtClean="0"/>
              <a:pPr>
                <a:defRPr/>
              </a:pPr>
              <a:t>14</a:t>
            </a:fld>
            <a:endParaRPr lang="en-US" altLang="en-US"/>
          </a:p>
        </p:txBody>
      </p:sp>
    </p:spTree>
    <p:extLst>
      <p:ext uri="{BB962C8B-B14F-4D97-AF65-F5344CB8AC3E}">
        <p14:creationId xmlns:p14="http://schemas.microsoft.com/office/powerpoint/2010/main" val="839086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8506-C03D-43B5-AC0A-B373E39E9178}"/>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231F20"/>
                </a:solidFill>
                <a:effectLst/>
                <a:uLnTx/>
                <a:uFillTx/>
                <a:latin typeface="TimesNewRomanPS-BoldMT"/>
                <a:ea typeface="+mj-ea"/>
                <a:cs typeface="+mj-cs"/>
              </a:rPr>
              <a:t>65G-4.016 Application Process</a:t>
            </a:r>
            <a:endParaRPr lang="en-US" dirty="0"/>
          </a:p>
        </p:txBody>
      </p:sp>
      <p:sp>
        <p:nvSpPr>
          <p:cNvPr id="3" name="Content Placeholder 2">
            <a:extLst>
              <a:ext uri="{FF2B5EF4-FFF2-40B4-BE49-F238E27FC236}">
                <a16:creationId xmlns:a16="http://schemas.microsoft.com/office/drawing/2014/main" id="{4A90FC30-202A-4CA7-A536-A16962C1E2D2}"/>
              </a:ext>
            </a:extLst>
          </p:cNvPr>
          <p:cNvSpPr>
            <a:spLocks noGrp="1"/>
          </p:cNvSpPr>
          <p:nvPr>
            <p:ph idx="1"/>
          </p:nvPr>
        </p:nvSpPr>
        <p:spPr/>
        <p:txBody>
          <a:bodyPr/>
          <a:lstStyle/>
          <a:p>
            <a:pPr algn="l"/>
            <a:r>
              <a:rPr lang="en-US" sz="1800" b="0" i="0" u="none" strike="noStrike" baseline="0" dirty="0">
                <a:solidFill>
                  <a:srgbClr val="231F20"/>
                </a:solidFill>
                <a:latin typeface="TimesNewRomanPSMT"/>
              </a:rPr>
              <a:t>(3) If an applicant is unable to produce an existing evaluation that establishes eligibility or if there is concern that the information provided is inaccurate, incorrect, or incomplete, the agency area office will be responsible for obtaining an evaluation to establish eligibility. Professional diagnoses under Rule 65G-4.017, F.A.C., must document all criteria for eligibility as set forth in Rules 65G-4.014-.017, F.A.C. The evaluation process includes only those assessments necessary to determine eligibility that were administered by a person qualified to administer the instrument(s).</a:t>
            </a:r>
          </a:p>
          <a:p>
            <a:pPr algn="l"/>
            <a:r>
              <a:rPr lang="en-US" sz="1800" b="0" i="0" u="none" strike="noStrike" baseline="0" dirty="0">
                <a:solidFill>
                  <a:srgbClr val="231F20"/>
                </a:solidFill>
                <a:latin typeface="TimesNewRomanPSMT"/>
              </a:rPr>
              <a:t>(4) When the eligibility determination is complete, the agency area office shall notify the applicant in writing within five (5) business days of the decision. If the applicant is determined ineligible for agency services, the agency area office shall notify the applicant of the right to appeal the decision in accordance with Chapter 120, F.S.</a:t>
            </a:r>
          </a:p>
          <a:p>
            <a:pPr algn="l"/>
            <a:r>
              <a:rPr lang="en-US" sz="1800" b="0" i="0" u="none" strike="noStrike" baseline="0" dirty="0">
                <a:solidFill>
                  <a:srgbClr val="231F20"/>
                </a:solidFill>
                <a:latin typeface="TimesNewRomanPSMT"/>
              </a:rPr>
              <a:t>(5) If the applicant is determined to be ineligible to receive services from the agency, the agency area office shall offer suggestions regarding other programs, agencies, or services for which the applicant may be eligible.</a:t>
            </a:r>
          </a:p>
        </p:txBody>
      </p:sp>
      <p:sp>
        <p:nvSpPr>
          <p:cNvPr id="4" name="Slide Number Placeholder 3">
            <a:extLst>
              <a:ext uri="{FF2B5EF4-FFF2-40B4-BE49-F238E27FC236}">
                <a16:creationId xmlns:a16="http://schemas.microsoft.com/office/drawing/2014/main" id="{D8BCA0E6-3788-4DA3-B244-27C3AD554E29}"/>
              </a:ext>
            </a:extLst>
          </p:cNvPr>
          <p:cNvSpPr>
            <a:spLocks noGrp="1"/>
          </p:cNvSpPr>
          <p:nvPr>
            <p:ph type="sldNum" sz="quarter" idx="10"/>
          </p:nvPr>
        </p:nvSpPr>
        <p:spPr/>
        <p:txBody>
          <a:bodyPr/>
          <a:lstStyle/>
          <a:p>
            <a:pPr>
              <a:defRPr/>
            </a:pPr>
            <a:fld id="{7F8C1383-3449-48C7-83B8-8B1A98CD4267}" type="slidenum">
              <a:rPr lang="en-US" altLang="en-US" smtClean="0"/>
              <a:pPr>
                <a:defRPr/>
              </a:pPr>
              <a:t>15</a:t>
            </a:fld>
            <a:endParaRPr lang="en-US" altLang="en-US"/>
          </a:p>
        </p:txBody>
      </p:sp>
    </p:spTree>
    <p:extLst>
      <p:ext uri="{BB962C8B-B14F-4D97-AF65-F5344CB8AC3E}">
        <p14:creationId xmlns:p14="http://schemas.microsoft.com/office/powerpoint/2010/main" val="337924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EDE8-20A9-4881-BD95-61C9E31CFAC1}"/>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231F20"/>
                </a:solidFill>
                <a:effectLst/>
                <a:uLnTx/>
                <a:uFillTx/>
                <a:latin typeface="TimesNewRomanPS-BoldMT"/>
                <a:ea typeface="+mj-ea"/>
                <a:cs typeface="+mj-cs"/>
              </a:rPr>
              <a:t>65G-4.016 Application Process</a:t>
            </a:r>
            <a:endParaRPr lang="en-US" dirty="0"/>
          </a:p>
        </p:txBody>
      </p:sp>
      <p:sp>
        <p:nvSpPr>
          <p:cNvPr id="3" name="Content Placeholder 2">
            <a:extLst>
              <a:ext uri="{FF2B5EF4-FFF2-40B4-BE49-F238E27FC236}">
                <a16:creationId xmlns:a16="http://schemas.microsoft.com/office/drawing/2014/main" id="{6FCA5286-2A85-439F-B955-02B7970D8488}"/>
              </a:ext>
            </a:extLst>
          </p:cNvPr>
          <p:cNvSpPr>
            <a:spLocks noGrp="1"/>
          </p:cNvSpPr>
          <p:nvPr>
            <p:ph idx="1"/>
          </p:nvPr>
        </p:nvSpPr>
        <p:spPr/>
        <p:txBody>
          <a:bodyPr/>
          <a:lstStyle/>
          <a:p>
            <a:pPr algn="l"/>
            <a:r>
              <a:rPr lang="en-US" sz="2800" b="0" i="0" u="none" strike="noStrike" baseline="0" dirty="0">
                <a:solidFill>
                  <a:srgbClr val="231F20"/>
                </a:solidFill>
                <a:latin typeface="TimesNewRomanPSMT"/>
              </a:rPr>
              <a:t>(6) If a category of covered conditions in this rule is not also covered by the state’s Medicaid developmental disabilities waiver (DD waiver) at the time an individual is determined to be eligible, those individuals will be placed on the waiting list and may be provided services funded through general revenue allocations or sources other than the DD Waiver.</a:t>
            </a:r>
          </a:p>
          <a:p>
            <a:pPr algn="l"/>
            <a:r>
              <a:rPr lang="en-US" sz="2800" b="0" i="1" u="none" strike="noStrike" baseline="0" dirty="0">
                <a:solidFill>
                  <a:srgbClr val="231F20"/>
                </a:solidFill>
                <a:latin typeface="Times New Roman" panose="02020603050405020304" pitchFamily="18" charset="0"/>
              </a:rPr>
              <a:t>Rulemaking Authority 393.065, 393.501 FS. Law Implemented 393.065 FS. History–New 5-16-12.</a:t>
            </a:r>
            <a:endParaRPr lang="en-US" sz="2800" dirty="0"/>
          </a:p>
        </p:txBody>
      </p:sp>
      <p:sp>
        <p:nvSpPr>
          <p:cNvPr id="4" name="Slide Number Placeholder 3">
            <a:extLst>
              <a:ext uri="{FF2B5EF4-FFF2-40B4-BE49-F238E27FC236}">
                <a16:creationId xmlns:a16="http://schemas.microsoft.com/office/drawing/2014/main" id="{513AAE9F-11F4-43E1-A320-E7B6F8BE503D}"/>
              </a:ext>
            </a:extLst>
          </p:cNvPr>
          <p:cNvSpPr>
            <a:spLocks noGrp="1"/>
          </p:cNvSpPr>
          <p:nvPr>
            <p:ph type="sldNum" sz="quarter" idx="10"/>
          </p:nvPr>
        </p:nvSpPr>
        <p:spPr/>
        <p:txBody>
          <a:bodyPr/>
          <a:lstStyle/>
          <a:p>
            <a:pPr>
              <a:defRPr/>
            </a:pPr>
            <a:fld id="{7F8C1383-3449-48C7-83B8-8B1A98CD4267}" type="slidenum">
              <a:rPr lang="en-US" altLang="en-US" smtClean="0"/>
              <a:pPr>
                <a:defRPr/>
              </a:pPr>
              <a:t>16</a:t>
            </a:fld>
            <a:endParaRPr lang="en-US" altLang="en-US"/>
          </a:p>
        </p:txBody>
      </p:sp>
    </p:spTree>
    <p:extLst>
      <p:ext uri="{BB962C8B-B14F-4D97-AF65-F5344CB8AC3E}">
        <p14:creationId xmlns:p14="http://schemas.microsoft.com/office/powerpoint/2010/main" val="310953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5007-587E-4613-99B5-2846F106A069}"/>
              </a:ext>
            </a:extLst>
          </p:cNvPr>
          <p:cNvSpPr>
            <a:spLocks noGrp="1"/>
          </p:cNvSpPr>
          <p:nvPr>
            <p:ph type="title"/>
          </p:nvPr>
        </p:nvSpPr>
        <p:spPr>
          <a:xfrm>
            <a:off x="914400" y="1143000"/>
            <a:ext cx="7467600" cy="762000"/>
          </a:xfrm>
          <a:solidFill>
            <a:schemeClr val="accent2">
              <a:lumMod val="60000"/>
              <a:lumOff val="40000"/>
            </a:schemeClr>
          </a:solidFill>
          <a:ln w="28575">
            <a:solidFill>
              <a:schemeClr val="tx2">
                <a:lumMod val="75000"/>
              </a:schemeClr>
            </a:solidFill>
          </a:ln>
        </p:spPr>
        <p:txBody>
          <a:bodyPr/>
          <a:lstStyle/>
          <a:p>
            <a:pPr algn="ctr"/>
            <a:r>
              <a:rPr lang="en-US" sz="4000" dirty="0"/>
              <a:t>Once Application Is Received </a:t>
            </a:r>
          </a:p>
        </p:txBody>
      </p:sp>
      <p:sp>
        <p:nvSpPr>
          <p:cNvPr id="3" name="Content Placeholder 2">
            <a:extLst>
              <a:ext uri="{FF2B5EF4-FFF2-40B4-BE49-F238E27FC236}">
                <a16:creationId xmlns:a16="http://schemas.microsoft.com/office/drawing/2014/main" id="{8A2284FC-2313-4BB1-A6B0-1EC23EDCA022}"/>
              </a:ext>
            </a:extLst>
          </p:cNvPr>
          <p:cNvSpPr>
            <a:spLocks noGrp="1"/>
          </p:cNvSpPr>
          <p:nvPr>
            <p:ph idx="1"/>
          </p:nvPr>
        </p:nvSpPr>
        <p:spPr>
          <a:ln w="19050">
            <a:solidFill>
              <a:schemeClr val="accent2">
                <a:lumMod val="75000"/>
              </a:schemeClr>
            </a:solidFill>
          </a:ln>
        </p:spPr>
        <p:txBody>
          <a:bodyPr/>
          <a:lstStyle/>
          <a:p>
            <a:pPr marL="0" indent="0">
              <a:buNone/>
            </a:pPr>
            <a:endParaRPr lang="en-US" dirty="0"/>
          </a:p>
          <a:p>
            <a:pPr>
              <a:buFont typeface="Wingdings" panose="05000000000000000000" pitchFamily="2" charset="2"/>
              <a:buChar char="v"/>
            </a:pPr>
            <a:r>
              <a:rPr lang="en-US" b="1" dirty="0">
                <a:solidFill>
                  <a:schemeClr val="accent6">
                    <a:lumMod val="50000"/>
                  </a:schemeClr>
                </a:solidFill>
              </a:rPr>
              <a:t>Application is reviewed for all necessary documentation</a:t>
            </a:r>
          </a:p>
          <a:p>
            <a:pPr lvl="1">
              <a:buFont typeface="Wingdings" panose="05000000000000000000" pitchFamily="2" charset="2"/>
              <a:buChar char="v"/>
            </a:pPr>
            <a:r>
              <a:rPr lang="en-US" b="1" dirty="0">
                <a:solidFill>
                  <a:schemeClr val="accent6">
                    <a:lumMod val="50000"/>
                  </a:schemeClr>
                </a:solidFill>
              </a:rPr>
              <a:t>Contact will be made if additional detail is required </a:t>
            </a:r>
          </a:p>
          <a:p>
            <a:pPr lvl="1">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If approved – client receives letter advising of such and letting them know they are on the Wait List and at what category </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sz="2400" b="1" dirty="0">
                <a:solidFill>
                  <a:schemeClr val="accent6">
                    <a:lumMod val="50000"/>
                  </a:schemeClr>
                </a:solidFill>
              </a:rPr>
              <a:t>ALL</a:t>
            </a:r>
            <a:r>
              <a:rPr lang="en-US" b="1" dirty="0">
                <a:solidFill>
                  <a:schemeClr val="accent6">
                    <a:lumMod val="50000"/>
                  </a:schemeClr>
                </a:solidFill>
              </a:rPr>
              <a:t> APPROVIED CLIENTS ARE PUT ON THE WAIT LIST </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If not approved – client receives letter detailing why not approved and what steps they are available to appeal the decision</a:t>
            </a:r>
          </a:p>
        </p:txBody>
      </p:sp>
      <p:sp>
        <p:nvSpPr>
          <p:cNvPr id="4" name="Slide Number Placeholder 3">
            <a:extLst>
              <a:ext uri="{FF2B5EF4-FFF2-40B4-BE49-F238E27FC236}">
                <a16:creationId xmlns:a16="http://schemas.microsoft.com/office/drawing/2014/main" id="{B2166DD9-A42A-488B-978F-657876872EB6}"/>
              </a:ext>
            </a:extLst>
          </p:cNvPr>
          <p:cNvSpPr>
            <a:spLocks noGrp="1"/>
          </p:cNvSpPr>
          <p:nvPr>
            <p:ph type="sldNum" sz="quarter" idx="10"/>
          </p:nvPr>
        </p:nvSpPr>
        <p:spPr/>
        <p:txBody>
          <a:bodyPr/>
          <a:lstStyle/>
          <a:p>
            <a:pPr>
              <a:defRPr/>
            </a:pPr>
            <a:fld id="{7F8C1383-3449-48C7-83B8-8B1A98CD4267}" type="slidenum">
              <a:rPr lang="en-US" altLang="en-US" smtClean="0"/>
              <a:pPr>
                <a:defRPr/>
              </a:pPr>
              <a:t>17</a:t>
            </a:fld>
            <a:endParaRPr lang="en-US" altLang="en-US"/>
          </a:p>
        </p:txBody>
      </p:sp>
    </p:spTree>
    <p:extLst>
      <p:ext uri="{BB962C8B-B14F-4D97-AF65-F5344CB8AC3E}">
        <p14:creationId xmlns:p14="http://schemas.microsoft.com/office/powerpoint/2010/main" val="334254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91E4-63F7-4402-967F-2CD8F6CDE5B1}"/>
              </a:ext>
            </a:extLst>
          </p:cNvPr>
          <p:cNvSpPr>
            <a:spLocks noGrp="1"/>
          </p:cNvSpPr>
          <p:nvPr>
            <p:ph type="title"/>
          </p:nvPr>
        </p:nvSpPr>
        <p:spPr/>
        <p:txBody>
          <a:bodyPr/>
          <a:lstStyle/>
          <a:p>
            <a:r>
              <a:rPr lang="en-US" sz="3200" b="1" i="0" u="none" strike="noStrike" baseline="0" dirty="0">
                <a:solidFill>
                  <a:srgbClr val="231F20"/>
                </a:solidFill>
                <a:latin typeface="TimesNewRomanPS-BoldMT"/>
              </a:rPr>
              <a:t>65G-4.017 Establishing Eligibility</a:t>
            </a:r>
            <a:endParaRPr lang="en-US" sz="3200" dirty="0"/>
          </a:p>
        </p:txBody>
      </p:sp>
      <p:sp>
        <p:nvSpPr>
          <p:cNvPr id="3" name="Content Placeholder 2">
            <a:extLst>
              <a:ext uri="{FF2B5EF4-FFF2-40B4-BE49-F238E27FC236}">
                <a16:creationId xmlns:a16="http://schemas.microsoft.com/office/drawing/2014/main" id="{34FDAD3A-8398-40B0-AC49-C781258C73C7}"/>
              </a:ext>
            </a:extLst>
          </p:cNvPr>
          <p:cNvSpPr>
            <a:spLocks noGrp="1"/>
          </p:cNvSpPr>
          <p:nvPr>
            <p:ph idx="1"/>
          </p:nvPr>
        </p:nvSpPr>
        <p:spPr>
          <a:xfrm>
            <a:off x="533400" y="2057400"/>
            <a:ext cx="8229600" cy="4572000"/>
          </a:xfrm>
        </p:spPr>
        <p:txBody>
          <a:bodyPr/>
          <a:lstStyle/>
          <a:p>
            <a:pPr algn="l"/>
            <a:r>
              <a:rPr lang="en-US" sz="1600" b="0" i="0" u="none" strike="noStrike" baseline="0" dirty="0">
                <a:solidFill>
                  <a:srgbClr val="231F20"/>
                </a:solidFill>
                <a:latin typeface="TimesNewRomanPSMT"/>
              </a:rPr>
              <a:t>(1) Establishing Eligibility – Autism. A diagnosis of autism, as defined by Rule 65G-4.014, F.A.C., may only be made by one or more of the following who has specific training and experience in making such diagnosis:</a:t>
            </a:r>
          </a:p>
          <a:p>
            <a:pPr algn="l"/>
            <a:r>
              <a:rPr lang="en-US" sz="1600" b="0" i="0" u="none" strike="noStrike" baseline="0" dirty="0">
                <a:solidFill>
                  <a:srgbClr val="231F20"/>
                </a:solidFill>
                <a:latin typeface="TimesNewRomanPSMT"/>
              </a:rPr>
              <a:t>(a) A Florida-licensed psychiatrist;</a:t>
            </a:r>
          </a:p>
          <a:p>
            <a:pPr algn="l"/>
            <a:r>
              <a:rPr lang="en-US" sz="1600" b="0" i="0" u="none" strike="noStrike" baseline="0" dirty="0">
                <a:solidFill>
                  <a:srgbClr val="231F20"/>
                </a:solidFill>
                <a:latin typeface="TimesNewRomanPSMT"/>
              </a:rPr>
              <a:t>(b) A Florida-licensed psychologist;</a:t>
            </a:r>
          </a:p>
          <a:p>
            <a:pPr algn="l"/>
            <a:r>
              <a:rPr lang="en-US" sz="1600" b="0" i="0" u="none" strike="noStrike" baseline="0" dirty="0">
                <a:solidFill>
                  <a:srgbClr val="231F20"/>
                </a:solidFill>
                <a:latin typeface="TimesNewRomanPSMT"/>
              </a:rPr>
              <a:t>(c) A board-certified pediatric neurologist who is qualified by training and experience to make a diagnosis of autism;</a:t>
            </a:r>
          </a:p>
          <a:p>
            <a:pPr algn="l"/>
            <a:r>
              <a:rPr lang="en-US" sz="1600" b="0" i="0" u="none" strike="noStrike" baseline="0" dirty="0">
                <a:solidFill>
                  <a:srgbClr val="231F20"/>
                </a:solidFill>
                <a:latin typeface="TimesNewRomanPSMT"/>
              </a:rPr>
              <a:t>(d) A board-certified developmental pediatrician, or</a:t>
            </a:r>
          </a:p>
          <a:p>
            <a:pPr algn="l"/>
            <a:r>
              <a:rPr lang="en-US" sz="1600" b="0" i="0" u="none" strike="noStrike" baseline="0" dirty="0">
                <a:solidFill>
                  <a:srgbClr val="231F20"/>
                </a:solidFill>
                <a:latin typeface="TimesNewRomanPSMT"/>
              </a:rPr>
              <a:t>(e) Collateral information received from another state may be accepted if the evaluator is licensed through the same credentials required for licensure in Florida for the professions listed in paragraph (1)(a), above.</a:t>
            </a:r>
          </a:p>
          <a:p>
            <a:pPr algn="l"/>
            <a:r>
              <a:rPr lang="en-US" sz="1600" b="0" i="0" u="none" strike="noStrike" baseline="0" dirty="0">
                <a:solidFill>
                  <a:srgbClr val="231F20"/>
                </a:solidFill>
                <a:latin typeface="TimesNewRomanPSMT"/>
              </a:rPr>
              <a:t>(2) Establishing Eligibility – Cerebral Palsy. Diagnosis is confirmed by written documentation from one or more of the following:</a:t>
            </a:r>
          </a:p>
          <a:p>
            <a:pPr algn="l"/>
            <a:r>
              <a:rPr lang="en-US" sz="1600" b="0" i="0" u="none" strike="noStrike" baseline="0" dirty="0">
                <a:solidFill>
                  <a:srgbClr val="231F20"/>
                </a:solidFill>
                <a:latin typeface="TimesNewRomanPSMT"/>
              </a:rPr>
              <a:t>(a) A medical doctor;</a:t>
            </a:r>
          </a:p>
          <a:p>
            <a:pPr algn="l"/>
            <a:endParaRPr lang="en-US" dirty="0"/>
          </a:p>
        </p:txBody>
      </p:sp>
      <p:sp>
        <p:nvSpPr>
          <p:cNvPr id="4" name="Slide Number Placeholder 3">
            <a:extLst>
              <a:ext uri="{FF2B5EF4-FFF2-40B4-BE49-F238E27FC236}">
                <a16:creationId xmlns:a16="http://schemas.microsoft.com/office/drawing/2014/main" id="{F2ABA0EE-D05C-452D-AF14-15EE3877C720}"/>
              </a:ext>
            </a:extLst>
          </p:cNvPr>
          <p:cNvSpPr>
            <a:spLocks noGrp="1"/>
          </p:cNvSpPr>
          <p:nvPr>
            <p:ph type="sldNum" sz="quarter" idx="10"/>
          </p:nvPr>
        </p:nvSpPr>
        <p:spPr/>
        <p:txBody>
          <a:bodyPr/>
          <a:lstStyle/>
          <a:p>
            <a:pPr>
              <a:defRPr/>
            </a:pPr>
            <a:fld id="{7F8C1383-3449-48C7-83B8-8B1A98CD4267}" type="slidenum">
              <a:rPr lang="en-US" altLang="en-US" smtClean="0"/>
              <a:pPr>
                <a:defRPr/>
              </a:pPr>
              <a:t>18</a:t>
            </a:fld>
            <a:endParaRPr lang="en-US" altLang="en-US"/>
          </a:p>
        </p:txBody>
      </p:sp>
    </p:spTree>
    <p:extLst>
      <p:ext uri="{BB962C8B-B14F-4D97-AF65-F5344CB8AC3E}">
        <p14:creationId xmlns:p14="http://schemas.microsoft.com/office/powerpoint/2010/main" val="395650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09F1-B0C5-4E94-B8DF-27DEB4331828}"/>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D25FFB48-B4C4-4728-B923-A103469F14AF}"/>
              </a:ext>
            </a:extLst>
          </p:cNvPr>
          <p:cNvSpPr>
            <a:spLocks noGrp="1"/>
          </p:cNvSpPr>
          <p:nvPr>
            <p:ph idx="1"/>
          </p:nvPr>
        </p:nvSpPr>
        <p:spPr/>
        <p:txBody>
          <a:bodyPr/>
          <a:lstStyle/>
          <a:p>
            <a:pPr algn="l"/>
            <a:r>
              <a:rPr lang="en-US" sz="1600" b="0" i="0" u="none" strike="noStrike" baseline="0" dirty="0">
                <a:solidFill>
                  <a:srgbClr val="231F20"/>
                </a:solidFill>
                <a:latin typeface="TimesNewRomanPSMT"/>
              </a:rPr>
              <a:t>(b) A doctor of osteopathy, or</a:t>
            </a:r>
          </a:p>
          <a:p>
            <a:pPr algn="l"/>
            <a:r>
              <a:rPr lang="en-US" sz="1600" b="0" i="0" u="none" strike="noStrike" baseline="0" dirty="0">
                <a:solidFill>
                  <a:srgbClr val="231F20"/>
                </a:solidFill>
                <a:latin typeface="TimesNewRomanPSMT"/>
              </a:rPr>
              <a:t>(c) Medical records documenting a diagnosis of cerebral palsy before the age of 18.</a:t>
            </a:r>
          </a:p>
          <a:p>
            <a:pPr algn="l"/>
            <a:r>
              <a:rPr lang="en-US" sz="1600" b="0" i="0" u="none" strike="noStrike" baseline="0" dirty="0">
                <a:solidFill>
                  <a:srgbClr val="231F20"/>
                </a:solidFill>
                <a:latin typeface="TimesNewRomanPSMT"/>
              </a:rPr>
              <a:t>(3) Establishing Eligibility – Mental Retardation or Intellectual Disability. To establish that an individual has mental retardation the following criteria shall be applied:</a:t>
            </a:r>
          </a:p>
          <a:p>
            <a:pPr algn="l"/>
            <a:r>
              <a:rPr lang="en-US" sz="1600" b="0" i="0" u="none" strike="noStrike" baseline="0" dirty="0">
                <a:solidFill>
                  <a:srgbClr val="231F20"/>
                </a:solidFill>
                <a:latin typeface="TimesNewRomanPSMT"/>
              </a:rPr>
              <a:t>(a) A single test or subtest should not be used alone to determine eligibility. If a person has significantly different (statistically defined) scores on different scales of a test or tests, or a great deal of variability on subtest scores of an IQ test, the full-scale score may not indicate mental retardation and should not be relied on as a valid score. In that instance, closer scrutiny is required to make an appropriate differential diagnosis. This may include review of school records, school placement, achievement scores, medical records, medication history, behavior during testing and the psychosocial situation at the time of testing. Closer scrutiny must also be required when there is a great deal of variability between IQ scores on different IQ tests or different administrations of the same IQ test. Nothing here is intended to preclude clinical judgment from appropriately determining that a single full-scale IQ score of 70 or below, or two or more standard deviations below the mean, on an individually administered intelligence test is sufficient to establish eligibility.</a:t>
            </a:r>
            <a:endParaRPr lang="en-US" dirty="0"/>
          </a:p>
        </p:txBody>
      </p:sp>
      <p:sp>
        <p:nvSpPr>
          <p:cNvPr id="4" name="Slide Number Placeholder 3">
            <a:extLst>
              <a:ext uri="{FF2B5EF4-FFF2-40B4-BE49-F238E27FC236}">
                <a16:creationId xmlns:a16="http://schemas.microsoft.com/office/drawing/2014/main" id="{FEED1B44-AFE1-4883-8C68-BC280EF50705}"/>
              </a:ext>
            </a:extLst>
          </p:cNvPr>
          <p:cNvSpPr>
            <a:spLocks noGrp="1"/>
          </p:cNvSpPr>
          <p:nvPr>
            <p:ph type="sldNum" sz="quarter" idx="10"/>
          </p:nvPr>
        </p:nvSpPr>
        <p:spPr/>
        <p:txBody>
          <a:bodyPr/>
          <a:lstStyle/>
          <a:p>
            <a:pPr>
              <a:defRPr/>
            </a:pPr>
            <a:fld id="{7F8C1383-3449-48C7-83B8-8B1A98CD4267}" type="slidenum">
              <a:rPr lang="en-US" altLang="en-US" smtClean="0"/>
              <a:pPr>
                <a:defRPr/>
              </a:pPr>
              <a:t>19</a:t>
            </a:fld>
            <a:endParaRPr lang="en-US" altLang="en-US"/>
          </a:p>
        </p:txBody>
      </p:sp>
    </p:spTree>
    <p:extLst>
      <p:ext uri="{BB962C8B-B14F-4D97-AF65-F5344CB8AC3E}">
        <p14:creationId xmlns:p14="http://schemas.microsoft.com/office/powerpoint/2010/main" val="361297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1C20DAF2-9290-49ED-B26E-DE1A9463DF78}" type="slidenum">
              <a:rPr lang="en-US" altLang="en-US" sz="1400" smtClean="0">
                <a:solidFill>
                  <a:schemeClr val="tx1"/>
                </a:solidFill>
              </a:rPr>
              <a:pPr>
                <a:spcBef>
                  <a:spcPct val="0"/>
                </a:spcBef>
                <a:spcAft>
                  <a:spcPct val="0"/>
                </a:spcAft>
                <a:buClrTx/>
                <a:buSzTx/>
                <a:buFontTx/>
                <a:buNone/>
              </a:pPr>
              <a:t>2</a:t>
            </a:fld>
            <a:endParaRPr lang="en-US" altLang="en-US" sz="1400">
              <a:solidFill>
                <a:schemeClr val="tx1"/>
              </a:solidFill>
            </a:endParaRPr>
          </a:p>
        </p:txBody>
      </p:sp>
      <p:sp>
        <p:nvSpPr>
          <p:cNvPr id="6147" name="Rectangle 6"/>
          <p:cNvSpPr>
            <a:spLocks noChangeArrowheads="1"/>
          </p:cNvSpPr>
          <p:nvPr/>
        </p:nvSpPr>
        <p:spPr bwMode="auto">
          <a:xfrm>
            <a:off x="1066800" y="1676400"/>
            <a:ext cx="2667000" cy="20574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spcAft>
                <a:spcPct val="0"/>
              </a:spcAft>
              <a:buClrTx/>
              <a:buSzTx/>
              <a:buFontTx/>
              <a:buNone/>
              <a:defRPr/>
            </a:pPr>
            <a:r>
              <a:rPr lang="en-US" altLang="en-US" sz="3600" b="1" dirty="0">
                <a:solidFill>
                  <a:schemeClr val="accent6">
                    <a:lumMod val="50000"/>
                  </a:schemeClr>
                </a:solidFill>
                <a:latin typeface="Calibri Light" panose="020F0302020204030204" pitchFamily="34" charset="0"/>
              </a:rPr>
              <a:t>The Agency’s Mission</a:t>
            </a:r>
          </a:p>
        </p:txBody>
      </p:sp>
      <p:sp>
        <p:nvSpPr>
          <p:cNvPr id="6148" name="Rectangle 7"/>
          <p:cNvSpPr>
            <a:spLocks noChangeArrowheads="1"/>
          </p:cNvSpPr>
          <p:nvPr/>
        </p:nvSpPr>
        <p:spPr bwMode="auto">
          <a:xfrm>
            <a:off x="0" y="44958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0"/>
              </a:spcAft>
              <a:buFontTx/>
              <a:buNone/>
              <a:defRPr/>
            </a:pPr>
            <a:r>
              <a:rPr lang="en-US" altLang="en-US" sz="3600" b="1" dirty="0">
                <a:solidFill>
                  <a:schemeClr val="accent6">
                    <a:lumMod val="50000"/>
                  </a:schemeClr>
                </a:solidFill>
                <a:latin typeface="Calibri Light" panose="020F0302020204030204" pitchFamily="34" charset="0"/>
              </a:rPr>
              <a:t>The Agency Supports Persons with </a:t>
            </a:r>
          </a:p>
          <a:p>
            <a:pPr algn="ctr">
              <a:spcBef>
                <a:spcPct val="0"/>
              </a:spcBef>
              <a:spcAft>
                <a:spcPct val="0"/>
              </a:spcAft>
              <a:buFontTx/>
              <a:buNone/>
              <a:defRPr/>
            </a:pPr>
            <a:r>
              <a:rPr lang="en-US" altLang="en-US" sz="3600" b="1" dirty="0">
                <a:solidFill>
                  <a:schemeClr val="accent6">
                    <a:lumMod val="50000"/>
                  </a:schemeClr>
                </a:solidFill>
                <a:latin typeface="Calibri Light" panose="020F0302020204030204" pitchFamily="34" charset="0"/>
              </a:rPr>
              <a:t>Developmental Disabilities in Living, Learning, </a:t>
            </a:r>
          </a:p>
          <a:p>
            <a:pPr algn="ctr">
              <a:spcBef>
                <a:spcPct val="0"/>
              </a:spcBef>
              <a:spcAft>
                <a:spcPct val="0"/>
              </a:spcAft>
              <a:buFontTx/>
              <a:buNone/>
              <a:defRPr/>
            </a:pPr>
            <a:r>
              <a:rPr lang="en-US" altLang="en-US" sz="3600" b="1" dirty="0">
                <a:solidFill>
                  <a:schemeClr val="accent6">
                    <a:lumMod val="50000"/>
                  </a:schemeClr>
                </a:solidFill>
                <a:latin typeface="Calibri Light" panose="020F0302020204030204" pitchFamily="34" charset="0"/>
              </a:rPr>
              <a:t>and Working in their Communities</a:t>
            </a:r>
          </a:p>
        </p:txBody>
      </p:sp>
      <p:pic>
        <p:nvPicPr>
          <p:cNvPr id="6149" name="Picture 8" descr="1MB_em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52600"/>
            <a:ext cx="33528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95FE-AC9D-47B7-91C7-E9ABE00A55F0}"/>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0CE8E651-B4DA-478C-867A-38D09E6313C1}"/>
              </a:ext>
            </a:extLst>
          </p:cNvPr>
          <p:cNvSpPr>
            <a:spLocks noGrp="1"/>
          </p:cNvSpPr>
          <p:nvPr>
            <p:ph idx="1"/>
          </p:nvPr>
        </p:nvSpPr>
        <p:spPr/>
        <p:txBody>
          <a:bodyPr/>
          <a:lstStyle/>
          <a:p>
            <a:pPr algn="l"/>
            <a:r>
              <a:rPr lang="en-US" sz="1600" b="0" i="0" u="none" strike="noStrike" baseline="0" dirty="0">
                <a:solidFill>
                  <a:srgbClr val="231F20"/>
                </a:solidFill>
                <a:latin typeface="TimesNewRomanPSMT"/>
              </a:rPr>
              <a:t>(b) The performance measures for this category of adaptive functioning deficits must be validated by the professional judgment of a psychologist who is experienced in working with people who have retardation, who has specific training and validation in the assessment instrument that is used, and who is one of the following:</a:t>
            </a:r>
          </a:p>
          <a:p>
            <a:pPr algn="l"/>
            <a:r>
              <a:rPr lang="en-US" sz="1600" b="0" i="0" u="none" strike="noStrike" baseline="0" dirty="0">
                <a:solidFill>
                  <a:srgbClr val="231F20"/>
                </a:solidFill>
                <a:latin typeface="TimesNewRomanPSMT"/>
              </a:rPr>
              <a:t>1. A Florida-licensed psychologist,</a:t>
            </a:r>
          </a:p>
          <a:p>
            <a:pPr algn="l"/>
            <a:r>
              <a:rPr lang="en-US" sz="1600" b="0" i="0" u="none" strike="noStrike" baseline="0" dirty="0">
                <a:solidFill>
                  <a:srgbClr val="231F20"/>
                </a:solidFill>
                <a:latin typeface="TimesNewRomanPSMT"/>
              </a:rPr>
              <a:t>2. A Florida-licensed school psychologist,</a:t>
            </a:r>
          </a:p>
          <a:p>
            <a:pPr algn="l"/>
            <a:r>
              <a:rPr lang="en-US" sz="1600" b="0" i="0" u="none" strike="noStrike" baseline="0" dirty="0">
                <a:solidFill>
                  <a:srgbClr val="231F20"/>
                </a:solidFill>
                <a:latin typeface="TimesNewRomanPSMT"/>
              </a:rPr>
              <a:t>3. A certified school psychologist.</a:t>
            </a:r>
          </a:p>
          <a:p>
            <a:pPr algn="l"/>
            <a:r>
              <a:rPr lang="en-US" sz="1600" b="0" i="0" u="none" strike="noStrike" baseline="0" dirty="0">
                <a:solidFill>
                  <a:srgbClr val="231F20"/>
                </a:solidFill>
                <a:latin typeface="TimesNewRomanPSMT"/>
              </a:rPr>
              <a:t>(c) Any standardized test may be submitted as proof. However, the applicant must demonstrate that any test not presumptively accepted by the agency is valid. The following are presumptively accepted standardized tests of intelligence to establish eligibility for mental retardation:</a:t>
            </a:r>
          </a:p>
          <a:p>
            <a:pPr algn="l"/>
            <a:r>
              <a:rPr lang="en-US" sz="1600" b="0" i="0" u="none" strike="noStrike" baseline="0" dirty="0">
                <a:solidFill>
                  <a:srgbClr val="231F20"/>
                </a:solidFill>
                <a:latin typeface="TimesNewRomanPSMT"/>
              </a:rPr>
              <a:t>1. Stanford-Binet Intelligence Test (all ages),</a:t>
            </a:r>
          </a:p>
          <a:p>
            <a:pPr algn="l"/>
            <a:r>
              <a:rPr lang="en-US" sz="1600" b="0" i="0" u="none" strike="noStrike" baseline="0" dirty="0">
                <a:solidFill>
                  <a:srgbClr val="231F20"/>
                </a:solidFill>
                <a:latin typeface="TimesNewRomanPSMT"/>
              </a:rPr>
              <a:t>2. Wechsler Preschool and Primary Scale of Intelligence (under six years of age),</a:t>
            </a:r>
          </a:p>
          <a:p>
            <a:pPr algn="l"/>
            <a:r>
              <a:rPr lang="en-US" sz="1600" b="0" i="0" u="none" strike="noStrike" baseline="0" dirty="0">
                <a:solidFill>
                  <a:srgbClr val="231F20"/>
                </a:solidFill>
                <a:latin typeface="TimesNewRomanPSMT"/>
              </a:rPr>
              <a:t>3. Differential Ability Scales – Preschool Edition (under six years of age),</a:t>
            </a:r>
          </a:p>
        </p:txBody>
      </p:sp>
      <p:sp>
        <p:nvSpPr>
          <p:cNvPr id="4" name="Slide Number Placeholder 3">
            <a:extLst>
              <a:ext uri="{FF2B5EF4-FFF2-40B4-BE49-F238E27FC236}">
                <a16:creationId xmlns:a16="http://schemas.microsoft.com/office/drawing/2014/main" id="{4C6278AF-1F39-427A-A2F5-477B25BA1E3C}"/>
              </a:ext>
            </a:extLst>
          </p:cNvPr>
          <p:cNvSpPr>
            <a:spLocks noGrp="1"/>
          </p:cNvSpPr>
          <p:nvPr>
            <p:ph type="sldNum" sz="quarter" idx="10"/>
          </p:nvPr>
        </p:nvSpPr>
        <p:spPr/>
        <p:txBody>
          <a:bodyPr/>
          <a:lstStyle/>
          <a:p>
            <a:pPr>
              <a:defRPr/>
            </a:pPr>
            <a:fld id="{7F8C1383-3449-48C7-83B8-8B1A98CD4267}" type="slidenum">
              <a:rPr lang="en-US" altLang="en-US" smtClean="0"/>
              <a:pPr>
                <a:defRPr/>
              </a:pPr>
              <a:t>20</a:t>
            </a:fld>
            <a:endParaRPr lang="en-US" altLang="en-US"/>
          </a:p>
        </p:txBody>
      </p:sp>
    </p:spTree>
    <p:extLst>
      <p:ext uri="{BB962C8B-B14F-4D97-AF65-F5344CB8AC3E}">
        <p14:creationId xmlns:p14="http://schemas.microsoft.com/office/powerpoint/2010/main" val="170998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082A-03FD-4EB2-9654-995AEF6AF7AC}"/>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13B1D9BC-BA9C-4792-A805-3488D62066AE}"/>
              </a:ext>
            </a:extLst>
          </p:cNvPr>
          <p:cNvSpPr>
            <a:spLocks noGrp="1"/>
          </p:cNvSpPr>
          <p:nvPr>
            <p:ph idx="1"/>
          </p:nvPr>
        </p:nvSpPr>
        <p:spPr>
          <a:xfrm>
            <a:off x="533400" y="2057400"/>
            <a:ext cx="8229600" cy="4648200"/>
          </a:xfrm>
        </p:spPr>
        <p:txBody>
          <a:bodyPr/>
          <a:lstStyle/>
          <a:p>
            <a:pPr algn="l"/>
            <a:r>
              <a:rPr lang="en-US" sz="1600" b="0" i="0" u="none" strike="noStrike" baseline="0" dirty="0">
                <a:solidFill>
                  <a:srgbClr val="231F20"/>
                </a:solidFill>
                <a:latin typeface="TimesNewRomanPSMT"/>
              </a:rPr>
              <a:t>4. Wechsler Intelligence Scale for Children (WISC) (children up to 15 years, 11 months),</a:t>
            </a:r>
          </a:p>
          <a:p>
            <a:pPr algn="l"/>
            <a:r>
              <a:rPr lang="en-US" sz="1600" b="0" i="0" u="none" strike="noStrike" baseline="0" dirty="0">
                <a:solidFill>
                  <a:srgbClr val="231F20"/>
                </a:solidFill>
                <a:latin typeface="TimesNewRomanPSMT"/>
              </a:rPr>
              <a:t>5. Differential Ability Scales (children up to 15 years, 11 months),</a:t>
            </a:r>
          </a:p>
          <a:p>
            <a:pPr algn="l"/>
            <a:r>
              <a:rPr lang="en-US" sz="1600" b="0" i="0" u="none" strike="noStrike" baseline="0" dirty="0">
                <a:solidFill>
                  <a:srgbClr val="231F20"/>
                </a:solidFill>
                <a:latin typeface="TimesNewRomanPSMT"/>
              </a:rPr>
              <a:t>6. Wechsler Adult Intelligence Scale (WAIS),</a:t>
            </a:r>
          </a:p>
          <a:p>
            <a:pPr algn="l"/>
            <a:r>
              <a:rPr lang="en-US" sz="1600" b="0" i="0" u="none" strike="noStrike" baseline="0" dirty="0">
                <a:solidFill>
                  <a:srgbClr val="231F20"/>
                </a:solidFill>
                <a:latin typeface="TimesNewRomanPSMT"/>
              </a:rPr>
              <a:t>7. Test of Nonverbal Intelligence-3 (TONI-3),</a:t>
            </a:r>
          </a:p>
          <a:p>
            <a:pPr algn="l"/>
            <a:r>
              <a:rPr lang="en-US" sz="1600" b="0" i="0" u="none" strike="noStrike" baseline="0" dirty="0">
                <a:solidFill>
                  <a:srgbClr val="231F20"/>
                </a:solidFill>
                <a:latin typeface="TimesNewRomanPSMT"/>
              </a:rPr>
              <a:t>8. Comprehensive Test of Nonverbal Intelligence-2 (C-TONI 2),</a:t>
            </a:r>
          </a:p>
          <a:p>
            <a:pPr algn="l"/>
            <a:r>
              <a:rPr lang="fr-FR" sz="1600" b="0" i="0" u="none" strike="noStrike" baseline="0" dirty="0">
                <a:solidFill>
                  <a:srgbClr val="231F20"/>
                </a:solidFill>
                <a:latin typeface="TimesNewRomanPSMT"/>
              </a:rPr>
              <a:t>9. Universal </a:t>
            </a:r>
            <a:r>
              <a:rPr lang="fr-FR" sz="1600" b="0" i="0" u="none" strike="noStrike" baseline="0" dirty="0" err="1">
                <a:solidFill>
                  <a:srgbClr val="231F20"/>
                </a:solidFill>
                <a:latin typeface="TimesNewRomanPSMT"/>
              </a:rPr>
              <a:t>Nonverbal</a:t>
            </a:r>
            <a:r>
              <a:rPr lang="fr-FR" sz="1600" b="0" i="0" u="none" strike="noStrike" baseline="0" dirty="0">
                <a:solidFill>
                  <a:srgbClr val="231F20"/>
                </a:solidFill>
                <a:latin typeface="TimesNewRomanPSMT"/>
              </a:rPr>
              <a:t> Intelligence Test (UNIT),</a:t>
            </a:r>
          </a:p>
          <a:p>
            <a:pPr algn="l"/>
            <a:r>
              <a:rPr lang="en-US" sz="1600" b="0" i="0" u="none" strike="noStrike" baseline="0" dirty="0">
                <a:solidFill>
                  <a:srgbClr val="231F20"/>
                </a:solidFill>
                <a:latin typeface="TimesNewRomanPSMT"/>
              </a:rPr>
              <a:t>10. Leiter International Performance Scale-Revised (Leiter-R).</a:t>
            </a:r>
          </a:p>
          <a:p>
            <a:pPr algn="l"/>
            <a:r>
              <a:rPr lang="en-US" sz="1600" b="0" i="0" u="none" strike="noStrike" baseline="0" dirty="0">
                <a:solidFill>
                  <a:srgbClr val="231F20"/>
                </a:solidFill>
                <a:latin typeface="TimesNewRomanPSMT"/>
              </a:rPr>
              <a:t>(d) The following tests of adaptive functioning are presumptively accepted in the determination:</a:t>
            </a:r>
          </a:p>
          <a:p>
            <a:pPr algn="l"/>
            <a:r>
              <a:rPr lang="en-US" sz="1600" b="0" i="0" u="none" strike="noStrike" baseline="0" dirty="0">
                <a:solidFill>
                  <a:srgbClr val="231F20"/>
                </a:solidFill>
                <a:latin typeface="TimesNewRomanPSMT"/>
              </a:rPr>
              <a:t>1. Vineland Adaptive Behavior Scales,</a:t>
            </a:r>
          </a:p>
          <a:p>
            <a:pPr algn="l"/>
            <a:r>
              <a:rPr lang="en-US" sz="1600" b="0" i="0" u="none" strike="noStrike" baseline="0" dirty="0">
                <a:solidFill>
                  <a:srgbClr val="231F20"/>
                </a:solidFill>
                <a:latin typeface="TimesNewRomanPSMT"/>
              </a:rPr>
              <a:t>2. AAMR Adaptive Behavior Scale,</a:t>
            </a:r>
          </a:p>
          <a:p>
            <a:pPr algn="l"/>
            <a:r>
              <a:rPr lang="en-US" sz="1600" b="0" i="0" u="none" strike="noStrike" baseline="0" dirty="0">
                <a:solidFill>
                  <a:srgbClr val="231F20"/>
                </a:solidFill>
                <a:latin typeface="TimesNewRomanPSMT"/>
              </a:rPr>
              <a:t>3. Adaptive Behavior Assessment System (ABAS),</a:t>
            </a:r>
          </a:p>
          <a:p>
            <a:pPr algn="l"/>
            <a:r>
              <a:rPr lang="en-US" sz="1600" b="0" i="0" u="none" strike="noStrike" baseline="0" dirty="0">
                <a:solidFill>
                  <a:srgbClr val="231F20"/>
                </a:solidFill>
                <a:latin typeface="TimesNewRomanPSMT"/>
              </a:rPr>
              <a:t>4. Adaptive Behavior Evaluation Scale (ABES).</a:t>
            </a:r>
            <a:endParaRPr lang="en-US" sz="3600" b="0" i="0" u="none" strike="noStrike" baseline="0" dirty="0">
              <a:solidFill>
                <a:srgbClr val="0000FF"/>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95E01665-3AE2-4120-95C1-AD59B0E013A1}"/>
              </a:ext>
            </a:extLst>
          </p:cNvPr>
          <p:cNvSpPr>
            <a:spLocks noGrp="1"/>
          </p:cNvSpPr>
          <p:nvPr>
            <p:ph type="sldNum" sz="quarter" idx="10"/>
          </p:nvPr>
        </p:nvSpPr>
        <p:spPr/>
        <p:txBody>
          <a:bodyPr/>
          <a:lstStyle/>
          <a:p>
            <a:pPr>
              <a:defRPr/>
            </a:pPr>
            <a:fld id="{7F8C1383-3449-48C7-83B8-8B1A98CD4267}" type="slidenum">
              <a:rPr lang="en-US" altLang="en-US" smtClean="0"/>
              <a:pPr>
                <a:defRPr/>
              </a:pPr>
              <a:t>21</a:t>
            </a:fld>
            <a:endParaRPr lang="en-US" altLang="en-US"/>
          </a:p>
        </p:txBody>
      </p:sp>
    </p:spTree>
    <p:extLst>
      <p:ext uri="{BB962C8B-B14F-4D97-AF65-F5344CB8AC3E}">
        <p14:creationId xmlns:p14="http://schemas.microsoft.com/office/powerpoint/2010/main" val="258010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5275-D445-4905-86F8-361BE7B49FD3}"/>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0B8E6658-71A1-4E67-94AA-51FD6FB1A24C}"/>
              </a:ext>
            </a:extLst>
          </p:cNvPr>
          <p:cNvSpPr>
            <a:spLocks noGrp="1"/>
          </p:cNvSpPr>
          <p:nvPr>
            <p:ph idx="1"/>
          </p:nvPr>
        </p:nvSpPr>
        <p:spPr>
          <a:xfrm>
            <a:off x="533400" y="2057400"/>
            <a:ext cx="8229600" cy="4800600"/>
          </a:xfrm>
        </p:spPr>
        <p:txBody>
          <a:bodyPr/>
          <a:lstStyle/>
          <a:p>
            <a:pPr algn="l"/>
            <a:r>
              <a:rPr lang="en-US" sz="1600" b="0" i="0" u="none" strike="noStrike" baseline="0" dirty="0">
                <a:solidFill>
                  <a:srgbClr val="231F20"/>
                </a:solidFill>
                <a:latin typeface="TimesNewRomanPSMT"/>
              </a:rPr>
              <a:t>5. Scales of Independent Behavior-Revised</a:t>
            </a:r>
          </a:p>
          <a:p>
            <a:pPr algn="l"/>
            <a:r>
              <a:rPr lang="en-US" sz="1600" b="0" i="0" u="none" strike="noStrike" baseline="0" dirty="0">
                <a:solidFill>
                  <a:srgbClr val="231F20"/>
                </a:solidFill>
                <a:latin typeface="TimesNewRomanPSMT"/>
              </a:rPr>
              <a:t>(e) In all cases, assessments or evaluations for eligibility should be obtained from appropriately licensed professionals with experience and training in the instruments and population for whom eligibility is to be determined.</a:t>
            </a:r>
          </a:p>
          <a:p>
            <a:pPr algn="l"/>
            <a:r>
              <a:rPr lang="en-US" sz="1600" b="0" i="0" u="none" strike="noStrike" baseline="0" dirty="0">
                <a:solidFill>
                  <a:srgbClr val="231F20"/>
                </a:solidFill>
                <a:latin typeface="TimesNewRomanPSMT"/>
              </a:rPr>
              <a:t>(4) Establishing Eligibility – Prader-Willi Syndrome. Diagnosis is confirmed by written documentation from one or more of the following:</a:t>
            </a:r>
          </a:p>
          <a:p>
            <a:pPr algn="l"/>
            <a:r>
              <a:rPr lang="en-US" sz="1600" b="0" i="0" u="none" strike="noStrike" baseline="0" dirty="0">
                <a:solidFill>
                  <a:srgbClr val="231F20"/>
                </a:solidFill>
                <a:latin typeface="TimesNewRomanPSMT"/>
              </a:rPr>
              <a:t>(a) A medical doctor;</a:t>
            </a:r>
          </a:p>
          <a:p>
            <a:pPr algn="l"/>
            <a:r>
              <a:rPr lang="en-US" sz="1600" b="0" i="0" u="none" strike="noStrike" baseline="0" dirty="0">
                <a:solidFill>
                  <a:srgbClr val="231F20"/>
                </a:solidFill>
                <a:latin typeface="TimesNewRomanPSMT"/>
              </a:rPr>
              <a:t>(b) A doctor of osteopathy, or</a:t>
            </a:r>
          </a:p>
          <a:p>
            <a:pPr algn="l"/>
            <a:r>
              <a:rPr lang="en-US" sz="1600" b="0" i="0" u="none" strike="noStrike" baseline="0" dirty="0">
                <a:solidFill>
                  <a:srgbClr val="231F20"/>
                </a:solidFill>
                <a:latin typeface="TimesNewRomanPSMT"/>
              </a:rPr>
              <a:t>(c) Medical records that document a diagnosis of Prader-Willi syndrome before the age of 18.</a:t>
            </a:r>
          </a:p>
          <a:p>
            <a:pPr algn="l"/>
            <a:r>
              <a:rPr lang="en-US" sz="1600" b="0" i="0" u="none" strike="noStrike" baseline="0" dirty="0">
                <a:solidFill>
                  <a:srgbClr val="231F20"/>
                </a:solidFill>
                <a:latin typeface="TimesNewRomanPSMT"/>
              </a:rPr>
              <a:t>(5) Establishing Eligibility – Spina Bifida. Diagnosis is confirmed by written documentation from one or more of the following:</a:t>
            </a:r>
          </a:p>
          <a:p>
            <a:pPr algn="l"/>
            <a:r>
              <a:rPr lang="en-US" sz="1600" b="0" i="0" u="none" strike="noStrike" baseline="0" dirty="0">
                <a:solidFill>
                  <a:srgbClr val="231F20"/>
                </a:solidFill>
                <a:latin typeface="TimesNewRomanPSMT"/>
              </a:rPr>
              <a:t>(a) A medical doctor;</a:t>
            </a:r>
          </a:p>
          <a:p>
            <a:pPr algn="l"/>
            <a:r>
              <a:rPr lang="en-US" sz="1600" b="0" i="0" u="none" strike="noStrike" baseline="0" dirty="0">
                <a:solidFill>
                  <a:srgbClr val="231F20"/>
                </a:solidFill>
                <a:latin typeface="TimesNewRomanPSMT"/>
              </a:rPr>
              <a:t>(b) A doctor of osteopathy, or</a:t>
            </a:r>
          </a:p>
          <a:p>
            <a:pPr algn="l"/>
            <a:r>
              <a:rPr lang="en-US" sz="1600" b="0" i="0" u="none" strike="noStrike" baseline="0" dirty="0">
                <a:solidFill>
                  <a:srgbClr val="231F20"/>
                </a:solidFill>
                <a:latin typeface="TimesNewRomanPSMT"/>
              </a:rPr>
              <a:t>(c) Medical records that document a diagnosis of spina bifida cystica or myelomeningocele before the age of 18.</a:t>
            </a:r>
          </a:p>
        </p:txBody>
      </p:sp>
      <p:sp>
        <p:nvSpPr>
          <p:cNvPr id="4" name="Slide Number Placeholder 3">
            <a:extLst>
              <a:ext uri="{FF2B5EF4-FFF2-40B4-BE49-F238E27FC236}">
                <a16:creationId xmlns:a16="http://schemas.microsoft.com/office/drawing/2014/main" id="{EDF0DCAC-8728-4C11-AC48-7C12BA8F065F}"/>
              </a:ext>
            </a:extLst>
          </p:cNvPr>
          <p:cNvSpPr>
            <a:spLocks noGrp="1"/>
          </p:cNvSpPr>
          <p:nvPr>
            <p:ph type="sldNum" sz="quarter" idx="10"/>
          </p:nvPr>
        </p:nvSpPr>
        <p:spPr/>
        <p:txBody>
          <a:bodyPr/>
          <a:lstStyle/>
          <a:p>
            <a:pPr>
              <a:defRPr/>
            </a:pPr>
            <a:fld id="{7F8C1383-3449-48C7-83B8-8B1A98CD4267}" type="slidenum">
              <a:rPr lang="en-US" altLang="en-US" smtClean="0"/>
              <a:pPr>
                <a:defRPr/>
              </a:pPr>
              <a:t>22</a:t>
            </a:fld>
            <a:endParaRPr lang="en-US" altLang="en-US"/>
          </a:p>
        </p:txBody>
      </p:sp>
    </p:spTree>
    <p:extLst>
      <p:ext uri="{BB962C8B-B14F-4D97-AF65-F5344CB8AC3E}">
        <p14:creationId xmlns:p14="http://schemas.microsoft.com/office/powerpoint/2010/main" val="77070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DDEE-F525-4CE2-A688-49FD7A981B2A}"/>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516D3AFF-4390-4F64-AF74-AEA223D30731}"/>
              </a:ext>
            </a:extLst>
          </p:cNvPr>
          <p:cNvSpPr>
            <a:spLocks noGrp="1"/>
          </p:cNvSpPr>
          <p:nvPr>
            <p:ph idx="1"/>
          </p:nvPr>
        </p:nvSpPr>
        <p:spPr/>
        <p:txBody>
          <a:bodyPr/>
          <a:lstStyle/>
          <a:p>
            <a:pPr algn="l"/>
            <a:r>
              <a:rPr lang="en-US" sz="1600" b="0" i="0" u="none" strike="noStrike" baseline="0" dirty="0">
                <a:solidFill>
                  <a:srgbClr val="231F20"/>
                </a:solidFill>
                <a:latin typeface="TimesNewRomanPSMT"/>
              </a:rPr>
              <a:t>(6) Establishing Eligibility – Down Syndrome. Evidence under this category requires medical records documenting a chromosome analysis (also referred to as a karyotype) finding the individual has an extra genetic material on their number 21 chromosome.</a:t>
            </a:r>
          </a:p>
          <a:p>
            <a:pPr algn="l"/>
            <a:r>
              <a:rPr lang="en-US" sz="1600" b="0" i="0" u="none" strike="noStrike" baseline="0" dirty="0">
                <a:solidFill>
                  <a:srgbClr val="231F20"/>
                </a:solidFill>
                <a:latin typeface="TimesNewRomanPSMT"/>
              </a:rPr>
              <a:t>(7) Establishing Eligibility – High-Risk Children, 3 to 5 years of age. Evidence under this category requires a determination by an APD area office that a medical diagnosis of developmental delay evidenced by the child indicates a high probability that the child is likely to have an eventual diagnosis of a qualifying condition under Rule 65G-4.014, F.A.C., if early intervention services are not provided, or the child has one or more physical or genetic anomalies associated with a developmental disability, such as:</a:t>
            </a:r>
          </a:p>
          <a:p>
            <a:pPr algn="l"/>
            <a:r>
              <a:rPr lang="en-US" sz="1600" b="0" i="0" u="none" strike="noStrike" baseline="0" dirty="0">
                <a:solidFill>
                  <a:srgbClr val="231F20"/>
                </a:solidFill>
                <a:latin typeface="TimesNewRomanPSMT"/>
              </a:rPr>
              <a:t>(a) Genetic or chromosomal disorders (such as Down syndrome or Rett syndrome);</a:t>
            </a:r>
          </a:p>
          <a:p>
            <a:pPr algn="l"/>
            <a:r>
              <a:rPr lang="en-US" sz="1600" b="0" i="0" u="none" strike="noStrike" baseline="0" dirty="0">
                <a:solidFill>
                  <a:srgbClr val="231F20"/>
                </a:solidFill>
                <a:latin typeface="TimesNewRomanPSMT"/>
              </a:rPr>
              <a:t>(b) Metabolic disorders (such as phenylketonuria);</a:t>
            </a:r>
          </a:p>
          <a:p>
            <a:pPr algn="l"/>
            <a:r>
              <a:rPr lang="en-US" sz="1600" b="0" i="0" u="none" strike="noStrike" baseline="0" dirty="0">
                <a:solidFill>
                  <a:srgbClr val="231F20"/>
                </a:solidFill>
                <a:latin typeface="TimesNewRomanPSMT"/>
              </a:rPr>
              <a:t>(c) Congenital malformations (such as microcephaly or hydrocephaly);</a:t>
            </a:r>
          </a:p>
          <a:p>
            <a:pPr algn="l"/>
            <a:r>
              <a:rPr lang="en-US" sz="1600" b="0" i="0" u="none" strike="noStrike" baseline="0" dirty="0">
                <a:solidFill>
                  <a:srgbClr val="231F20"/>
                </a:solidFill>
                <a:latin typeface="TimesNewRomanPSMT"/>
              </a:rPr>
              <a:t>(d) Neurological abnormalities and insults;</a:t>
            </a:r>
          </a:p>
          <a:p>
            <a:pPr algn="l"/>
            <a:r>
              <a:rPr lang="en-US" sz="1600" b="0" i="0" u="none" strike="noStrike" baseline="0" dirty="0">
                <a:solidFill>
                  <a:srgbClr val="231F20"/>
                </a:solidFill>
                <a:latin typeface="TimesNewRomanPSMT"/>
              </a:rPr>
              <a:t>(e) Congenital and acquired infectious diseases;</a:t>
            </a:r>
            <a:endParaRPr lang="en-US" dirty="0"/>
          </a:p>
        </p:txBody>
      </p:sp>
      <p:sp>
        <p:nvSpPr>
          <p:cNvPr id="4" name="Slide Number Placeholder 3">
            <a:extLst>
              <a:ext uri="{FF2B5EF4-FFF2-40B4-BE49-F238E27FC236}">
                <a16:creationId xmlns:a16="http://schemas.microsoft.com/office/drawing/2014/main" id="{1F2F136B-D6DC-478C-A98B-C79F39382517}"/>
              </a:ext>
            </a:extLst>
          </p:cNvPr>
          <p:cNvSpPr>
            <a:spLocks noGrp="1"/>
          </p:cNvSpPr>
          <p:nvPr>
            <p:ph type="sldNum" sz="quarter" idx="10"/>
          </p:nvPr>
        </p:nvSpPr>
        <p:spPr/>
        <p:txBody>
          <a:bodyPr/>
          <a:lstStyle/>
          <a:p>
            <a:pPr>
              <a:defRPr/>
            </a:pPr>
            <a:fld id="{7F8C1383-3449-48C7-83B8-8B1A98CD4267}" type="slidenum">
              <a:rPr lang="en-US" altLang="en-US" smtClean="0"/>
              <a:pPr>
                <a:defRPr/>
              </a:pPr>
              <a:t>23</a:t>
            </a:fld>
            <a:endParaRPr lang="en-US" altLang="en-US"/>
          </a:p>
        </p:txBody>
      </p:sp>
    </p:spTree>
    <p:extLst>
      <p:ext uri="{BB962C8B-B14F-4D97-AF65-F5344CB8AC3E}">
        <p14:creationId xmlns:p14="http://schemas.microsoft.com/office/powerpoint/2010/main" val="204085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F97C-1AA6-4EBE-AF51-6C38D02D6A91}"/>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69B2238B-B1FC-4ED2-B270-23DBD95B5B7F}"/>
              </a:ext>
            </a:extLst>
          </p:cNvPr>
          <p:cNvSpPr>
            <a:spLocks noGrp="1"/>
          </p:cNvSpPr>
          <p:nvPr>
            <p:ph idx="1"/>
          </p:nvPr>
        </p:nvSpPr>
        <p:spPr>
          <a:xfrm>
            <a:off x="533400" y="2057400"/>
            <a:ext cx="8229600" cy="4648200"/>
          </a:xfrm>
        </p:spPr>
        <p:txBody>
          <a:bodyPr/>
          <a:lstStyle/>
          <a:p>
            <a:pPr algn="l"/>
            <a:r>
              <a:rPr lang="en-US" sz="1600" b="0" i="0" u="none" strike="noStrike" baseline="0" dirty="0">
                <a:solidFill>
                  <a:srgbClr val="231F20"/>
                </a:solidFill>
                <a:latin typeface="TimesNewRomanPSMT"/>
              </a:rPr>
              <a:t>(f) Chronic or catastrophic illnesses or injuries;</a:t>
            </a:r>
          </a:p>
          <a:p>
            <a:pPr algn="l"/>
            <a:r>
              <a:rPr lang="en-US" sz="1600" b="0" i="0" u="none" strike="noStrike" baseline="0" dirty="0">
                <a:solidFill>
                  <a:srgbClr val="231F20"/>
                </a:solidFill>
                <a:latin typeface="TimesNewRomanPSMT"/>
              </a:rPr>
              <a:t>(g) A parent or guardian with developmental disabilities who requires assistance in meeting the child’s developmental needs, or </a:t>
            </a:r>
          </a:p>
          <a:p>
            <a:pPr algn="l"/>
            <a:r>
              <a:rPr lang="en-US" sz="1600" b="0" i="0" u="none" strike="noStrike" baseline="0" dirty="0">
                <a:solidFill>
                  <a:srgbClr val="231F20"/>
                </a:solidFill>
                <a:latin typeface="TimesNewRomanPSMT"/>
              </a:rPr>
              <a:t>(h) Other conditions or genetic disorders generally associated with developmental disabilities, such as tuberous sclerosis, congenital syphilis, fetal alcohol syndrome, or maternal rubella, as documented by a physician.</a:t>
            </a:r>
          </a:p>
          <a:p>
            <a:pPr algn="l"/>
            <a:r>
              <a:rPr lang="en-US" sz="1600" b="0" i="0" u="none" strike="noStrike" baseline="0" dirty="0">
                <a:solidFill>
                  <a:srgbClr val="231F20"/>
                </a:solidFill>
                <a:latin typeface="TimesNewRomanPSMT"/>
              </a:rPr>
              <a:t>(i) If a child between three and five years of age already has been determined to have a developmental disability in one of the five categories identified in Chapter 393, F.S., that child shall be eligible for services from the agency under the appropriate diagnosis and shall be added to the waiting list.</a:t>
            </a:r>
          </a:p>
          <a:p>
            <a:pPr algn="l"/>
            <a:r>
              <a:rPr lang="en-US" sz="1600" b="0" i="0" u="none" strike="noStrike" baseline="0" dirty="0">
                <a:solidFill>
                  <a:srgbClr val="231F20"/>
                </a:solidFill>
                <a:latin typeface="TimesNewRomanPSMT"/>
              </a:rPr>
              <a:t>(j) If a child served under the category of high risk does not have a confirmed diagnosis by his or her fifth birthday, they shall be given a notice of case closure and the case will be closed at the agency. The agency shall make the child’s parent or guardian aware of appropriate agencies, programs or school programs which the agency is aware of which might be able to assist the child.</a:t>
            </a:r>
          </a:p>
          <a:p>
            <a:pPr algn="l"/>
            <a:r>
              <a:rPr lang="en-US" sz="1400" b="0" i="1" u="none" strike="noStrike" baseline="0" dirty="0">
                <a:solidFill>
                  <a:srgbClr val="231F20"/>
                </a:solidFill>
                <a:latin typeface="Times New Roman" panose="02020603050405020304" pitchFamily="18" charset="0"/>
              </a:rPr>
              <a:t>Rulemaking Authority 393.065, 393.501 FS. Law Implemented 393.065 FS. History–New 5-16-12.</a:t>
            </a:r>
            <a:endParaRPr lang="en-US" dirty="0"/>
          </a:p>
        </p:txBody>
      </p:sp>
      <p:sp>
        <p:nvSpPr>
          <p:cNvPr id="4" name="Slide Number Placeholder 3">
            <a:extLst>
              <a:ext uri="{FF2B5EF4-FFF2-40B4-BE49-F238E27FC236}">
                <a16:creationId xmlns:a16="http://schemas.microsoft.com/office/drawing/2014/main" id="{F4F51B0F-FB6B-4E4B-8A46-B208D7F2590A}"/>
              </a:ext>
            </a:extLst>
          </p:cNvPr>
          <p:cNvSpPr>
            <a:spLocks noGrp="1"/>
          </p:cNvSpPr>
          <p:nvPr>
            <p:ph type="sldNum" sz="quarter" idx="10"/>
          </p:nvPr>
        </p:nvSpPr>
        <p:spPr/>
        <p:txBody>
          <a:bodyPr/>
          <a:lstStyle/>
          <a:p>
            <a:pPr>
              <a:defRPr/>
            </a:pPr>
            <a:fld id="{7F8C1383-3449-48C7-83B8-8B1A98CD4267}" type="slidenum">
              <a:rPr lang="en-US" altLang="en-US" smtClean="0"/>
              <a:pPr>
                <a:defRPr/>
              </a:pPr>
              <a:t>24</a:t>
            </a:fld>
            <a:endParaRPr lang="en-US" altLang="en-US"/>
          </a:p>
        </p:txBody>
      </p:sp>
    </p:spTree>
    <p:extLst>
      <p:ext uri="{BB962C8B-B14F-4D97-AF65-F5344CB8AC3E}">
        <p14:creationId xmlns:p14="http://schemas.microsoft.com/office/powerpoint/2010/main" val="421148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478C7B-65ED-4583-9D58-5998C8E37AC1}"/>
              </a:ext>
            </a:extLst>
          </p:cNvPr>
          <p:cNvSpPr>
            <a:spLocks noGrp="1"/>
          </p:cNvSpPr>
          <p:nvPr>
            <p:ph type="title"/>
          </p:nvPr>
        </p:nvSpPr>
        <p:spPr/>
        <p:txBody>
          <a:bodyPr/>
          <a:lstStyle/>
          <a:p>
            <a:r>
              <a:rPr lang="en-US" sz="2800" dirty="0"/>
              <a:t>65G-1.047 Crisis Status Criteria.</a:t>
            </a:r>
          </a:p>
        </p:txBody>
      </p:sp>
      <p:sp>
        <p:nvSpPr>
          <p:cNvPr id="4" name="Content Placeholder 3">
            <a:extLst>
              <a:ext uri="{FF2B5EF4-FFF2-40B4-BE49-F238E27FC236}">
                <a16:creationId xmlns:a16="http://schemas.microsoft.com/office/drawing/2014/main" id="{8C5E5282-DE78-4EC5-80FB-64BA86A778C8}"/>
              </a:ext>
            </a:extLst>
          </p:cNvPr>
          <p:cNvSpPr>
            <a:spLocks noGrp="1"/>
          </p:cNvSpPr>
          <p:nvPr>
            <p:ph idx="1"/>
          </p:nvPr>
        </p:nvSpPr>
        <p:spPr>
          <a:xfrm>
            <a:off x="533400" y="2057400"/>
            <a:ext cx="8229600" cy="4800600"/>
          </a:xfrm>
        </p:spPr>
        <p:txBody>
          <a:bodyPr/>
          <a:lstStyle/>
          <a:p>
            <a:r>
              <a:rPr lang="en-US" sz="1100" dirty="0"/>
              <a:t>“First priority” crisis category: The applicant is currently homeless, living in a homeless shelter, or living with relatives in an unsafe environment. In such cases, the following indicia, supported by credible evidence, are relevant to a crisis determination in this category:</a:t>
            </a:r>
          </a:p>
          <a:p>
            <a:r>
              <a:rPr lang="en-US" sz="1100" dirty="0"/>
              <a:t>(a) Without immediate provision of waiver services, the health and safety of the applicant are at risk;</a:t>
            </a:r>
          </a:p>
          <a:p>
            <a:r>
              <a:rPr lang="en-US" sz="1100" dirty="0"/>
              <a:t>(b) The applicant has no shelter available and needs emergency placement by the Agency or another state agency;</a:t>
            </a:r>
          </a:p>
          <a:p>
            <a:r>
              <a:rPr lang="en-US" sz="1100" dirty="0"/>
              <a:t>(c) Alternative funding is not available for other placement and services to the applicant;</a:t>
            </a:r>
          </a:p>
          <a:p>
            <a:r>
              <a:rPr lang="en-US" sz="1100" dirty="0"/>
              <a:t>(d) The applicant temporarily is staying with friends or relatives but residence is not expected to last more than several weeks;</a:t>
            </a:r>
          </a:p>
          <a:p>
            <a:r>
              <a:rPr lang="en-US" sz="1100" dirty="0"/>
              <a:t>(e) The applicant’s caregiver has no legal obligation to provide shelter to the applicant and the caregiver’s commitment to shelter the applicant is low;</a:t>
            </a:r>
          </a:p>
          <a:p>
            <a:r>
              <a:rPr lang="en-US" sz="1100" dirty="0"/>
              <a:t>(f) Factors affecting the applicant’s safety in the current setting include risk of physical abuse of the applicant or risk of insufficient supervision and support;</a:t>
            </a:r>
          </a:p>
          <a:p>
            <a:r>
              <a:rPr lang="en-US" sz="1100" dirty="0"/>
              <a:t>(g) The home has insufficient room to shelter the applicant, or the applicant must share a room in an inappropriate living arrangement, based on the ages, genders, and conditions of the persons sharing the room;</a:t>
            </a:r>
          </a:p>
          <a:p>
            <a:r>
              <a:rPr lang="en-US" sz="1100" dirty="0"/>
              <a:t>(h) The applicant’s desire for placement creates a reasonable expectation that the applicant will be cooperative with placement;</a:t>
            </a:r>
          </a:p>
          <a:p>
            <a:r>
              <a:rPr lang="en-US" sz="1100" dirty="0"/>
              <a:t>(i) Violence or illegal activities within the applicant’s current living environment by the applicant or others has required the intervention of local or state law enforcement authorities;</a:t>
            </a:r>
          </a:p>
          <a:p>
            <a:r>
              <a:rPr lang="en-US" sz="1100" dirty="0"/>
              <a:t>(j) Complaints of neglect, exploitation, or abuse of the applicant to Protective Services, or other adverse environmental conditions affecting the applicant, have been investigated and confirmed pursuant to Chapter 39, Part II, or Section 415.104, F.S.;</a:t>
            </a:r>
          </a:p>
          <a:p>
            <a:r>
              <a:rPr lang="en-US" sz="1100" dirty="0"/>
              <a:t>(k) The applicant requires services of greater intensity</a:t>
            </a:r>
            <a:r>
              <a:rPr lang="en-US" dirty="0"/>
              <a:t>.</a:t>
            </a:r>
          </a:p>
          <a:p>
            <a:endParaRPr lang="en-US" dirty="0"/>
          </a:p>
        </p:txBody>
      </p:sp>
      <p:sp>
        <p:nvSpPr>
          <p:cNvPr id="2" name="Slide Number Placeholder 1">
            <a:extLst>
              <a:ext uri="{FF2B5EF4-FFF2-40B4-BE49-F238E27FC236}">
                <a16:creationId xmlns:a16="http://schemas.microsoft.com/office/drawing/2014/main" id="{1196E7BB-4726-4D2B-8ADB-2E5D615C765E}"/>
              </a:ext>
            </a:extLst>
          </p:cNvPr>
          <p:cNvSpPr>
            <a:spLocks noGrp="1"/>
          </p:cNvSpPr>
          <p:nvPr>
            <p:ph type="sldNum" sz="quarter" idx="10"/>
          </p:nvPr>
        </p:nvSpPr>
        <p:spPr/>
        <p:txBody>
          <a:bodyPr/>
          <a:lstStyle/>
          <a:p>
            <a:pPr>
              <a:defRPr/>
            </a:pPr>
            <a:fld id="{09E314F4-C0C1-4B4C-AA2F-8A4F91D4E4DD}" type="slidenum">
              <a:rPr lang="en-US" altLang="en-US" smtClean="0"/>
              <a:pPr>
                <a:defRPr/>
              </a:pPr>
              <a:t>25</a:t>
            </a:fld>
            <a:endParaRPr lang="en-US" altLang="en-US"/>
          </a:p>
        </p:txBody>
      </p:sp>
    </p:spTree>
    <p:extLst>
      <p:ext uri="{BB962C8B-B14F-4D97-AF65-F5344CB8AC3E}">
        <p14:creationId xmlns:p14="http://schemas.microsoft.com/office/powerpoint/2010/main" val="3205172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41711F-22C6-4041-A5F8-2EF1DFBF218F}"/>
              </a:ext>
            </a:extLst>
          </p:cNvPr>
          <p:cNvSpPr>
            <a:spLocks noGrp="1"/>
          </p:cNvSpPr>
          <p:nvPr>
            <p:ph type="sldNum" sz="quarter" idx="10"/>
          </p:nvPr>
        </p:nvSpPr>
        <p:spPr/>
        <p:txBody>
          <a:bodyPr/>
          <a:lstStyle/>
          <a:p>
            <a:pPr>
              <a:defRPr/>
            </a:pPr>
            <a:fld id="{09E314F4-C0C1-4B4C-AA2F-8A4F91D4E4DD}" type="slidenum">
              <a:rPr lang="en-US" altLang="en-US" smtClean="0"/>
              <a:pPr>
                <a:defRPr/>
              </a:pPr>
              <a:t>26</a:t>
            </a:fld>
            <a:endParaRPr lang="en-US" altLang="en-US"/>
          </a:p>
        </p:txBody>
      </p:sp>
      <p:sp>
        <p:nvSpPr>
          <p:cNvPr id="4" name="TextBox 3">
            <a:extLst>
              <a:ext uri="{FF2B5EF4-FFF2-40B4-BE49-F238E27FC236}">
                <a16:creationId xmlns:a16="http://schemas.microsoft.com/office/drawing/2014/main" id="{847BEA1A-E1A0-4713-B201-B93A074CEBF1}"/>
              </a:ext>
            </a:extLst>
          </p:cNvPr>
          <p:cNvSpPr txBox="1"/>
          <p:nvPr/>
        </p:nvSpPr>
        <p:spPr>
          <a:xfrm>
            <a:off x="838200" y="2209800"/>
            <a:ext cx="7772400" cy="4266553"/>
          </a:xfrm>
          <a:prstGeom prst="rect">
            <a:avLst/>
          </a:prstGeom>
          <a:noFill/>
        </p:spPr>
        <p:txBody>
          <a:bodyPr wrap="square">
            <a:spAutoFit/>
          </a:bodyPr>
          <a:lstStyle/>
          <a:p>
            <a:pPr marL="0" marR="0" indent="228600" algn="just">
              <a:lnSpc>
                <a:spcPts val="1300"/>
              </a:lnSpc>
              <a:spcBef>
                <a:spcPts val="0"/>
              </a:spcBef>
              <a:spcAft>
                <a:spcPts val="0"/>
              </a:spcAft>
            </a:pPr>
            <a:r>
              <a:rPr lang="en-US" sz="100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Second priority” crisis category: The applicant exhibits behaviors that, without provision of immediate waiver services, may create a life-threatening situation for the applicant or others, or that may result in bodily harm to the applicant or others requiring emergency medical care from a physician. In such cases, the following indicia supported by credible evidence are relevant to a determination of crisis under this category:</a:t>
            </a:r>
          </a:p>
          <a:p>
            <a:pPr marL="0" marR="0" indent="228600" algn="just">
              <a:lnSpc>
                <a:spcPts val="13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(a) Without immediate waiver services, the health and safety of the applicant or others in the household is at risk;</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(b) The applicant’s injury to self or others is frequent or intense;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(c) The applicant or others are at risk for serious injury or permanent damage;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(d) There is documentation of medical treatment for the applicant’s injury to self or others;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(e) No other supports are available to address the applicant’s behaviors;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(f) Other attempted behavioral assessments and interventions have proven ineffective;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(g) The relative ages, sexes, and sizes of the aggressor and the subjects of aggression place the subjects of aggression at risk of injury;</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(h) The caregiver has insufficient ability to control the applicant;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(i) The ages or disabilities of the applicant or caregiver exacerbate the problems;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(j) Violence or illegal activity within the applicant’s current living environment by the applicant or others has required the intervention of local or state law enforcement authorities;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(k) Complaints of neglect, exploitation, or abuse of the applicant, or other adverse environmental conditions affecting the applicant have been investigated by Protective Services and confirmed pursuant to Chapter 39, Part II, or Section 415.104, F.S.;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(l) The applicant requires services of greater intensity.</a:t>
            </a:r>
          </a:p>
        </p:txBody>
      </p:sp>
    </p:spTree>
    <p:extLst>
      <p:ext uri="{BB962C8B-B14F-4D97-AF65-F5344CB8AC3E}">
        <p14:creationId xmlns:p14="http://schemas.microsoft.com/office/powerpoint/2010/main" val="2116592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F60485-72FC-4E65-8E62-6744EFC46726}"/>
              </a:ext>
            </a:extLst>
          </p:cNvPr>
          <p:cNvSpPr>
            <a:spLocks noGrp="1"/>
          </p:cNvSpPr>
          <p:nvPr>
            <p:ph type="sldNum" sz="quarter" idx="10"/>
          </p:nvPr>
        </p:nvSpPr>
        <p:spPr/>
        <p:txBody>
          <a:bodyPr/>
          <a:lstStyle/>
          <a:p>
            <a:pPr>
              <a:defRPr/>
            </a:pPr>
            <a:fld id="{09E314F4-C0C1-4B4C-AA2F-8A4F91D4E4DD}" type="slidenum">
              <a:rPr lang="en-US" altLang="en-US" smtClean="0"/>
              <a:pPr>
                <a:defRPr/>
              </a:pPr>
              <a:t>27</a:t>
            </a:fld>
            <a:endParaRPr lang="en-US" altLang="en-US"/>
          </a:p>
        </p:txBody>
      </p:sp>
      <p:sp>
        <p:nvSpPr>
          <p:cNvPr id="4" name="TextBox 3">
            <a:extLst>
              <a:ext uri="{FF2B5EF4-FFF2-40B4-BE49-F238E27FC236}">
                <a16:creationId xmlns:a16="http://schemas.microsoft.com/office/drawing/2014/main" id="{254F0696-DB47-4AB4-8595-43348541396C}"/>
              </a:ext>
            </a:extLst>
          </p:cNvPr>
          <p:cNvSpPr txBox="1"/>
          <p:nvPr/>
        </p:nvSpPr>
        <p:spPr>
          <a:xfrm>
            <a:off x="457200" y="1752600"/>
            <a:ext cx="8305800" cy="4766690"/>
          </a:xfrm>
          <a:prstGeom prst="rect">
            <a:avLst/>
          </a:prstGeom>
          <a:noFill/>
        </p:spPr>
        <p:txBody>
          <a:bodyPr wrap="square">
            <a:spAutoFit/>
          </a:bodyPr>
          <a:lstStyle/>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“Third priority” crisis category: The applicant’s current caregiver is in extreme duress and is no longer able to provide for the applicant’s health and safety because of illness, injury, or advanced age. The applicant needs immediate waiver services to remain living with the caregiver or to relocate to an alternative living arrangement. In such cases, the following indicia, supported by credible evidence, are relevant to a determination of crisis in this category:</a:t>
            </a:r>
          </a:p>
          <a:p>
            <a:pPr marL="0" marR="0" indent="228600" algn="just">
              <a:lnSpc>
                <a:spcPts val="13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(a) Without immediate provision of waiver services, the applicant’s health and safety are at imminent risk;</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(b) Other potential caregivers, such as another parent, stepparent, brother, sister or other relative or person, are unavailable or are unwilling or unable to provide care;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(c) The caregiver’s physical or mental condition prevents the provision of adequate care;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(d) The caregiver is deceased, about to expire, or permanently disabled;</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(e) The caregiver’s age impairs the caregiver’s ability to provide sufficient care to the applicant;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(f) The caregiver cannot provide sufficient care because of the age or size of the applicant, or the physical, functional, or behavioral demands of the applicant;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(g) The services provided by the caregiver are limited in amount, duration, or frequency, rendering the applicant semi-dependent or totally dependent;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(h) The caregiver’s economic situation is unstable and unlikely to improve as a result of the care-giving demands of the applicant;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(i) The caregiver’s obligations to the needs of other dependents prevent the caregiver from providing the applicant with adequate care, or the caregiver’s obligation of care to the applicant places other dependents at risk of insufficient care;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(j) Violence or illegal activities within the applicant’s current living environment by the applicant or others has required intervention by local or state law enforcement authorities;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(k) Complaints of neglect, exploitation, or abuse of the applicant, or other adverse environmental conditions affecting the applicant have been investigated by Protective Services and confirmed pursuant to Chapter 39, Part II, or Section 415.104, F.S.;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(l) The individual requires services of greater intensity.</a:t>
            </a:r>
          </a:p>
        </p:txBody>
      </p:sp>
    </p:spTree>
    <p:extLst>
      <p:ext uri="{BB962C8B-B14F-4D97-AF65-F5344CB8AC3E}">
        <p14:creationId xmlns:p14="http://schemas.microsoft.com/office/powerpoint/2010/main" val="2032235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AF79-B2F0-402A-B7C7-01F90BCDAE40}"/>
              </a:ext>
            </a:extLst>
          </p:cNvPr>
          <p:cNvSpPr>
            <a:spLocks noGrp="1"/>
          </p:cNvSpPr>
          <p:nvPr>
            <p:ph type="title"/>
          </p:nvPr>
        </p:nvSpPr>
        <p:spPr>
          <a:xfrm>
            <a:off x="990600" y="1143000"/>
            <a:ext cx="7239000" cy="762000"/>
          </a:xfrm>
          <a:solidFill>
            <a:schemeClr val="accent2">
              <a:lumMod val="60000"/>
              <a:lumOff val="40000"/>
            </a:schemeClr>
          </a:solidFill>
          <a:ln w="28575">
            <a:solidFill>
              <a:schemeClr val="tx2">
                <a:lumMod val="75000"/>
              </a:schemeClr>
            </a:solidFill>
          </a:ln>
        </p:spPr>
        <p:txBody>
          <a:bodyPr/>
          <a:lstStyle/>
          <a:p>
            <a:pPr algn="ctr"/>
            <a:r>
              <a:rPr lang="en-US" sz="4400" dirty="0"/>
              <a:t>Wait List Client Services</a:t>
            </a:r>
          </a:p>
        </p:txBody>
      </p:sp>
      <p:sp>
        <p:nvSpPr>
          <p:cNvPr id="6" name="Content Placeholder 5">
            <a:extLst>
              <a:ext uri="{FF2B5EF4-FFF2-40B4-BE49-F238E27FC236}">
                <a16:creationId xmlns:a16="http://schemas.microsoft.com/office/drawing/2014/main" id="{C750EC68-06EE-4802-8F4D-9B7993659300}"/>
              </a:ext>
            </a:extLst>
          </p:cNvPr>
          <p:cNvSpPr>
            <a:spLocks noGrp="1"/>
          </p:cNvSpPr>
          <p:nvPr>
            <p:ph idx="1"/>
          </p:nvPr>
        </p:nvSpPr>
        <p:spPr>
          <a:xfrm>
            <a:off x="533400" y="2286000"/>
            <a:ext cx="8229600" cy="4495800"/>
          </a:xfrm>
          <a:ln w="19050">
            <a:solidFill>
              <a:schemeClr val="accent2">
                <a:lumMod val="75000"/>
              </a:schemeClr>
            </a:solidFill>
          </a:ln>
        </p:spPr>
        <p:txBody>
          <a:bodyPr/>
          <a:lstStyle/>
          <a:p>
            <a:pPr>
              <a:buFont typeface="Wingdings" panose="05000000000000000000" pitchFamily="2" charset="2"/>
              <a:buChar char="v"/>
            </a:pPr>
            <a:r>
              <a:rPr lang="en-US" b="1" dirty="0">
                <a:solidFill>
                  <a:schemeClr val="accent5">
                    <a:lumMod val="25000"/>
                  </a:schemeClr>
                </a:solidFill>
              </a:rPr>
              <a:t>Supported Employment – EEP – Employment Enhancement Program</a:t>
            </a:r>
          </a:p>
          <a:p>
            <a:pPr lvl="1">
              <a:buFont typeface="Wingdings" panose="05000000000000000000" pitchFamily="2" charset="2"/>
              <a:buChar char="v"/>
            </a:pPr>
            <a:r>
              <a:rPr lang="en-US" sz="1600" b="1" dirty="0">
                <a:solidFill>
                  <a:schemeClr val="accent5">
                    <a:lumMod val="25000"/>
                  </a:schemeClr>
                </a:solidFill>
              </a:rPr>
              <a:t>Discovery</a:t>
            </a:r>
          </a:p>
          <a:p>
            <a:pPr lvl="1">
              <a:buFont typeface="Wingdings" panose="05000000000000000000" pitchFamily="2" charset="2"/>
              <a:buChar char="v"/>
            </a:pPr>
            <a:r>
              <a:rPr lang="en-US" sz="1600" b="1" dirty="0">
                <a:solidFill>
                  <a:schemeClr val="accent5">
                    <a:lumMod val="25000"/>
                  </a:schemeClr>
                </a:solidFill>
              </a:rPr>
              <a:t>Follow Along – short term or indefinitely</a:t>
            </a:r>
          </a:p>
          <a:p>
            <a:pPr lvl="1">
              <a:buFont typeface="Wingdings" panose="05000000000000000000" pitchFamily="2" charset="2"/>
              <a:buChar char="v"/>
            </a:pPr>
            <a:endParaRPr lang="en-US" sz="1600" b="1" dirty="0">
              <a:solidFill>
                <a:schemeClr val="accent5">
                  <a:lumMod val="25000"/>
                </a:schemeClr>
              </a:solidFill>
            </a:endParaRPr>
          </a:p>
          <a:p>
            <a:pPr>
              <a:buFont typeface="Wingdings" panose="05000000000000000000" pitchFamily="2" charset="2"/>
              <a:buChar char="v"/>
            </a:pPr>
            <a:r>
              <a:rPr lang="en-US" b="1" dirty="0">
                <a:solidFill>
                  <a:schemeClr val="accent5">
                    <a:lumMod val="25000"/>
                  </a:schemeClr>
                </a:solidFill>
              </a:rPr>
              <a:t>Durable medical supplies</a:t>
            </a:r>
          </a:p>
          <a:p>
            <a:pPr>
              <a:buFont typeface="Wingdings" panose="05000000000000000000" pitchFamily="2" charset="2"/>
              <a:buChar char="v"/>
            </a:pPr>
            <a:endParaRPr lang="en-US" b="1" dirty="0">
              <a:solidFill>
                <a:schemeClr val="accent5">
                  <a:lumMod val="25000"/>
                </a:schemeClr>
              </a:solidFill>
            </a:endParaRPr>
          </a:p>
          <a:p>
            <a:pPr>
              <a:buFont typeface="Wingdings" panose="05000000000000000000" pitchFamily="2" charset="2"/>
              <a:buChar char="v"/>
            </a:pPr>
            <a:r>
              <a:rPr lang="en-US" b="1" dirty="0">
                <a:solidFill>
                  <a:schemeClr val="accent5">
                    <a:lumMod val="25000"/>
                  </a:schemeClr>
                </a:solidFill>
              </a:rPr>
              <a:t>Respite Care – provides supportive care and supervision for individuals under 21 when the caregiver is unable to</a:t>
            </a:r>
          </a:p>
          <a:p>
            <a:pPr>
              <a:buFont typeface="Wingdings" panose="05000000000000000000" pitchFamily="2" charset="2"/>
              <a:buChar char="v"/>
            </a:pPr>
            <a:endParaRPr lang="en-US" b="1" dirty="0">
              <a:solidFill>
                <a:schemeClr val="accent5">
                  <a:lumMod val="25000"/>
                </a:schemeClr>
              </a:solidFill>
            </a:endParaRPr>
          </a:p>
          <a:p>
            <a:pPr>
              <a:buFont typeface="Wingdings" panose="05000000000000000000" pitchFamily="2" charset="2"/>
              <a:buChar char="v"/>
            </a:pPr>
            <a:r>
              <a:rPr lang="en-US" b="1" dirty="0">
                <a:solidFill>
                  <a:schemeClr val="accent5">
                    <a:lumMod val="25000"/>
                  </a:schemeClr>
                </a:solidFill>
              </a:rPr>
              <a:t>Personal Supports - assistance and training in daily activities</a:t>
            </a:r>
          </a:p>
          <a:p>
            <a:pPr>
              <a:buFont typeface="Wingdings" panose="05000000000000000000" pitchFamily="2" charset="2"/>
              <a:buChar char="v"/>
            </a:pPr>
            <a:endParaRPr lang="en-US" b="1" dirty="0">
              <a:solidFill>
                <a:schemeClr val="accent5">
                  <a:lumMod val="25000"/>
                </a:schemeClr>
              </a:solidFill>
            </a:endParaRPr>
          </a:p>
          <a:p>
            <a:pPr>
              <a:buFont typeface="Wingdings" panose="05000000000000000000" pitchFamily="2" charset="2"/>
              <a:buChar char="v"/>
            </a:pPr>
            <a:r>
              <a:rPr lang="en-US" b="1" dirty="0">
                <a:solidFill>
                  <a:schemeClr val="accent5">
                    <a:lumMod val="25000"/>
                  </a:schemeClr>
                </a:solidFill>
              </a:rPr>
              <a:t>Supported Living Coaching – Short term – support individuals who maintain their own residences</a:t>
            </a:r>
          </a:p>
        </p:txBody>
      </p:sp>
      <p:sp>
        <p:nvSpPr>
          <p:cNvPr id="5" name="Slide Number Placeholder 4">
            <a:extLst>
              <a:ext uri="{FF2B5EF4-FFF2-40B4-BE49-F238E27FC236}">
                <a16:creationId xmlns:a16="http://schemas.microsoft.com/office/drawing/2014/main" id="{99F8A6BE-2CB1-48AB-801C-29857D1CF083}"/>
              </a:ext>
            </a:extLst>
          </p:cNvPr>
          <p:cNvSpPr>
            <a:spLocks noGrp="1"/>
          </p:cNvSpPr>
          <p:nvPr>
            <p:ph type="sldNum" sz="quarter" idx="10"/>
          </p:nvPr>
        </p:nvSpPr>
        <p:spPr/>
        <p:txBody>
          <a:bodyPr/>
          <a:lstStyle/>
          <a:p>
            <a:pPr>
              <a:defRPr/>
            </a:pPr>
            <a:fld id="{6515C1A1-6BDC-4B1B-AF55-C4451298EF95}" type="slidenum">
              <a:rPr lang="en-US" altLang="en-US" smtClean="0"/>
              <a:pPr>
                <a:defRPr/>
              </a:pPr>
              <a:t>28</a:t>
            </a:fld>
            <a:endParaRPr lang="en-US" altLang="en-US"/>
          </a:p>
        </p:txBody>
      </p:sp>
    </p:spTree>
    <p:extLst>
      <p:ext uri="{BB962C8B-B14F-4D97-AF65-F5344CB8AC3E}">
        <p14:creationId xmlns:p14="http://schemas.microsoft.com/office/powerpoint/2010/main" val="3154415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F47947B4-0FD3-46FD-9B75-6BFCF77E7B26}" type="slidenum">
              <a:rPr lang="en-US" altLang="en-US" sz="1400" smtClean="0">
                <a:solidFill>
                  <a:schemeClr val="tx1"/>
                </a:solidFill>
              </a:rPr>
              <a:pPr>
                <a:spcBef>
                  <a:spcPct val="0"/>
                </a:spcBef>
                <a:spcAft>
                  <a:spcPct val="0"/>
                </a:spcAft>
                <a:buClrTx/>
                <a:buSzTx/>
                <a:buFontTx/>
                <a:buNone/>
              </a:pPr>
              <a:t>29</a:t>
            </a:fld>
            <a:endParaRPr lang="en-US" altLang="en-US" sz="1400">
              <a:solidFill>
                <a:schemeClr val="tx1"/>
              </a:solidFill>
            </a:endParaRPr>
          </a:p>
        </p:txBody>
      </p:sp>
      <p:sp>
        <p:nvSpPr>
          <p:cNvPr id="10243" name="Rectangle 4"/>
          <p:cNvSpPr>
            <a:spLocks noGrp="1" noChangeArrowheads="1"/>
          </p:cNvSpPr>
          <p:nvPr>
            <p:ph type="title"/>
          </p:nvPr>
        </p:nvSpPr>
        <p:spPr>
          <a:xfrm>
            <a:off x="1143000" y="1447800"/>
            <a:ext cx="6629400" cy="1247775"/>
          </a:xfrm>
          <a:solidFill>
            <a:schemeClr val="accent6">
              <a:lumMod val="60000"/>
              <a:lumOff val="40000"/>
            </a:schemeClr>
          </a:solidFill>
          <a:ln w="38100">
            <a:solidFill>
              <a:schemeClr val="accent6">
                <a:lumMod val="50000"/>
              </a:schemeClr>
            </a:solidFill>
          </a:ln>
        </p:spPr>
        <p:txBody>
          <a:bodyPr/>
          <a:lstStyle/>
          <a:p>
            <a:pPr algn="ctr">
              <a:defRPr/>
            </a:pPr>
            <a:r>
              <a:rPr lang="en-US" altLang="en-US" sz="4000" dirty="0">
                <a:solidFill>
                  <a:schemeClr val="bg1"/>
                </a:solidFill>
                <a:latin typeface="Calibri Light" panose="020F0302020204030204" pitchFamily="34" charset="0"/>
              </a:rPr>
              <a:t>Most APD Customers Are </a:t>
            </a:r>
            <a:br>
              <a:rPr lang="en-US" altLang="en-US" sz="4000" dirty="0">
                <a:solidFill>
                  <a:schemeClr val="bg1"/>
                </a:solidFill>
                <a:latin typeface="Calibri Light" panose="020F0302020204030204" pitchFamily="34" charset="0"/>
              </a:rPr>
            </a:br>
            <a:r>
              <a:rPr lang="en-US" altLang="en-US" sz="4000" dirty="0">
                <a:solidFill>
                  <a:schemeClr val="bg1"/>
                </a:solidFill>
                <a:latin typeface="Calibri Light" panose="020F0302020204030204" pitchFamily="34" charset="0"/>
              </a:rPr>
              <a:t>Served Through the Waiver</a:t>
            </a:r>
          </a:p>
        </p:txBody>
      </p:sp>
      <p:sp>
        <p:nvSpPr>
          <p:cNvPr id="10244" name="Rectangle 5"/>
          <p:cNvSpPr>
            <a:spLocks noChangeArrowheads="1"/>
          </p:cNvSpPr>
          <p:nvPr/>
        </p:nvSpPr>
        <p:spPr bwMode="auto">
          <a:xfrm>
            <a:off x="609600" y="29718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685800" indent="-22860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085850" indent="-17145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defRPr/>
            </a:pPr>
            <a:r>
              <a:rPr lang="en-US" altLang="en-US" sz="2400" b="1" dirty="0"/>
              <a:t>   </a:t>
            </a:r>
            <a:r>
              <a:rPr lang="en-US" altLang="en-US" sz="2400" b="1" dirty="0">
                <a:solidFill>
                  <a:schemeClr val="accent6">
                    <a:lumMod val="50000"/>
                  </a:schemeClr>
                </a:solidFill>
                <a:latin typeface="Calibri Light" panose="020F0302020204030204" pitchFamily="34" charset="0"/>
              </a:rPr>
              <a:t>APD currently serves almost 53,000 Floridians with developmental disabilities</a:t>
            </a:r>
          </a:p>
          <a:p>
            <a:pPr lvl="1">
              <a:lnSpc>
                <a:spcPct val="90000"/>
              </a:lnSpc>
              <a:defRPr/>
            </a:pPr>
            <a:r>
              <a:rPr lang="en-US" altLang="en-US" sz="2400" b="1" dirty="0">
                <a:solidFill>
                  <a:schemeClr val="accent6">
                    <a:lumMod val="50000"/>
                  </a:schemeClr>
                </a:solidFill>
                <a:latin typeface="Calibri Light" panose="020F0302020204030204" pitchFamily="34" charset="0"/>
              </a:rPr>
              <a:t>33,000+ people in the Medicaid Waivers</a:t>
            </a:r>
          </a:p>
          <a:p>
            <a:pPr lvl="1">
              <a:lnSpc>
                <a:spcPct val="90000"/>
              </a:lnSpc>
              <a:defRPr/>
            </a:pPr>
            <a:r>
              <a:rPr lang="en-US" altLang="en-US" sz="2400" b="1" dirty="0">
                <a:solidFill>
                  <a:schemeClr val="accent6">
                    <a:lumMod val="50000"/>
                  </a:schemeClr>
                </a:solidFill>
                <a:latin typeface="Calibri Light" panose="020F0302020204030204" pitchFamily="34" charset="0"/>
              </a:rPr>
              <a:t>20,000+ people are on the Waitlist </a:t>
            </a:r>
          </a:p>
          <a:p>
            <a:pPr lvl="1">
              <a:lnSpc>
                <a:spcPct val="90000"/>
              </a:lnSpc>
              <a:defRPr/>
            </a:pPr>
            <a:r>
              <a:rPr lang="en-US" altLang="en-US" sz="2400" b="1" dirty="0">
                <a:solidFill>
                  <a:schemeClr val="accent6">
                    <a:lumMod val="50000"/>
                  </a:schemeClr>
                </a:solidFill>
                <a:latin typeface="Calibri Light" panose="020F0302020204030204" pitchFamily="34" charset="0"/>
              </a:rPr>
              <a:t>9,500+ receive other services </a:t>
            </a:r>
          </a:p>
          <a:p>
            <a:pPr lvl="1">
              <a:lnSpc>
                <a:spcPct val="90000"/>
              </a:lnSpc>
              <a:defRPr/>
            </a:pPr>
            <a:r>
              <a:rPr lang="en-US" altLang="en-US" sz="2400" b="1" dirty="0">
                <a:solidFill>
                  <a:schemeClr val="accent6">
                    <a:lumMod val="50000"/>
                  </a:schemeClr>
                </a:solidFill>
                <a:latin typeface="Calibri Light" panose="020F0302020204030204" pitchFamily="34" charset="0"/>
              </a:rPr>
              <a:t>700+ people in Developmental Disabilities Centers</a:t>
            </a:r>
          </a:p>
          <a:p>
            <a:pPr lvl="1">
              <a:lnSpc>
                <a:spcPct val="90000"/>
              </a:lnSpc>
              <a:defRPr/>
            </a:pPr>
            <a:r>
              <a:rPr lang="en-US" altLang="en-US" sz="2400" b="1" dirty="0">
                <a:solidFill>
                  <a:schemeClr val="accent6">
                    <a:lumMod val="50000"/>
                  </a:schemeClr>
                </a:solidFill>
                <a:latin typeface="Calibri Light" panose="020F0302020204030204" pitchFamily="34" charset="0"/>
              </a:rPr>
              <a:t>207+</a:t>
            </a:r>
            <a:r>
              <a:rPr lang="en-US" altLang="en-US" sz="2400" dirty="0">
                <a:solidFill>
                  <a:schemeClr val="accent6">
                    <a:lumMod val="50000"/>
                  </a:schemeClr>
                </a:solidFill>
                <a:latin typeface="Calibri Light" panose="020F0302020204030204" pitchFamily="34" charset="0"/>
              </a:rPr>
              <a:t> </a:t>
            </a:r>
            <a:r>
              <a:rPr lang="en-US" altLang="en-US" sz="2400" b="1" dirty="0">
                <a:solidFill>
                  <a:schemeClr val="accent6">
                    <a:lumMod val="50000"/>
                  </a:schemeClr>
                </a:solidFill>
                <a:latin typeface="Calibri Light" panose="020F0302020204030204" pitchFamily="34" charset="0"/>
              </a:rPr>
              <a:t>in forensic programs (DDDP and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0172EB84-973E-47EA-8F17-83DA04079683}" type="slidenum">
              <a:rPr lang="en-US" altLang="en-US" sz="1400" smtClean="0">
                <a:solidFill>
                  <a:schemeClr val="tx1"/>
                </a:solidFill>
              </a:rPr>
              <a:pPr>
                <a:spcBef>
                  <a:spcPct val="0"/>
                </a:spcBef>
                <a:spcAft>
                  <a:spcPct val="0"/>
                </a:spcAft>
                <a:buClrTx/>
                <a:buSzTx/>
                <a:buFontTx/>
                <a:buNone/>
              </a:pPr>
              <a:t>3</a:t>
            </a:fld>
            <a:endParaRPr lang="en-US" altLang="en-US" sz="1400">
              <a:solidFill>
                <a:schemeClr val="tx1"/>
              </a:solidFill>
            </a:endParaRPr>
          </a:p>
        </p:txBody>
      </p:sp>
      <p:sp>
        <p:nvSpPr>
          <p:cNvPr id="8195" name="Rectangle 5"/>
          <p:cNvSpPr>
            <a:spLocks noChangeArrowheads="1"/>
          </p:cNvSpPr>
          <p:nvPr/>
        </p:nvSpPr>
        <p:spPr bwMode="auto">
          <a:xfrm>
            <a:off x="1524000" y="1295400"/>
            <a:ext cx="6096000" cy="838200"/>
          </a:xfrm>
          <a:prstGeom prst="rect">
            <a:avLst/>
          </a:prstGeom>
          <a:solidFill>
            <a:schemeClr val="accent2">
              <a:lumMod val="40000"/>
              <a:lumOff val="60000"/>
            </a:schemeClr>
          </a:solidFill>
          <a:ln w="38100">
            <a:solidFill>
              <a:schemeClr val="accent6">
                <a:lumMod val="75000"/>
              </a:schemeClr>
            </a:solidFill>
            <a:miter lim="800000"/>
            <a:headEnd/>
            <a:tailEnd/>
          </a:ln>
          <a:effectLst>
            <a:outerShdw blurRad="50800" dist="38100" dir="8100000" algn="tr" rotWithShape="0">
              <a:prstClr val="black">
                <a:alpha val="40000"/>
              </a:prstClr>
            </a:outerShdw>
          </a:effec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defRPr/>
            </a:pPr>
            <a:r>
              <a:rPr lang="en-US" altLang="en-US" sz="4800" b="1" dirty="0">
                <a:solidFill>
                  <a:schemeClr val="accent6">
                    <a:lumMod val="50000"/>
                  </a:schemeClr>
                </a:solidFill>
                <a:latin typeface="Calibri Light" panose="020F0302020204030204" pitchFamily="34" charset="0"/>
              </a:rPr>
              <a:t>Whom Do We Serve</a:t>
            </a:r>
            <a:r>
              <a:rPr lang="en-US" altLang="en-US" sz="4400" b="1" dirty="0">
                <a:solidFill>
                  <a:schemeClr val="accent6">
                    <a:lumMod val="50000"/>
                  </a:schemeClr>
                </a:solidFill>
                <a:latin typeface="Calibri Light" panose="020F0302020204030204" pitchFamily="34" charset="0"/>
              </a:rPr>
              <a:t>?</a:t>
            </a:r>
          </a:p>
        </p:txBody>
      </p:sp>
      <p:sp>
        <p:nvSpPr>
          <p:cNvPr id="8196" name="Rectangle 6"/>
          <p:cNvSpPr>
            <a:spLocks noChangeArrowheads="1"/>
          </p:cNvSpPr>
          <p:nvPr/>
        </p:nvSpPr>
        <p:spPr bwMode="auto">
          <a:xfrm>
            <a:off x="258763" y="2286000"/>
            <a:ext cx="6477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685800" indent="-22860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defRPr/>
            </a:pPr>
            <a:r>
              <a:rPr lang="en-US" altLang="en-US" sz="2000" b="1" dirty="0">
                <a:solidFill>
                  <a:srgbClr val="0000FF"/>
                </a:solidFill>
              </a:rPr>
              <a:t>   </a:t>
            </a:r>
            <a:r>
              <a:rPr lang="en-US" altLang="en-US" sz="2200" b="1" dirty="0">
                <a:solidFill>
                  <a:schemeClr val="accent6">
                    <a:lumMod val="50000"/>
                  </a:schemeClr>
                </a:solidFill>
                <a:latin typeface="Calibri Light" panose="020F0302020204030204" pitchFamily="34" charset="0"/>
              </a:rPr>
              <a:t>To be eligible for services, a person must have one or more of the following diagnoses:</a:t>
            </a:r>
          </a:p>
          <a:p>
            <a:pPr lvl="1">
              <a:lnSpc>
                <a:spcPct val="90000"/>
              </a:lnSpc>
              <a:defRPr/>
            </a:pPr>
            <a:r>
              <a:rPr lang="en-US" altLang="en-US" sz="2200" b="1" dirty="0">
                <a:solidFill>
                  <a:schemeClr val="accent6">
                    <a:lumMod val="50000"/>
                  </a:schemeClr>
                </a:solidFill>
                <a:latin typeface="Calibri Light" panose="020F0302020204030204" pitchFamily="34" charset="0"/>
              </a:rPr>
              <a:t>Autism</a:t>
            </a:r>
          </a:p>
          <a:p>
            <a:pPr lvl="1">
              <a:lnSpc>
                <a:spcPct val="90000"/>
              </a:lnSpc>
              <a:defRPr/>
            </a:pPr>
            <a:r>
              <a:rPr lang="en-US" altLang="en-US" sz="2200" b="1" dirty="0">
                <a:solidFill>
                  <a:schemeClr val="accent6">
                    <a:lumMod val="50000"/>
                  </a:schemeClr>
                </a:solidFill>
                <a:latin typeface="Calibri Light" panose="020F0302020204030204" pitchFamily="34" charset="0"/>
              </a:rPr>
              <a:t>Intellectual Disability (I.Q. of 69 or below)</a:t>
            </a:r>
          </a:p>
          <a:p>
            <a:pPr lvl="1">
              <a:lnSpc>
                <a:spcPct val="90000"/>
              </a:lnSpc>
              <a:defRPr/>
            </a:pPr>
            <a:r>
              <a:rPr lang="en-US" altLang="en-US" sz="2200" b="1" dirty="0">
                <a:solidFill>
                  <a:schemeClr val="accent6">
                    <a:lumMod val="50000"/>
                  </a:schemeClr>
                </a:solidFill>
                <a:latin typeface="Calibri Light" panose="020F0302020204030204" pitchFamily="34" charset="0"/>
              </a:rPr>
              <a:t>Spina Bifida</a:t>
            </a:r>
          </a:p>
          <a:p>
            <a:pPr lvl="1">
              <a:lnSpc>
                <a:spcPct val="90000"/>
              </a:lnSpc>
              <a:defRPr/>
            </a:pPr>
            <a:r>
              <a:rPr lang="en-US" altLang="en-US" sz="2200" b="1" dirty="0" err="1">
                <a:solidFill>
                  <a:schemeClr val="accent6">
                    <a:lumMod val="50000"/>
                  </a:schemeClr>
                </a:solidFill>
                <a:latin typeface="Calibri Light" panose="020F0302020204030204" pitchFamily="34" charset="0"/>
              </a:rPr>
              <a:t>Prader</a:t>
            </a:r>
            <a:r>
              <a:rPr lang="en-US" altLang="en-US" sz="2200" b="1" dirty="0">
                <a:solidFill>
                  <a:schemeClr val="accent6">
                    <a:lumMod val="50000"/>
                  </a:schemeClr>
                </a:solidFill>
                <a:latin typeface="Calibri Light" panose="020F0302020204030204" pitchFamily="34" charset="0"/>
              </a:rPr>
              <a:t>-Willi Syndrome</a:t>
            </a:r>
          </a:p>
          <a:p>
            <a:pPr lvl="1">
              <a:lnSpc>
                <a:spcPct val="90000"/>
              </a:lnSpc>
              <a:defRPr/>
            </a:pPr>
            <a:r>
              <a:rPr lang="en-US" altLang="en-US" sz="2200" b="1" dirty="0">
                <a:solidFill>
                  <a:schemeClr val="accent6">
                    <a:lumMod val="50000"/>
                  </a:schemeClr>
                </a:solidFill>
                <a:latin typeface="Calibri Light" panose="020F0302020204030204" pitchFamily="34" charset="0"/>
              </a:rPr>
              <a:t>Cerebral Palsy</a:t>
            </a:r>
          </a:p>
          <a:p>
            <a:pPr lvl="1">
              <a:lnSpc>
                <a:spcPct val="90000"/>
              </a:lnSpc>
              <a:defRPr/>
            </a:pPr>
            <a:r>
              <a:rPr lang="en-US" altLang="en-US" sz="2200" b="1" dirty="0">
                <a:solidFill>
                  <a:schemeClr val="accent6">
                    <a:lumMod val="50000"/>
                  </a:schemeClr>
                </a:solidFill>
                <a:latin typeface="Calibri Light" panose="020F0302020204030204" pitchFamily="34" charset="0"/>
              </a:rPr>
              <a:t>Down Syndrome</a:t>
            </a:r>
          </a:p>
          <a:p>
            <a:pPr lvl="1">
              <a:lnSpc>
                <a:spcPct val="90000"/>
              </a:lnSpc>
              <a:defRPr/>
            </a:pPr>
            <a:r>
              <a:rPr lang="en-US" altLang="en-US" sz="2200" b="1" dirty="0">
                <a:solidFill>
                  <a:schemeClr val="accent6">
                    <a:lumMod val="50000"/>
                  </a:schemeClr>
                </a:solidFill>
                <a:latin typeface="Calibri Light" panose="020F0302020204030204" pitchFamily="34" charset="0"/>
              </a:rPr>
              <a:t>Phelan-</a:t>
            </a:r>
            <a:r>
              <a:rPr lang="en-US" altLang="en-US" sz="2200" b="1" dirty="0" err="1">
                <a:solidFill>
                  <a:schemeClr val="accent6">
                    <a:lumMod val="50000"/>
                  </a:schemeClr>
                </a:solidFill>
                <a:latin typeface="Calibri Light" panose="020F0302020204030204" pitchFamily="34" charset="0"/>
              </a:rPr>
              <a:t>McDermid</a:t>
            </a:r>
            <a:r>
              <a:rPr lang="en-US" altLang="en-US" sz="2200" b="1" dirty="0">
                <a:solidFill>
                  <a:schemeClr val="accent6">
                    <a:lumMod val="50000"/>
                  </a:schemeClr>
                </a:solidFill>
                <a:latin typeface="Calibri Light" panose="020F0302020204030204" pitchFamily="34" charset="0"/>
              </a:rPr>
              <a:t> Syndrome</a:t>
            </a:r>
          </a:p>
          <a:p>
            <a:pPr lvl="1">
              <a:lnSpc>
                <a:spcPct val="90000"/>
              </a:lnSpc>
              <a:defRPr/>
            </a:pPr>
            <a:r>
              <a:rPr lang="en-US" altLang="en-US" sz="2200" b="1" dirty="0">
                <a:solidFill>
                  <a:schemeClr val="accent6">
                    <a:lumMod val="50000"/>
                  </a:schemeClr>
                </a:solidFill>
                <a:latin typeface="Calibri Light" panose="020F0302020204030204" pitchFamily="34" charset="0"/>
              </a:rPr>
              <a:t>High Risk Child</a:t>
            </a:r>
          </a:p>
          <a:p>
            <a:pPr>
              <a:lnSpc>
                <a:spcPct val="90000"/>
              </a:lnSpc>
              <a:defRPr/>
            </a:pPr>
            <a:endParaRPr lang="en-US" altLang="en-US" sz="2000" b="1" dirty="0">
              <a:solidFill>
                <a:srgbClr val="0000FF"/>
              </a:solidFill>
            </a:endParaRPr>
          </a:p>
        </p:txBody>
      </p:sp>
      <p:pic>
        <p:nvPicPr>
          <p:cNvPr id="8197" name="Picture 7" descr="1MB_in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2895600"/>
            <a:ext cx="21796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3F0E17F8-EA29-49CA-9C72-B2A9D04F4C43}" type="slidenum">
              <a:rPr lang="en-US" altLang="en-US" sz="1400" smtClean="0">
                <a:solidFill>
                  <a:srgbClr val="6699FF"/>
                </a:solidFill>
              </a:rPr>
              <a:pPr>
                <a:spcBef>
                  <a:spcPct val="0"/>
                </a:spcBef>
                <a:spcAft>
                  <a:spcPct val="0"/>
                </a:spcAft>
                <a:buClrTx/>
                <a:buSzTx/>
                <a:buFontTx/>
                <a:buNone/>
              </a:pPr>
              <a:t>30</a:t>
            </a:fld>
            <a:endParaRPr lang="en-US" altLang="en-US" sz="1400">
              <a:solidFill>
                <a:srgbClr val="6699FF"/>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80054677"/>
              </p:ext>
            </p:extLst>
          </p:nvPr>
        </p:nvGraphicFramePr>
        <p:xfrm>
          <a:off x="457200" y="1219200"/>
          <a:ext cx="8229600"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1331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7D3E51C3-6C4B-45FE-A8C5-1DB7D642A4E0}" type="slidenum">
              <a:rPr lang="en-US" altLang="en-US" sz="1200">
                <a:solidFill>
                  <a:schemeClr val="bg1"/>
                </a:solidFill>
              </a:rPr>
              <a:pPr algn="r" eaLnBrk="1" hangingPunct="1">
                <a:spcBef>
                  <a:spcPct val="0"/>
                </a:spcBef>
                <a:spcAft>
                  <a:spcPct val="0"/>
                </a:spcAft>
                <a:buClrTx/>
                <a:buSzTx/>
                <a:buFontTx/>
                <a:buNone/>
              </a:pPr>
              <a:t>31</a:t>
            </a:fld>
            <a:endParaRPr lang="en-US" altLang="en-US" sz="1200">
              <a:solidFill>
                <a:schemeClr val="bg1"/>
              </a:solidFill>
            </a:endParaRPr>
          </a:p>
        </p:txBody>
      </p:sp>
      <p:sp>
        <p:nvSpPr>
          <p:cNvPr id="1331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3B4EB6E7-5552-4E5F-8F54-50B81CFCCC18}" type="slidenum">
              <a:rPr lang="en-US" altLang="en-US" sz="1400" smtClean="0">
                <a:solidFill>
                  <a:srgbClr val="6699FF"/>
                </a:solidFill>
              </a:rPr>
              <a:pPr>
                <a:spcBef>
                  <a:spcPct val="0"/>
                </a:spcBef>
                <a:spcAft>
                  <a:spcPct val="0"/>
                </a:spcAft>
                <a:buClrTx/>
                <a:buSzTx/>
                <a:buFontTx/>
                <a:buNone/>
              </a:pPr>
              <a:t>31</a:t>
            </a:fld>
            <a:endParaRPr lang="en-US" altLang="en-US" sz="1400">
              <a:solidFill>
                <a:srgbClr val="6699FF"/>
              </a:solidFill>
            </a:endParaRPr>
          </a:p>
        </p:txBody>
      </p:sp>
      <p:sp>
        <p:nvSpPr>
          <p:cNvPr id="5" name="Title 1"/>
          <p:cNvSpPr txBox="1">
            <a:spLocks/>
          </p:cNvSpPr>
          <p:nvPr/>
        </p:nvSpPr>
        <p:spPr>
          <a:xfrm>
            <a:off x="1600200" y="1408113"/>
            <a:ext cx="4038600" cy="725487"/>
          </a:xfrm>
          <a:prstGeom prst="rect">
            <a:avLst/>
          </a:prstGeom>
          <a:solidFill>
            <a:schemeClr val="accent6">
              <a:lumMod val="60000"/>
              <a:lumOff val="40000"/>
            </a:schemeClr>
          </a:solidFill>
          <a:ln w="38100">
            <a:solidFill>
              <a:schemeClr val="accent6">
                <a:lumMod val="75000"/>
              </a:schemeClr>
            </a:solidFill>
          </a:ln>
          <a:effectLst>
            <a:outerShdw blurRad="50800" dist="38100" dir="8100000" algn="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defRPr/>
            </a:pPr>
            <a:r>
              <a:rPr lang="en-US" sz="3200" kern="0" dirty="0">
                <a:solidFill>
                  <a:schemeClr val="bg1"/>
                </a:solidFill>
                <a:cs typeface="Arial" pitchFamily="34" charset="0"/>
              </a:rPr>
              <a:t>   </a:t>
            </a:r>
            <a:r>
              <a:rPr lang="en-US" sz="3200" kern="0" dirty="0" err="1">
                <a:solidFill>
                  <a:schemeClr val="bg1"/>
                </a:solidFill>
                <a:cs typeface="Arial" pitchFamily="34" charset="0"/>
              </a:rPr>
              <a:t>iBudget</a:t>
            </a:r>
            <a:r>
              <a:rPr lang="en-US" sz="3200" kern="0" dirty="0">
                <a:solidFill>
                  <a:schemeClr val="bg1"/>
                </a:solidFill>
                <a:cs typeface="Arial" pitchFamily="34" charset="0"/>
              </a:rPr>
              <a:t> Florida</a:t>
            </a:r>
          </a:p>
        </p:txBody>
      </p:sp>
      <p:sp>
        <p:nvSpPr>
          <p:cNvPr id="6" name="Content Placeholder 2"/>
          <p:cNvSpPr txBox="1">
            <a:spLocks/>
          </p:cNvSpPr>
          <p:nvPr/>
        </p:nvSpPr>
        <p:spPr>
          <a:xfrm>
            <a:off x="369888" y="2241550"/>
            <a:ext cx="6007100" cy="29289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400"/>
              </a:spcAft>
              <a:buClr>
                <a:schemeClr val="accent6">
                  <a:lumMod val="75000"/>
                </a:schemeClr>
              </a:buClr>
              <a:buFont typeface="Wingdings" panose="05000000000000000000" pitchFamily="2" charset="2"/>
              <a:buChar char="v"/>
              <a:defRPr/>
            </a:pPr>
            <a:endParaRPr lang="en-US" sz="2000" b="1" kern="0" dirty="0">
              <a:solidFill>
                <a:schemeClr val="accent6">
                  <a:lumMod val="50000"/>
                </a:schemeClr>
              </a:solidFill>
              <a:latin typeface="Calibri Light" panose="020F0302020204030204" pitchFamily="34" charset="0"/>
            </a:endParaRP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Approximately 33,000 Floridians are currently enrolled in iBudget Florida</a:t>
            </a: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iBudget Florida is a better way for APD to manage the Home and Community-Based Medicaid waiver</a:t>
            </a: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Customers choose, with assistance from their waiver support coordinator, how they want to spend their yearly budget</a:t>
            </a: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iBudget Florida is a simpler and more equitable, self-directed, and sustainable system</a:t>
            </a: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iBudget Florida gives customers wider choices, greater flexibility, and more control over their services.</a:t>
            </a:r>
          </a:p>
          <a:p>
            <a:pPr>
              <a:buFontTx/>
              <a:buNone/>
              <a:defRPr/>
            </a:pPr>
            <a:r>
              <a:rPr lang="en-US" sz="2000" kern="0" dirty="0"/>
              <a:t> </a:t>
            </a:r>
          </a:p>
        </p:txBody>
      </p:sp>
      <p:pic>
        <p:nvPicPr>
          <p:cNvPr id="2" name="Picture 1"/>
          <p:cNvPicPr>
            <a:picLocks noChangeAspect="1"/>
          </p:cNvPicPr>
          <p:nvPr/>
        </p:nvPicPr>
        <p:blipFill>
          <a:blip r:embed="rId3"/>
          <a:stretch>
            <a:fillRect/>
          </a:stretch>
        </p:blipFill>
        <p:spPr>
          <a:xfrm>
            <a:off x="6375400" y="1408113"/>
            <a:ext cx="2471738" cy="1754187"/>
          </a:xfrm>
          <a:prstGeom prst="rect">
            <a:avLst/>
          </a:prstGeom>
          <a:ln w="19050">
            <a:solidFill>
              <a:schemeClr val="accent6">
                <a:lumMod val="75000"/>
              </a:schemeClr>
            </a:solidFill>
          </a:ln>
        </p:spPr>
      </p:pic>
      <p:pic>
        <p:nvPicPr>
          <p:cNvPr id="3" name="Picture 2"/>
          <p:cNvPicPr>
            <a:picLocks noChangeAspect="1"/>
          </p:cNvPicPr>
          <p:nvPr/>
        </p:nvPicPr>
        <p:blipFill>
          <a:blip r:embed="rId4"/>
          <a:stretch>
            <a:fillRect/>
          </a:stretch>
        </p:blipFill>
        <p:spPr>
          <a:xfrm>
            <a:off x="7550150" y="3160713"/>
            <a:ext cx="1471613" cy="2087562"/>
          </a:xfrm>
          <a:prstGeom prst="rect">
            <a:avLst/>
          </a:prstGeom>
          <a:ln w="19050">
            <a:solidFill>
              <a:schemeClr val="accent6">
                <a:lumMod val="75000"/>
              </a:schemeClr>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8451-B18E-4C50-AC7B-75D28666BA9C}"/>
              </a:ext>
            </a:extLst>
          </p:cNvPr>
          <p:cNvSpPr>
            <a:spLocks noGrp="1"/>
          </p:cNvSpPr>
          <p:nvPr>
            <p:ph type="title"/>
          </p:nvPr>
        </p:nvSpPr>
        <p:spPr>
          <a:xfrm>
            <a:off x="1143000" y="1066800"/>
            <a:ext cx="6934200" cy="838200"/>
          </a:xfrm>
          <a:solidFill>
            <a:schemeClr val="accent2">
              <a:lumMod val="60000"/>
              <a:lumOff val="40000"/>
            </a:schemeClr>
          </a:solidFill>
          <a:ln w="38100">
            <a:solidFill>
              <a:schemeClr val="tx2">
                <a:lumMod val="75000"/>
              </a:schemeClr>
            </a:solidFill>
          </a:ln>
        </p:spPr>
        <p:txBody>
          <a:bodyPr/>
          <a:lstStyle/>
          <a:p>
            <a:pPr algn="ctr"/>
            <a:r>
              <a:rPr lang="en-US" sz="4400" dirty="0"/>
              <a:t>What is an </a:t>
            </a:r>
            <a:r>
              <a:rPr lang="en-US" sz="4400" dirty="0" err="1"/>
              <a:t>iBudget</a:t>
            </a:r>
            <a:r>
              <a:rPr lang="en-US" sz="4400" dirty="0"/>
              <a:t>????</a:t>
            </a:r>
          </a:p>
        </p:txBody>
      </p:sp>
      <p:sp>
        <p:nvSpPr>
          <p:cNvPr id="4" name="Content Placeholder 3">
            <a:extLst>
              <a:ext uri="{FF2B5EF4-FFF2-40B4-BE49-F238E27FC236}">
                <a16:creationId xmlns:a16="http://schemas.microsoft.com/office/drawing/2014/main" id="{EB2839EA-BA7C-4491-B134-4BB0C336050C}"/>
              </a:ext>
            </a:extLst>
          </p:cNvPr>
          <p:cNvSpPr>
            <a:spLocks noGrp="1"/>
          </p:cNvSpPr>
          <p:nvPr>
            <p:ph idx="1"/>
          </p:nvPr>
        </p:nvSpPr>
        <p:spPr>
          <a:xfrm>
            <a:off x="381000" y="2362200"/>
            <a:ext cx="8534400" cy="4038600"/>
          </a:xfrm>
        </p:spPr>
        <p:txBody>
          <a:bodyPr/>
          <a:lstStyle/>
          <a:p>
            <a:pPr>
              <a:buFont typeface="Wingdings" panose="05000000000000000000" pitchFamily="2" charset="2"/>
              <a:buChar char="v"/>
            </a:pPr>
            <a:r>
              <a:rPr lang="en-US" b="1" dirty="0">
                <a:solidFill>
                  <a:schemeClr val="accent6">
                    <a:lumMod val="50000"/>
                  </a:schemeClr>
                </a:solidFill>
              </a:rPr>
              <a:t>An annual budget amount – based on client need</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Client chooses a Waiver Support Coordinator to assist with budget and service Providers</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Client/family determines what services they wish to utilize with their </a:t>
            </a:r>
            <a:r>
              <a:rPr lang="en-US" b="1" dirty="0" err="1">
                <a:solidFill>
                  <a:schemeClr val="accent6">
                    <a:lumMod val="50000"/>
                  </a:schemeClr>
                </a:solidFill>
              </a:rPr>
              <a:t>iBudget</a:t>
            </a:r>
            <a:endParaRPr lang="en-US" b="1" dirty="0">
              <a:solidFill>
                <a:schemeClr val="accent6">
                  <a:lumMod val="50000"/>
                </a:schemeClr>
              </a:solidFill>
            </a:endParaRP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Client/family chooses the Provider for those services</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Waiver Support Coordinator &amp; APD process the authorization for each service (contract between Client and Provider)</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Services are given by Providers</a:t>
            </a:r>
          </a:p>
          <a:p>
            <a:pPr>
              <a:buFont typeface="Wingdings" panose="05000000000000000000" pitchFamily="2" charset="2"/>
              <a:buChar char="v"/>
            </a:pPr>
            <a:endParaRPr lang="en-US" dirty="0"/>
          </a:p>
          <a:p>
            <a:endParaRPr lang="en-US" dirty="0"/>
          </a:p>
        </p:txBody>
      </p:sp>
      <p:sp>
        <p:nvSpPr>
          <p:cNvPr id="3" name="Slide Number Placeholder 2">
            <a:extLst>
              <a:ext uri="{FF2B5EF4-FFF2-40B4-BE49-F238E27FC236}">
                <a16:creationId xmlns:a16="http://schemas.microsoft.com/office/drawing/2014/main" id="{A29C5471-ABDE-4364-AD4E-7CB06F664175}"/>
              </a:ext>
            </a:extLst>
          </p:cNvPr>
          <p:cNvSpPr>
            <a:spLocks noGrp="1"/>
          </p:cNvSpPr>
          <p:nvPr>
            <p:ph type="sldNum" sz="quarter" idx="10"/>
          </p:nvPr>
        </p:nvSpPr>
        <p:spPr/>
        <p:txBody>
          <a:bodyPr/>
          <a:lstStyle/>
          <a:p>
            <a:pPr>
              <a:defRPr/>
            </a:pPr>
            <a:fld id="{BD013F48-5638-4FE0-8BCB-55EE420F7AFE}" type="slidenum">
              <a:rPr lang="en-US" altLang="en-US" smtClean="0"/>
              <a:pPr>
                <a:defRPr/>
              </a:pPr>
              <a:t>32</a:t>
            </a:fld>
            <a:endParaRPr lang="en-US" altLang="en-US"/>
          </a:p>
        </p:txBody>
      </p:sp>
    </p:spTree>
    <p:extLst>
      <p:ext uri="{BB962C8B-B14F-4D97-AF65-F5344CB8AC3E}">
        <p14:creationId xmlns:p14="http://schemas.microsoft.com/office/powerpoint/2010/main" val="300785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B689F5CC-DBE7-4217-813A-7810A0263EAF}" type="slidenum">
              <a:rPr lang="en-US" altLang="en-US" sz="1400" smtClean="0">
                <a:solidFill>
                  <a:schemeClr val="tx1"/>
                </a:solidFill>
              </a:rPr>
              <a:pPr>
                <a:spcBef>
                  <a:spcPct val="0"/>
                </a:spcBef>
                <a:spcAft>
                  <a:spcPct val="0"/>
                </a:spcAft>
                <a:buClrTx/>
                <a:buSzTx/>
                <a:buFontTx/>
                <a:buNone/>
              </a:pPr>
              <a:t>33</a:t>
            </a:fld>
            <a:endParaRPr lang="en-US" altLang="en-US" sz="1400">
              <a:solidFill>
                <a:schemeClr val="tx1"/>
              </a:solidFill>
            </a:endParaRPr>
          </a:p>
        </p:txBody>
      </p:sp>
      <p:sp>
        <p:nvSpPr>
          <p:cNvPr id="19459" name="Title 3"/>
          <p:cNvSpPr>
            <a:spLocks noGrp="1"/>
          </p:cNvSpPr>
          <p:nvPr>
            <p:ph type="title"/>
          </p:nvPr>
        </p:nvSpPr>
        <p:spPr>
          <a:xfrm>
            <a:off x="609600" y="1581150"/>
            <a:ext cx="8229600" cy="695325"/>
          </a:xfrm>
          <a:solidFill>
            <a:schemeClr val="accent2">
              <a:lumMod val="75000"/>
            </a:schemeClr>
          </a:solidFill>
          <a:ln w="57150">
            <a:solidFill>
              <a:schemeClr val="accent2">
                <a:lumMod val="60000"/>
                <a:lumOff val="40000"/>
              </a:schemeClr>
            </a:solidFill>
          </a:ln>
        </p:spPr>
        <p:txBody>
          <a:bodyPr/>
          <a:lstStyle/>
          <a:p>
            <a:pPr algn="ctr">
              <a:defRPr/>
            </a:pPr>
            <a:r>
              <a:rPr lang="en-US" altLang="en-US" sz="3200" dirty="0" err="1">
                <a:solidFill>
                  <a:schemeClr val="bg1"/>
                </a:solidFill>
                <a:latin typeface="Arial" panose="020B0604020202020204" pitchFamily="34" charset="0"/>
              </a:rPr>
              <a:t>iBudget</a:t>
            </a:r>
            <a:r>
              <a:rPr lang="en-US" altLang="en-US" sz="3200" dirty="0">
                <a:solidFill>
                  <a:schemeClr val="bg1"/>
                </a:solidFill>
                <a:latin typeface="Arial" panose="020B0604020202020204" pitchFamily="34" charset="0"/>
              </a:rPr>
              <a:t> Waiver Service Families</a:t>
            </a:r>
          </a:p>
        </p:txBody>
      </p:sp>
      <p:pic>
        <p:nvPicPr>
          <p:cNvPr id="2355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667793"/>
            <a:ext cx="81915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2770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2560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C8C2C373-2F1B-4EE5-8F01-AFFE27B9CA1F}" type="slidenum">
              <a:rPr lang="en-US" altLang="en-US" sz="1200">
                <a:solidFill>
                  <a:schemeClr val="bg1"/>
                </a:solidFill>
              </a:rPr>
              <a:pPr algn="r" eaLnBrk="1" hangingPunct="1">
                <a:spcBef>
                  <a:spcPct val="0"/>
                </a:spcBef>
                <a:spcAft>
                  <a:spcPct val="0"/>
                </a:spcAft>
                <a:buClrTx/>
                <a:buSzTx/>
                <a:buFontTx/>
                <a:buNone/>
              </a:pPr>
              <a:t>34</a:t>
            </a:fld>
            <a:endParaRPr lang="en-US" altLang="en-US" sz="1200">
              <a:solidFill>
                <a:schemeClr val="bg1"/>
              </a:solidFill>
            </a:endParaRPr>
          </a:p>
        </p:txBody>
      </p:sp>
      <p:sp>
        <p:nvSpPr>
          <p:cNvPr id="2560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F044D935-D188-492E-AEA5-86E680B8A73F}" type="slidenum">
              <a:rPr lang="en-US" altLang="en-US" sz="1400" smtClean="0">
                <a:solidFill>
                  <a:srgbClr val="6699FF"/>
                </a:solidFill>
              </a:rPr>
              <a:pPr>
                <a:spcBef>
                  <a:spcPct val="0"/>
                </a:spcBef>
                <a:spcAft>
                  <a:spcPct val="0"/>
                </a:spcAft>
                <a:buClrTx/>
                <a:buSzTx/>
                <a:buFontTx/>
                <a:buNone/>
              </a:pPr>
              <a:t>34</a:t>
            </a:fld>
            <a:endParaRPr lang="en-US" altLang="en-US" sz="1400">
              <a:solidFill>
                <a:srgbClr val="6699FF"/>
              </a:solidFill>
            </a:endParaRPr>
          </a:p>
        </p:txBody>
      </p:sp>
      <p:sp>
        <p:nvSpPr>
          <p:cNvPr id="9" name="Rectangle 4"/>
          <p:cNvSpPr>
            <a:spLocks noChangeArrowheads="1"/>
          </p:cNvSpPr>
          <p:nvPr/>
        </p:nvSpPr>
        <p:spPr bwMode="auto">
          <a:xfrm>
            <a:off x="4343400" y="2209800"/>
            <a:ext cx="4572000" cy="4667250"/>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Level 1 – Companion Services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Nonmedical Care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Supervision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Socialization Activities</a:t>
            </a:r>
          </a:p>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Level 2 – Supported Employment</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Job Search Assistance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Develop or Operate Small Business</a:t>
            </a:r>
          </a:p>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Level 3 – Adult Day Training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Community Participation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Volunteer</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Access Community Resources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Self-Advocacy</a:t>
            </a:r>
          </a:p>
        </p:txBody>
      </p:sp>
      <p:sp>
        <p:nvSpPr>
          <p:cNvPr id="11" name="Rectangle 2"/>
          <p:cNvSpPr txBox="1">
            <a:spLocks noChangeArrowheads="1"/>
          </p:cNvSpPr>
          <p:nvPr/>
        </p:nvSpPr>
        <p:spPr>
          <a:xfrm>
            <a:off x="2611438" y="1347788"/>
            <a:ext cx="4645025" cy="558800"/>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Life Skills </a:t>
            </a:r>
            <a:r>
              <a:rPr lang="en-US" sz="3200" kern="0" dirty="0">
                <a:solidFill>
                  <a:schemeClr val="bg1"/>
                </a:solidFill>
              </a:rPr>
              <a:t>Development</a:t>
            </a:r>
          </a:p>
        </p:txBody>
      </p:sp>
      <p:grpSp>
        <p:nvGrpSpPr>
          <p:cNvPr id="25607" name="Group 5"/>
          <p:cNvGrpSpPr>
            <a:grpSpLocks/>
          </p:cNvGrpSpPr>
          <p:nvPr/>
        </p:nvGrpSpPr>
        <p:grpSpPr bwMode="auto">
          <a:xfrm>
            <a:off x="304800" y="2325688"/>
            <a:ext cx="4011613" cy="3846512"/>
            <a:chOff x="304799" y="2509837"/>
            <a:chExt cx="4012253" cy="3846513"/>
          </a:xfrm>
        </p:grpSpPr>
        <p:pic>
          <p:nvPicPr>
            <p:cNvPr id="12" name="Picture 11"/>
            <p:cNvPicPr>
              <a:picLocks noChangeAspect="1"/>
            </p:cNvPicPr>
            <p:nvPr/>
          </p:nvPicPr>
          <p:blipFill>
            <a:blip r:embed="rId3"/>
            <a:stretch>
              <a:fillRect/>
            </a:stretch>
          </p:blipFill>
          <p:spPr>
            <a:xfrm>
              <a:off x="2514952" y="3646487"/>
              <a:ext cx="1802100" cy="2709863"/>
            </a:xfrm>
            <a:prstGeom prst="rect">
              <a:avLst/>
            </a:prstGeom>
            <a:ln w="19050">
              <a:solidFill>
                <a:schemeClr val="accent6">
                  <a:lumMod val="75000"/>
                </a:schemeClr>
              </a:solidFill>
            </a:ln>
          </p:spPr>
        </p:pic>
        <p:pic>
          <p:nvPicPr>
            <p:cNvPr id="2" name="Picture 1"/>
            <p:cNvPicPr>
              <a:picLocks noChangeAspect="1"/>
            </p:cNvPicPr>
            <p:nvPr/>
          </p:nvPicPr>
          <p:blipFill>
            <a:blip r:embed="rId4"/>
            <a:stretch>
              <a:fillRect/>
            </a:stretch>
          </p:blipFill>
          <p:spPr>
            <a:xfrm>
              <a:off x="738256" y="2509837"/>
              <a:ext cx="2651548" cy="1739900"/>
            </a:xfrm>
            <a:prstGeom prst="rect">
              <a:avLst/>
            </a:prstGeom>
            <a:ln w="19050">
              <a:solidFill>
                <a:schemeClr val="accent6">
                  <a:lumMod val="75000"/>
                </a:schemeClr>
              </a:solidFill>
            </a:ln>
          </p:spPr>
        </p:pic>
        <p:pic>
          <p:nvPicPr>
            <p:cNvPr id="13" name="Picture 12"/>
            <p:cNvPicPr>
              <a:picLocks noChangeAspect="1"/>
            </p:cNvPicPr>
            <p:nvPr/>
          </p:nvPicPr>
          <p:blipFill>
            <a:blip r:embed="rId5"/>
            <a:stretch>
              <a:fillRect/>
            </a:stretch>
          </p:blipFill>
          <p:spPr>
            <a:xfrm>
              <a:off x="304799" y="4129087"/>
              <a:ext cx="2883360" cy="1919287"/>
            </a:xfrm>
            <a:prstGeom prst="rect">
              <a:avLst/>
            </a:prstGeom>
            <a:ln w="19050">
              <a:solidFill>
                <a:schemeClr val="accent6">
                  <a:lumMod val="75000"/>
                </a:schemeClr>
              </a:solid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2765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0558E344-A362-4D17-B386-539DB793B91F}" type="slidenum">
              <a:rPr lang="en-US" altLang="en-US" sz="1200">
                <a:solidFill>
                  <a:schemeClr val="bg1"/>
                </a:solidFill>
              </a:rPr>
              <a:pPr algn="r" eaLnBrk="1" hangingPunct="1">
                <a:spcBef>
                  <a:spcPct val="0"/>
                </a:spcBef>
                <a:spcAft>
                  <a:spcPct val="0"/>
                </a:spcAft>
                <a:buClrTx/>
                <a:buSzTx/>
                <a:buFontTx/>
                <a:buNone/>
              </a:pPr>
              <a:t>35</a:t>
            </a:fld>
            <a:endParaRPr lang="en-US" altLang="en-US" sz="1200">
              <a:solidFill>
                <a:schemeClr val="bg1"/>
              </a:solidFill>
            </a:endParaRPr>
          </a:p>
        </p:txBody>
      </p:sp>
      <p:sp>
        <p:nvSpPr>
          <p:cNvPr id="2765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1F6BFBF5-502D-42F9-B756-45B25E2C9AEB}" type="slidenum">
              <a:rPr lang="en-US" altLang="en-US" sz="1400" smtClean="0">
                <a:solidFill>
                  <a:srgbClr val="6699FF"/>
                </a:solidFill>
              </a:rPr>
              <a:pPr>
                <a:spcBef>
                  <a:spcPct val="0"/>
                </a:spcBef>
                <a:spcAft>
                  <a:spcPct val="0"/>
                </a:spcAft>
                <a:buClrTx/>
                <a:buSzTx/>
                <a:buFontTx/>
                <a:buNone/>
              </a:pPr>
              <a:t>35</a:t>
            </a:fld>
            <a:endParaRPr lang="en-US" altLang="en-US" sz="1400">
              <a:solidFill>
                <a:srgbClr val="6699FF"/>
              </a:solidFill>
            </a:endParaRPr>
          </a:p>
        </p:txBody>
      </p:sp>
      <p:sp>
        <p:nvSpPr>
          <p:cNvPr id="9" name="Rectangle 4"/>
          <p:cNvSpPr>
            <a:spLocks noChangeArrowheads="1"/>
          </p:cNvSpPr>
          <p:nvPr/>
        </p:nvSpPr>
        <p:spPr bwMode="auto">
          <a:xfrm>
            <a:off x="685800" y="1933575"/>
            <a:ext cx="8229600" cy="4924425"/>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Consumable Medical Supplies: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Nonmedical Supplies and Items to assist people with daily living activities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For people 21 and older</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Unavailable through State Medicaid Plan</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Durable Medical Equipment / Supplies: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Must Have a Prescription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Examples are lap trays, grab bars, adaptive switches,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door openers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Unavailable through State Medicaid Plan</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Environmental Accessibility Adaptations: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Physical Adaptations to the Home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Medically Necessary </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Enable Greater Independence in their Home</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Personal Emergency Response System:</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Enable Greater Independence in their Home</a:t>
            </a: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1676400" y="1066800"/>
            <a:ext cx="6705600" cy="866775"/>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Supplies and Equipment</a:t>
            </a:r>
          </a:p>
        </p:txBody>
      </p:sp>
      <p:pic>
        <p:nvPicPr>
          <p:cNvPr id="3" name="Picture 2"/>
          <p:cNvPicPr>
            <a:picLocks noChangeAspect="1"/>
          </p:cNvPicPr>
          <p:nvPr/>
        </p:nvPicPr>
        <p:blipFill>
          <a:blip r:embed="rId3"/>
          <a:stretch>
            <a:fillRect/>
          </a:stretch>
        </p:blipFill>
        <p:spPr>
          <a:xfrm>
            <a:off x="7086600" y="3935413"/>
            <a:ext cx="1560513" cy="2398712"/>
          </a:xfrm>
          <a:prstGeom prst="rect">
            <a:avLst/>
          </a:prstGeom>
          <a:ln w="19050">
            <a:solidFill>
              <a:schemeClr val="accent6">
                <a:lumMod val="75000"/>
              </a:schemeClr>
            </a:solidFill>
          </a:ln>
        </p:spPr>
      </p:pic>
      <p:pic>
        <p:nvPicPr>
          <p:cNvPr id="14" name="Picture 13"/>
          <p:cNvPicPr>
            <a:picLocks noChangeAspect="1"/>
          </p:cNvPicPr>
          <p:nvPr/>
        </p:nvPicPr>
        <p:blipFill>
          <a:blip r:embed="rId4"/>
          <a:stretch>
            <a:fillRect/>
          </a:stretch>
        </p:blipFill>
        <p:spPr>
          <a:xfrm>
            <a:off x="6115050" y="2973388"/>
            <a:ext cx="2571750" cy="1677987"/>
          </a:xfrm>
          <a:prstGeom prst="rect">
            <a:avLst/>
          </a:prstGeom>
          <a:ln w="19050">
            <a:solidFill>
              <a:schemeClr val="accent6">
                <a:lumMod val="75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283BE6F7-E897-4C0F-90CA-1E9CB92D7FAE}" type="slidenum">
              <a:rPr lang="en-US" altLang="en-US" sz="1400" smtClean="0">
                <a:solidFill>
                  <a:schemeClr val="tx1"/>
                </a:solidFill>
              </a:rPr>
              <a:pPr>
                <a:spcBef>
                  <a:spcPct val="0"/>
                </a:spcBef>
                <a:spcAft>
                  <a:spcPct val="0"/>
                </a:spcAft>
                <a:buClrTx/>
                <a:buSzTx/>
                <a:buFontTx/>
                <a:buNone/>
              </a:pPr>
              <a:t>36</a:t>
            </a:fld>
            <a:endParaRPr lang="en-US" altLang="en-US" sz="1400">
              <a:solidFill>
                <a:schemeClr val="tx1"/>
              </a:solidFill>
            </a:endParaRPr>
          </a:p>
        </p:txBody>
      </p:sp>
      <p:sp>
        <p:nvSpPr>
          <p:cNvPr id="3" name="Rectangle 2"/>
          <p:cNvSpPr txBox="1">
            <a:spLocks noChangeArrowheads="1"/>
          </p:cNvSpPr>
          <p:nvPr/>
        </p:nvSpPr>
        <p:spPr>
          <a:xfrm>
            <a:off x="1981200" y="1096962"/>
            <a:ext cx="5638800" cy="731838"/>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Personal Supports</a:t>
            </a:r>
          </a:p>
        </p:txBody>
      </p:sp>
      <p:sp>
        <p:nvSpPr>
          <p:cNvPr id="4" name="Rectangle 3"/>
          <p:cNvSpPr/>
          <p:nvPr/>
        </p:nvSpPr>
        <p:spPr>
          <a:xfrm>
            <a:off x="685800" y="2514600"/>
            <a:ext cx="6019800" cy="3246438"/>
          </a:xfrm>
          <a:prstGeom prst="rect">
            <a:avLst/>
          </a:prstGeom>
        </p:spPr>
        <p:txBody>
          <a:bodyPr>
            <a:spAutoFit/>
          </a:bodyPr>
          <a:lstStyle/>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Personal Supports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Assistance and training in activities of daily living such as eating, bathing, dressing, personal hygiene, and preparation of meals </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endParaRPr lang="en-US" sz="1400" dirty="0">
              <a:solidFill>
                <a:schemeClr val="accent6">
                  <a:lumMod val="50000"/>
                </a:schemeClr>
              </a:solidFill>
              <a:latin typeface="Arial" charset="0"/>
            </a:endParaRPr>
          </a:p>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Respite Care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Provides supportive care and supervision for individuals under 21 when the primary caregiver is unable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endParaRPr lang="en-US" sz="1400" dirty="0">
              <a:latin typeface="Arial" charset="0"/>
            </a:endParaRPr>
          </a:p>
          <a:p>
            <a:pPr eaLnBrk="1" hangingPunct="1">
              <a:spcBef>
                <a:spcPct val="25000"/>
              </a:spcBef>
              <a:spcAft>
                <a:spcPct val="25000"/>
              </a:spcAft>
              <a:buClr>
                <a:schemeClr val="accent6">
                  <a:lumMod val="75000"/>
                </a:schemeClr>
              </a:buClr>
              <a:buSzPct val="110000"/>
              <a:defRPr/>
            </a:pPr>
            <a:endParaRPr lang="en-US" sz="1400" dirty="0">
              <a:latin typeface="Arial" charset="0"/>
            </a:endParaRPr>
          </a:p>
        </p:txBody>
      </p:sp>
      <p:pic>
        <p:nvPicPr>
          <p:cNvPr id="5" name="Picture 4"/>
          <p:cNvPicPr>
            <a:picLocks noChangeAspect="1"/>
          </p:cNvPicPr>
          <p:nvPr/>
        </p:nvPicPr>
        <p:blipFill>
          <a:blip r:embed="rId3"/>
          <a:stretch>
            <a:fillRect/>
          </a:stretch>
        </p:blipFill>
        <p:spPr>
          <a:xfrm>
            <a:off x="3429000" y="5181600"/>
            <a:ext cx="2401888" cy="1566863"/>
          </a:xfrm>
          <a:prstGeom prst="rect">
            <a:avLst/>
          </a:prstGeom>
          <a:ln w="19050">
            <a:solidFill>
              <a:schemeClr val="accent6">
                <a:lumMod val="75000"/>
              </a:schemeClr>
            </a:solidFill>
          </a:ln>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3174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2D518107-194B-4085-871F-118D063F1E87}" type="slidenum">
              <a:rPr lang="en-US" altLang="en-US" sz="1200">
                <a:solidFill>
                  <a:schemeClr val="bg1"/>
                </a:solidFill>
              </a:rPr>
              <a:pPr algn="r" eaLnBrk="1" hangingPunct="1">
                <a:spcBef>
                  <a:spcPct val="0"/>
                </a:spcBef>
                <a:spcAft>
                  <a:spcPct val="0"/>
                </a:spcAft>
                <a:buClrTx/>
                <a:buSzTx/>
                <a:buFontTx/>
                <a:buNone/>
              </a:pPr>
              <a:t>37</a:t>
            </a:fld>
            <a:endParaRPr lang="en-US" altLang="en-US" sz="1200">
              <a:solidFill>
                <a:schemeClr val="bg1"/>
              </a:solidFill>
            </a:endParaRPr>
          </a:p>
        </p:txBody>
      </p:sp>
      <p:sp>
        <p:nvSpPr>
          <p:cNvPr id="3174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6DAFE91D-3212-400D-AF9E-F80CAD47D944}" type="slidenum">
              <a:rPr lang="en-US" altLang="en-US" sz="1400" smtClean="0">
                <a:solidFill>
                  <a:srgbClr val="6699FF"/>
                </a:solidFill>
              </a:rPr>
              <a:pPr>
                <a:spcBef>
                  <a:spcPct val="0"/>
                </a:spcBef>
                <a:spcAft>
                  <a:spcPct val="0"/>
                </a:spcAft>
                <a:buClrTx/>
                <a:buSzTx/>
                <a:buFontTx/>
                <a:buNone/>
              </a:pPr>
              <a:t>37</a:t>
            </a:fld>
            <a:endParaRPr lang="en-US" altLang="en-US" sz="1400">
              <a:solidFill>
                <a:srgbClr val="6699FF"/>
              </a:solidFill>
            </a:endParaRPr>
          </a:p>
        </p:txBody>
      </p:sp>
      <p:sp>
        <p:nvSpPr>
          <p:cNvPr id="9" name="Rectangle 4"/>
          <p:cNvSpPr>
            <a:spLocks noChangeArrowheads="1"/>
          </p:cNvSpPr>
          <p:nvPr/>
        </p:nvSpPr>
        <p:spPr bwMode="auto">
          <a:xfrm>
            <a:off x="685800" y="1933575"/>
            <a:ext cx="8229600" cy="4787900"/>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Residential Habilitation: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Daily living skills training and supervision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Personal Hygiene Skills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Homemaking Skills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Social and Adaptive Skills</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Standard Residential Habilitation: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Assist people to acquire, maintain, or improve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daily living skills</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Behavior-Focused Residential Habilitation: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More Intense Level of Service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Impacts safety, health, progress, and quality of life</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Intense Behavior Residential Habilitation:</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Behavior that is exceptional in intensity, duration, and frequency</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Needs cannot be met in a Standard or Behavior-Focused setting</a:t>
            </a: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1905000" y="1098550"/>
            <a:ext cx="5867400" cy="688975"/>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Residential Services</a:t>
            </a:r>
          </a:p>
        </p:txBody>
      </p:sp>
      <p:pic>
        <p:nvPicPr>
          <p:cNvPr id="2" name="Picture 1"/>
          <p:cNvPicPr>
            <a:picLocks noChangeAspect="1"/>
          </p:cNvPicPr>
          <p:nvPr/>
        </p:nvPicPr>
        <p:blipFill>
          <a:blip r:embed="rId3"/>
          <a:stretch>
            <a:fillRect/>
          </a:stretch>
        </p:blipFill>
        <p:spPr>
          <a:xfrm>
            <a:off x="5734050" y="2143125"/>
            <a:ext cx="2647950" cy="1727200"/>
          </a:xfrm>
          <a:prstGeom prst="rect">
            <a:avLst/>
          </a:prstGeom>
          <a:ln w="19050">
            <a:solidFill>
              <a:schemeClr val="accent6">
                <a:lumMod val="75000"/>
              </a:schemeClr>
            </a:solidFill>
          </a:ln>
        </p:spPr>
      </p:pic>
      <p:pic>
        <p:nvPicPr>
          <p:cNvPr id="5" name="Picture 4"/>
          <p:cNvPicPr>
            <a:picLocks noChangeAspect="1"/>
          </p:cNvPicPr>
          <p:nvPr/>
        </p:nvPicPr>
        <p:blipFill>
          <a:blip r:embed="rId4"/>
          <a:stretch>
            <a:fillRect/>
          </a:stretch>
        </p:blipFill>
        <p:spPr>
          <a:xfrm>
            <a:off x="6556375" y="3800475"/>
            <a:ext cx="2130425" cy="1755775"/>
          </a:xfrm>
          <a:prstGeom prst="rect">
            <a:avLst/>
          </a:prstGeom>
          <a:ln w="19050">
            <a:solidFill>
              <a:schemeClr val="accent6">
                <a:lumMod val="75000"/>
              </a:schemeClr>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CE1276EC-92DA-404D-87D4-1CDF235C3C5D}" type="slidenum">
              <a:rPr lang="en-US" altLang="en-US" sz="1200">
                <a:solidFill>
                  <a:schemeClr val="bg1"/>
                </a:solidFill>
              </a:rPr>
              <a:pPr algn="r" eaLnBrk="1" hangingPunct="1">
                <a:spcBef>
                  <a:spcPct val="0"/>
                </a:spcBef>
                <a:spcAft>
                  <a:spcPct val="0"/>
                </a:spcAft>
                <a:buClrTx/>
                <a:buSzTx/>
                <a:buFontTx/>
                <a:buNone/>
              </a:pPr>
              <a:t>38</a:t>
            </a:fld>
            <a:endParaRPr lang="en-US" altLang="en-US" sz="1200">
              <a:solidFill>
                <a:schemeClr val="bg1"/>
              </a:solidFill>
            </a:endParaRPr>
          </a:p>
        </p:txBody>
      </p:sp>
      <p:sp>
        <p:nvSpPr>
          <p:cNvPr id="3379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B64558D2-8D96-4480-8435-53BFA8F36507}" type="slidenum">
              <a:rPr lang="en-US" altLang="en-US" sz="1400" smtClean="0">
                <a:solidFill>
                  <a:srgbClr val="6699FF"/>
                </a:solidFill>
              </a:rPr>
              <a:pPr>
                <a:spcBef>
                  <a:spcPct val="0"/>
                </a:spcBef>
                <a:spcAft>
                  <a:spcPct val="0"/>
                </a:spcAft>
                <a:buClrTx/>
                <a:buSzTx/>
                <a:buFontTx/>
                <a:buNone/>
              </a:pPr>
              <a:t>38</a:t>
            </a:fld>
            <a:endParaRPr lang="en-US" altLang="en-US" sz="1400">
              <a:solidFill>
                <a:srgbClr val="6699FF"/>
              </a:solidFill>
            </a:endParaRPr>
          </a:p>
        </p:txBody>
      </p:sp>
      <p:sp>
        <p:nvSpPr>
          <p:cNvPr id="9" name="Rectangle 4"/>
          <p:cNvSpPr>
            <a:spLocks noChangeArrowheads="1"/>
          </p:cNvSpPr>
          <p:nvPr/>
        </p:nvSpPr>
        <p:spPr bwMode="auto">
          <a:xfrm>
            <a:off x="523875" y="2365375"/>
            <a:ext cx="4419600" cy="2943225"/>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Special Medical Home Care: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24-Hour Nursing and Medical Supervision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Licensed Group Home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For People with Complex Medical Needs</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Supported Living Coaching: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Wide Variety of Training and Assistance</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Support People Who Live and Maintain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Own Homes or Apartments</a:t>
            </a: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2286000" y="1009650"/>
            <a:ext cx="5334000" cy="777875"/>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Residential Services</a:t>
            </a:r>
          </a:p>
        </p:txBody>
      </p:sp>
      <p:pic>
        <p:nvPicPr>
          <p:cNvPr id="10" name="Picture 15" descr="self directed"/>
          <p:cNvPicPr>
            <a:picLocks noChangeAspect="1" noChangeArrowheads="1"/>
          </p:cNvPicPr>
          <p:nvPr/>
        </p:nvPicPr>
        <p:blipFill rotWithShape="1">
          <a:blip r:embed="rId3"/>
          <a:srcRect l="1659" t="1273" r="6506" b="9839"/>
          <a:stretch/>
        </p:blipFill>
        <p:spPr>
          <a:xfrm>
            <a:off x="5334000" y="2146300"/>
            <a:ext cx="3429000" cy="2438400"/>
          </a:xfrm>
          <a:prstGeom prst="rect">
            <a:avLst/>
          </a:prstGeom>
          <a:ln w="19050">
            <a:solidFill>
              <a:schemeClr val="accent6">
                <a:lumMod val="75000"/>
              </a:schemeClr>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5056188" y="4010025"/>
            <a:ext cx="1739900" cy="2598738"/>
          </a:xfrm>
          <a:prstGeom prst="rect">
            <a:avLst/>
          </a:prstGeom>
          <a:ln w="19050">
            <a:solidFill>
              <a:schemeClr val="accent6">
                <a:lumMod val="75000"/>
              </a:schemeClr>
            </a:solidFill>
          </a:ln>
        </p:spPr>
      </p:pic>
      <p:pic>
        <p:nvPicPr>
          <p:cNvPr id="6" name="Picture 5"/>
          <p:cNvPicPr>
            <a:picLocks noChangeAspect="1"/>
          </p:cNvPicPr>
          <p:nvPr/>
        </p:nvPicPr>
        <p:blipFill>
          <a:blip r:embed="rId5"/>
          <a:stretch>
            <a:fillRect/>
          </a:stretch>
        </p:blipFill>
        <p:spPr>
          <a:xfrm>
            <a:off x="2933700" y="4997450"/>
            <a:ext cx="2246313" cy="1666875"/>
          </a:xfrm>
          <a:prstGeom prst="rect">
            <a:avLst/>
          </a:prstGeom>
          <a:ln w="19050">
            <a:solidFill>
              <a:schemeClr val="accent6">
                <a:lumMod val="75000"/>
              </a:schemeClr>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F2CD78DA-77AA-44F1-818E-4008EFC463E6}" type="slidenum">
              <a:rPr lang="en-US" altLang="en-US" sz="1200">
                <a:solidFill>
                  <a:schemeClr val="bg1"/>
                </a:solidFill>
              </a:rPr>
              <a:pPr algn="r" eaLnBrk="1" hangingPunct="1">
                <a:spcBef>
                  <a:spcPct val="0"/>
                </a:spcBef>
                <a:spcAft>
                  <a:spcPct val="0"/>
                </a:spcAft>
                <a:buClrTx/>
                <a:buSzTx/>
                <a:buFontTx/>
                <a:buNone/>
              </a:pPr>
              <a:t>39</a:t>
            </a:fld>
            <a:endParaRPr lang="en-US" altLang="en-US" sz="1200">
              <a:solidFill>
                <a:schemeClr val="bg1"/>
              </a:solidFill>
            </a:endParaRPr>
          </a:p>
        </p:txBody>
      </p:sp>
      <p:sp>
        <p:nvSpPr>
          <p:cNvPr id="3584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B10487CF-A1BF-48E1-AAD4-6A14E8AAC6A9}" type="slidenum">
              <a:rPr lang="en-US" altLang="en-US" sz="1400" smtClean="0">
                <a:solidFill>
                  <a:srgbClr val="6699FF"/>
                </a:solidFill>
              </a:rPr>
              <a:pPr>
                <a:spcBef>
                  <a:spcPct val="0"/>
                </a:spcBef>
                <a:spcAft>
                  <a:spcPct val="0"/>
                </a:spcAft>
                <a:buClrTx/>
                <a:buSzTx/>
                <a:buFontTx/>
                <a:buNone/>
              </a:pPr>
              <a:t>39</a:t>
            </a:fld>
            <a:endParaRPr lang="en-US" altLang="en-US" sz="1400">
              <a:solidFill>
                <a:srgbClr val="6699FF"/>
              </a:solidFill>
            </a:endParaRPr>
          </a:p>
        </p:txBody>
      </p:sp>
      <p:sp>
        <p:nvSpPr>
          <p:cNvPr id="9" name="Rectangle 4"/>
          <p:cNvSpPr>
            <a:spLocks noChangeArrowheads="1"/>
          </p:cNvSpPr>
          <p:nvPr/>
        </p:nvSpPr>
        <p:spPr bwMode="auto">
          <a:xfrm>
            <a:off x="685800" y="2101850"/>
            <a:ext cx="8001000" cy="4035425"/>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Limited Support Coordination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Basic supports that are less intense</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Full Support Coordination: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Significant Support to Ensure Peoples Health, Safety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and Well-Being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WSC Can Share Tasks with Individual, Family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or Other Support People</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Age 21 and Older</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Children in Foster Care</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Enhanced Support Coordination: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Transition from Nursing Facility or ICF/DD to Community</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Assists People Who Need a More Intensive Level of Support</a:t>
            </a:r>
          </a:p>
          <a:p>
            <a:pPr eaLnBrk="1" hangingPunct="1">
              <a:spcBef>
                <a:spcPct val="25000"/>
              </a:spcBef>
              <a:spcAft>
                <a:spcPct val="25000"/>
              </a:spcAft>
              <a:buClr>
                <a:schemeClr val="accent6">
                  <a:lumMod val="75000"/>
                </a:schemeClr>
              </a:buClr>
              <a:buSzPct val="110000"/>
              <a:defRPr/>
            </a:pPr>
            <a:endParaRPr lang="en-US" sz="1600" dirty="0">
              <a:latin typeface="Arial" charset="0"/>
            </a:endParaRP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2133600" y="1062038"/>
            <a:ext cx="5667375" cy="769937"/>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Support Coordination</a:t>
            </a:r>
          </a:p>
        </p:txBody>
      </p:sp>
      <p:pic>
        <p:nvPicPr>
          <p:cNvPr id="2" name="Picture 1"/>
          <p:cNvPicPr>
            <a:picLocks noChangeAspect="1"/>
          </p:cNvPicPr>
          <p:nvPr/>
        </p:nvPicPr>
        <p:blipFill>
          <a:blip r:embed="rId3"/>
          <a:stretch>
            <a:fillRect/>
          </a:stretch>
        </p:blipFill>
        <p:spPr>
          <a:xfrm>
            <a:off x="6653213" y="2162175"/>
            <a:ext cx="2190750" cy="1719263"/>
          </a:xfrm>
          <a:prstGeom prst="rect">
            <a:avLst/>
          </a:prstGeom>
          <a:ln w="19050">
            <a:solidFill>
              <a:schemeClr val="accent6">
                <a:lumMod val="75000"/>
              </a:schemeClr>
            </a:solidFill>
          </a:ln>
        </p:spPr>
      </p:pic>
      <p:pic>
        <p:nvPicPr>
          <p:cNvPr id="4" name="Picture 3"/>
          <p:cNvPicPr>
            <a:picLocks noChangeAspect="1"/>
          </p:cNvPicPr>
          <p:nvPr/>
        </p:nvPicPr>
        <p:blipFill>
          <a:blip r:embed="rId4"/>
          <a:stretch>
            <a:fillRect/>
          </a:stretch>
        </p:blipFill>
        <p:spPr>
          <a:xfrm>
            <a:off x="5505450" y="3517900"/>
            <a:ext cx="2295525" cy="1627188"/>
          </a:xfrm>
          <a:prstGeom prst="rect">
            <a:avLst/>
          </a:prstGeom>
          <a:ln w="19050">
            <a:solidFill>
              <a:schemeClr val="accent6">
                <a:lumMod val="75000"/>
              </a:schemeClr>
            </a:solidFill>
          </a:ln>
        </p:spPr>
      </p:pic>
      <p:pic>
        <p:nvPicPr>
          <p:cNvPr id="5" name="Picture 4"/>
          <p:cNvPicPr>
            <a:picLocks noChangeAspect="1"/>
          </p:cNvPicPr>
          <p:nvPr/>
        </p:nvPicPr>
        <p:blipFill>
          <a:blip r:embed="rId5"/>
          <a:stretch>
            <a:fillRect/>
          </a:stretch>
        </p:blipFill>
        <p:spPr>
          <a:xfrm>
            <a:off x="6553200" y="4981575"/>
            <a:ext cx="2392363" cy="1470025"/>
          </a:xfrm>
          <a:prstGeom prst="rect">
            <a:avLst/>
          </a:prstGeom>
          <a:ln w="19050">
            <a:solidFill>
              <a:schemeClr val="accent6">
                <a:lumMod val="7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6A97CC-086F-479F-B2D7-7CCDA4348828}"/>
              </a:ext>
            </a:extLst>
          </p:cNvPr>
          <p:cNvSpPr>
            <a:spLocks noGrp="1"/>
          </p:cNvSpPr>
          <p:nvPr>
            <p:ph type="sldNum" sz="quarter" idx="10"/>
          </p:nvPr>
        </p:nvSpPr>
        <p:spPr/>
        <p:txBody>
          <a:bodyPr/>
          <a:lstStyle/>
          <a:p>
            <a:pPr>
              <a:defRPr/>
            </a:pPr>
            <a:fld id="{09E314F4-C0C1-4B4C-AA2F-8A4F91D4E4DD}" type="slidenum">
              <a:rPr lang="en-US" altLang="en-US" smtClean="0"/>
              <a:pPr>
                <a:defRPr/>
              </a:pPr>
              <a:t>4</a:t>
            </a:fld>
            <a:endParaRPr lang="en-US" altLang="en-US"/>
          </a:p>
        </p:txBody>
      </p:sp>
      <p:sp>
        <p:nvSpPr>
          <p:cNvPr id="4" name="TextBox 3">
            <a:extLst>
              <a:ext uri="{FF2B5EF4-FFF2-40B4-BE49-F238E27FC236}">
                <a16:creationId xmlns:a16="http://schemas.microsoft.com/office/drawing/2014/main" id="{F3F173E5-02D3-4ED1-B8CC-C1946B53BB64}"/>
              </a:ext>
            </a:extLst>
          </p:cNvPr>
          <p:cNvSpPr txBox="1"/>
          <p:nvPr/>
        </p:nvSpPr>
        <p:spPr>
          <a:xfrm>
            <a:off x="152400" y="1905000"/>
            <a:ext cx="8991600" cy="5016758"/>
          </a:xfrm>
          <a:prstGeom prst="rect">
            <a:avLst/>
          </a:prstGeom>
          <a:noFill/>
        </p:spPr>
        <p:txBody>
          <a:bodyPr wrap="square">
            <a:spAutoFit/>
          </a:bodyPr>
          <a:lstStyle/>
          <a:p>
            <a:pPr algn="l"/>
            <a:r>
              <a:rPr lang="en-US" sz="1400" b="1" i="0" u="none" strike="noStrike" baseline="0" dirty="0">
                <a:solidFill>
                  <a:srgbClr val="231F20"/>
                </a:solidFill>
                <a:latin typeface="TimesNewRomanPS-BoldMT"/>
              </a:rPr>
              <a:t>65G-4.015 Eligibility Criteria.</a:t>
            </a:r>
          </a:p>
          <a:p>
            <a:pPr algn="l"/>
            <a:r>
              <a:rPr lang="en-US" sz="1400" b="0" i="0" u="none" strike="noStrike" baseline="0" dirty="0">
                <a:solidFill>
                  <a:srgbClr val="231F20"/>
                </a:solidFill>
                <a:latin typeface="TimesNewRomanPSMT"/>
              </a:rPr>
              <a:t>In order to be determined eligible for agency services the applicant must:</a:t>
            </a:r>
          </a:p>
          <a:p>
            <a:pPr algn="l"/>
            <a:r>
              <a:rPr lang="en-US" sz="1400" b="0" i="0" u="none" strike="noStrike" baseline="0" dirty="0">
                <a:solidFill>
                  <a:srgbClr val="231F20"/>
                </a:solidFill>
                <a:latin typeface="TimesNewRomanPSMT"/>
              </a:rPr>
              <a:t>(1) Be at least three years of age.</a:t>
            </a:r>
          </a:p>
          <a:p>
            <a:pPr algn="l"/>
            <a:r>
              <a:rPr lang="en-US" sz="1400" b="0" i="0" u="none" strike="noStrike" baseline="0" dirty="0">
                <a:solidFill>
                  <a:srgbClr val="231F20"/>
                </a:solidFill>
                <a:latin typeface="TimesNewRomanPSMT"/>
              </a:rPr>
              <a:t>(2) Be a resident of and domiciled in the state of Florida in accordance with Sections 222.17(1) and (2), F.S. Domicile may not be established in Florida by a minor who has no parent domiciled in Florida, or by a minor who has no legal guardian domiciled in Florida, or by any alien not classified as a resident alien. Dependents of active duty military personnel stationed in the state of Florida are exempt from residency and domicile requirements.</a:t>
            </a:r>
          </a:p>
          <a:p>
            <a:pPr algn="l"/>
            <a:r>
              <a:rPr lang="en-US" sz="1400" b="0" i="0" u="none" strike="noStrike" baseline="0" dirty="0">
                <a:solidFill>
                  <a:srgbClr val="231F20"/>
                </a:solidFill>
                <a:latin typeface="TimesNewRomanPSMT"/>
              </a:rPr>
              <a:t>(3) Have a confirmed diagnosis of one of the following developmental disabilities as defined in this these rules, Rules 65G-</a:t>
            </a:r>
          </a:p>
          <a:p>
            <a:pPr algn="l"/>
            <a:r>
              <a:rPr lang="en-US" sz="1400" b="0" i="0" u="none" strike="noStrike" baseline="0" dirty="0">
                <a:solidFill>
                  <a:srgbClr val="231F20"/>
                </a:solidFill>
                <a:latin typeface="TimesNewRomanPSMT"/>
              </a:rPr>
              <a:t>4.014, 4.015, 4.016 and 4.017, F.A.C.:</a:t>
            </a:r>
          </a:p>
          <a:p>
            <a:pPr algn="l"/>
            <a:r>
              <a:rPr lang="en-US" sz="1400" b="0" i="0" u="none" strike="noStrike" baseline="0" dirty="0">
                <a:solidFill>
                  <a:srgbClr val="231F20"/>
                </a:solidFill>
                <a:latin typeface="TimesNewRomanPSMT"/>
              </a:rPr>
              <a:t>(a) Autism;</a:t>
            </a:r>
          </a:p>
          <a:p>
            <a:pPr algn="l"/>
            <a:r>
              <a:rPr lang="en-US" sz="1400" b="0" i="0" u="none" strike="noStrike" baseline="0" dirty="0">
                <a:solidFill>
                  <a:srgbClr val="231F20"/>
                </a:solidFill>
                <a:latin typeface="TimesNewRomanPSMT"/>
              </a:rPr>
              <a:t>(b) Cerebral palsy;</a:t>
            </a:r>
          </a:p>
          <a:p>
            <a:pPr algn="l"/>
            <a:r>
              <a:rPr lang="en-US" sz="1400" b="0" i="0" u="none" strike="noStrike" baseline="0" dirty="0">
                <a:solidFill>
                  <a:srgbClr val="231F20"/>
                </a:solidFill>
                <a:latin typeface="TimesNewRomanPSMT"/>
              </a:rPr>
              <a:t>(c) Mental retardation or intellectual disability;</a:t>
            </a:r>
          </a:p>
          <a:p>
            <a:pPr algn="l"/>
            <a:r>
              <a:rPr lang="en-US" sz="1400" b="0" i="0" u="none" strike="noStrike" baseline="0" dirty="0">
                <a:solidFill>
                  <a:srgbClr val="231F20"/>
                </a:solidFill>
                <a:latin typeface="TimesNewRomanPSMT"/>
              </a:rPr>
              <a:t>(d) Prader-Willi syndrome;</a:t>
            </a:r>
          </a:p>
          <a:p>
            <a:pPr algn="l"/>
            <a:r>
              <a:rPr lang="en-US" sz="1400" b="0" i="0" u="none" strike="noStrike" baseline="0" dirty="0">
                <a:solidFill>
                  <a:srgbClr val="231F20"/>
                </a:solidFill>
                <a:latin typeface="TimesNewRomanPSMT"/>
              </a:rPr>
              <a:t>(e) Spina Bifida;</a:t>
            </a:r>
          </a:p>
          <a:p>
            <a:pPr algn="l"/>
            <a:r>
              <a:rPr lang="en-US" sz="1400" b="0" i="0" u="none" strike="noStrike" baseline="0" dirty="0">
                <a:solidFill>
                  <a:srgbClr val="231F20"/>
                </a:solidFill>
                <a:latin typeface="TimesNewRomanPSMT"/>
              </a:rPr>
              <a:t>(f) Down Syndrome, or</a:t>
            </a:r>
          </a:p>
          <a:p>
            <a:pPr algn="l"/>
            <a:r>
              <a:rPr lang="en-US" sz="1400" b="0" i="0" u="none" strike="noStrike" baseline="0" dirty="0">
                <a:solidFill>
                  <a:srgbClr val="231F20"/>
                </a:solidFill>
                <a:latin typeface="TimesNewRomanPSMT"/>
              </a:rPr>
              <a:t>(g) Children between 3 and 5 years of age who are at high risk of later diagnosis of one of the disabilities listed above. Such high-risk children shall not be placed on the waiting list for waiver services until a confirmed diagnosis of a qualifying disability is given.</a:t>
            </a:r>
          </a:p>
          <a:p>
            <a:pPr algn="l"/>
            <a:r>
              <a:rPr lang="en-US" sz="1400" b="0" i="0" u="none" strike="noStrike" baseline="0" dirty="0">
                <a:solidFill>
                  <a:srgbClr val="231F20"/>
                </a:solidFill>
                <a:latin typeface="TimesNewRomanPSMT"/>
              </a:rPr>
              <a:t>(4) DD Waiver services are only available (conditioned upon the wait list) to persons who meet the requirements of 42 CFR</a:t>
            </a:r>
          </a:p>
          <a:p>
            <a:pPr algn="l"/>
            <a:r>
              <a:rPr lang="en-US" sz="1400" b="0" i="0" u="none" strike="noStrike" baseline="0" dirty="0">
                <a:solidFill>
                  <a:srgbClr val="231F20"/>
                </a:solidFill>
                <a:latin typeface="TimesNewRomanPSMT"/>
              </a:rPr>
              <a:t>§435.217(b)(1) for receiving home and community-based services. It is mandatory that the determination is made that without DD Waiver services these individuals would otherwise require the level of care furnished in a hospital, nursing home, or an Intermediate Care Facility for People with Intellectual Disabilities (referred to in the CFR as an “ICF/MR”).</a:t>
            </a:r>
          </a:p>
          <a:p>
            <a:pPr algn="l"/>
            <a:r>
              <a:rPr lang="en-US" sz="1200" b="0" i="1" u="none" strike="noStrike" baseline="0" dirty="0">
                <a:solidFill>
                  <a:srgbClr val="231F20"/>
                </a:solidFill>
                <a:latin typeface="Times New Roman" panose="02020603050405020304" pitchFamily="18" charset="0"/>
              </a:rPr>
              <a:t>Rulemaking Authority 393.065, 393.501 FS. Law Implemented 393.065 FS. History–New 5-16-12.</a:t>
            </a:r>
          </a:p>
        </p:txBody>
      </p:sp>
    </p:spTree>
    <p:extLst>
      <p:ext uri="{BB962C8B-B14F-4D97-AF65-F5344CB8AC3E}">
        <p14:creationId xmlns:p14="http://schemas.microsoft.com/office/powerpoint/2010/main" val="426416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0F1898A0-28C7-4566-B206-BA7FFB22745C}" type="slidenum">
              <a:rPr lang="en-US" altLang="en-US" sz="1200">
                <a:solidFill>
                  <a:schemeClr val="bg1"/>
                </a:solidFill>
              </a:rPr>
              <a:pPr algn="r" eaLnBrk="1" hangingPunct="1">
                <a:spcBef>
                  <a:spcPct val="0"/>
                </a:spcBef>
                <a:spcAft>
                  <a:spcPct val="0"/>
                </a:spcAft>
                <a:buClrTx/>
                <a:buSzTx/>
                <a:buFontTx/>
                <a:buNone/>
              </a:pPr>
              <a:t>40</a:t>
            </a:fld>
            <a:endParaRPr lang="en-US" altLang="en-US" sz="1200">
              <a:solidFill>
                <a:schemeClr val="bg1"/>
              </a:solidFill>
            </a:endParaRPr>
          </a:p>
        </p:txBody>
      </p:sp>
      <p:sp>
        <p:nvSpPr>
          <p:cNvPr id="3789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9D99B7A8-1477-472B-85C5-F5E427570153}" type="slidenum">
              <a:rPr lang="en-US" altLang="en-US" sz="1400" smtClean="0">
                <a:solidFill>
                  <a:srgbClr val="6699FF"/>
                </a:solidFill>
              </a:rPr>
              <a:pPr>
                <a:spcBef>
                  <a:spcPct val="0"/>
                </a:spcBef>
                <a:spcAft>
                  <a:spcPct val="0"/>
                </a:spcAft>
                <a:buClrTx/>
                <a:buSzTx/>
                <a:buFontTx/>
                <a:buNone/>
              </a:pPr>
              <a:t>40</a:t>
            </a:fld>
            <a:endParaRPr lang="en-US" altLang="en-US" sz="1400">
              <a:solidFill>
                <a:srgbClr val="6699FF"/>
              </a:solidFill>
            </a:endParaRPr>
          </a:p>
        </p:txBody>
      </p:sp>
      <p:sp>
        <p:nvSpPr>
          <p:cNvPr id="9" name="Rectangle 4"/>
          <p:cNvSpPr>
            <a:spLocks noChangeArrowheads="1"/>
          </p:cNvSpPr>
          <p:nvPr/>
        </p:nvSpPr>
        <p:spPr bwMode="auto">
          <a:xfrm>
            <a:off x="609600" y="2101850"/>
            <a:ext cx="8001000" cy="4527550"/>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Behavior Analysis Services: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Goal to Change Behavior</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Analysis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Development</a:t>
            </a:r>
            <a:endParaRPr lang="en-US" sz="1600" dirty="0">
              <a:solidFill>
                <a:schemeClr val="accent6">
                  <a:lumMod val="50000"/>
                </a:schemeClr>
              </a:solidFill>
              <a:latin typeface="Arial" charset="0"/>
            </a:endParaRP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Modification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Monitoring</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Behavior Assistant Services: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Provided for Limited Time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Supervised by a Behavior Analyst</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Goal to Train Paid / Unpaid Support People to Assist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Individual to Function More Independently</a:t>
            </a:r>
          </a:p>
          <a:p>
            <a:pPr eaLnBrk="1" hangingPunct="1">
              <a:spcBef>
                <a:spcPct val="25000"/>
              </a:spcBef>
              <a:spcAft>
                <a:spcPct val="25000"/>
              </a:spcAft>
              <a:buClr>
                <a:schemeClr val="accent6">
                  <a:lumMod val="75000"/>
                </a:schemeClr>
              </a:buClr>
              <a:buSzPct val="110000"/>
              <a:defRPr/>
            </a:pPr>
            <a:r>
              <a:rPr lang="en-US" sz="1400" dirty="0">
                <a:solidFill>
                  <a:schemeClr val="accent6">
                    <a:lumMod val="50000"/>
                  </a:schemeClr>
                </a:solidFill>
                <a:latin typeface="Arial" charset="0"/>
              </a:rPr>
              <a:t>Specialized Mental Health Counseling: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For People with Developmental Disabilities and Mental Health Diagnosis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Restore to Highest Functional Level</a:t>
            </a:r>
          </a:p>
          <a:p>
            <a:pPr eaLnBrk="1" hangingPunct="1">
              <a:spcBef>
                <a:spcPct val="25000"/>
              </a:spcBef>
              <a:spcAft>
                <a:spcPct val="25000"/>
              </a:spcAft>
              <a:buClr>
                <a:schemeClr val="accent6">
                  <a:lumMod val="75000"/>
                </a:schemeClr>
              </a:buClr>
              <a:buSzPct val="110000"/>
              <a:defRPr/>
            </a:pPr>
            <a:endParaRPr lang="en-US" sz="1600" dirty="0">
              <a:latin typeface="Arial" charset="0"/>
            </a:endParaRP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1981200" y="990600"/>
            <a:ext cx="6213475" cy="974725"/>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Therapeutic Supports &amp; Wellness</a:t>
            </a:r>
          </a:p>
        </p:txBody>
      </p:sp>
      <p:pic>
        <p:nvPicPr>
          <p:cNvPr id="12" name="Picture 11"/>
          <p:cNvPicPr/>
          <p:nvPr/>
        </p:nvPicPr>
        <p:blipFill>
          <a:blip r:embed="rId3"/>
          <a:stretch>
            <a:fillRect/>
          </a:stretch>
        </p:blipFill>
        <p:spPr>
          <a:xfrm>
            <a:off x="5997575" y="3627438"/>
            <a:ext cx="2651125" cy="1739900"/>
          </a:xfrm>
          <a:prstGeom prst="rect">
            <a:avLst/>
          </a:prstGeom>
          <a:ln w="19050">
            <a:solidFill>
              <a:schemeClr val="accent6">
                <a:lumMod val="75000"/>
              </a:schemeClr>
            </a:solidFill>
          </a:ln>
        </p:spPr>
      </p:pic>
      <p:pic>
        <p:nvPicPr>
          <p:cNvPr id="7" name="Picture 6"/>
          <p:cNvPicPr/>
          <p:nvPr/>
        </p:nvPicPr>
        <p:blipFill>
          <a:blip r:embed="rId4"/>
          <a:stretch>
            <a:fillRect/>
          </a:stretch>
        </p:blipFill>
        <p:spPr>
          <a:xfrm>
            <a:off x="4800600" y="2101850"/>
            <a:ext cx="2635250" cy="1754188"/>
          </a:xfrm>
          <a:prstGeom prst="rect">
            <a:avLst/>
          </a:prstGeom>
          <a:ln w="19050">
            <a:solidFill>
              <a:schemeClr val="accent6">
                <a:lumMod val="75000"/>
              </a:schemeClr>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89DEA3AB-8511-4040-B58E-5A0E2C2102D5}" type="slidenum">
              <a:rPr lang="en-US" altLang="en-US" sz="1200">
                <a:solidFill>
                  <a:schemeClr val="bg1"/>
                </a:solidFill>
              </a:rPr>
              <a:pPr algn="r" eaLnBrk="1" hangingPunct="1">
                <a:spcBef>
                  <a:spcPct val="0"/>
                </a:spcBef>
                <a:spcAft>
                  <a:spcPct val="0"/>
                </a:spcAft>
                <a:buClrTx/>
                <a:buSzTx/>
                <a:buFontTx/>
                <a:buNone/>
              </a:pPr>
              <a:t>41</a:t>
            </a:fld>
            <a:endParaRPr lang="en-US" altLang="en-US" sz="1200">
              <a:solidFill>
                <a:schemeClr val="bg1"/>
              </a:solidFill>
            </a:endParaRPr>
          </a:p>
        </p:txBody>
      </p:sp>
      <p:sp>
        <p:nvSpPr>
          <p:cNvPr id="3993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8C30F809-78DA-4279-A28D-BA93A89591F5}" type="slidenum">
              <a:rPr lang="en-US" altLang="en-US" sz="1400" smtClean="0">
                <a:solidFill>
                  <a:srgbClr val="6699FF"/>
                </a:solidFill>
              </a:rPr>
              <a:pPr>
                <a:spcBef>
                  <a:spcPct val="0"/>
                </a:spcBef>
                <a:spcAft>
                  <a:spcPct val="0"/>
                </a:spcAft>
                <a:buClrTx/>
                <a:buSzTx/>
                <a:buFontTx/>
                <a:buNone/>
              </a:pPr>
              <a:t>41</a:t>
            </a:fld>
            <a:endParaRPr lang="en-US" altLang="en-US" sz="1400">
              <a:solidFill>
                <a:srgbClr val="6699FF"/>
              </a:solidFill>
            </a:endParaRPr>
          </a:p>
        </p:txBody>
      </p:sp>
      <p:sp>
        <p:nvSpPr>
          <p:cNvPr id="9" name="Rectangle 4"/>
          <p:cNvSpPr>
            <a:spLocks noChangeArrowheads="1"/>
          </p:cNvSpPr>
          <p:nvPr/>
        </p:nvSpPr>
        <p:spPr bwMode="auto">
          <a:xfrm>
            <a:off x="685800" y="2101850"/>
            <a:ext cx="8001000" cy="3994150"/>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The following services require a prescription and are for people 21 and older:</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Private Duty Nursing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Residential Nursing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Skilled Nursing</a:t>
            </a:r>
            <a:endParaRPr lang="en-US" sz="1600" dirty="0">
              <a:solidFill>
                <a:schemeClr val="accent6">
                  <a:lumMod val="50000"/>
                </a:schemeClr>
              </a:solidFill>
              <a:latin typeface="Arial" charset="0"/>
            </a:endParaRP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Dietician Services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Respiratory Therapy</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Speech Therapy</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Occupational Therapy</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Physical Therapy</a:t>
            </a:r>
          </a:p>
          <a:p>
            <a:pPr eaLnBrk="1" hangingPunct="1">
              <a:spcBef>
                <a:spcPct val="25000"/>
              </a:spcBef>
              <a:spcAft>
                <a:spcPct val="25000"/>
              </a:spcAft>
              <a:buClr>
                <a:schemeClr val="accent6">
                  <a:lumMod val="75000"/>
                </a:schemeClr>
              </a:buClr>
              <a:buSzPct val="110000"/>
              <a:defRPr/>
            </a:pPr>
            <a:endParaRPr lang="en-US" sz="1600" dirty="0">
              <a:latin typeface="Arial" charset="0"/>
            </a:endParaRP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pic>
        <p:nvPicPr>
          <p:cNvPr id="6" name="Picture 5"/>
          <p:cNvPicPr>
            <a:picLocks noChangeAspect="1"/>
          </p:cNvPicPr>
          <p:nvPr/>
        </p:nvPicPr>
        <p:blipFill>
          <a:blip r:embed="rId3"/>
          <a:stretch>
            <a:fillRect/>
          </a:stretch>
        </p:blipFill>
        <p:spPr>
          <a:xfrm>
            <a:off x="4038600" y="2514600"/>
            <a:ext cx="3200400" cy="2271713"/>
          </a:xfrm>
          <a:prstGeom prst="rect">
            <a:avLst/>
          </a:prstGeom>
          <a:ln w="19050">
            <a:solidFill>
              <a:schemeClr val="accent6">
                <a:lumMod val="75000"/>
              </a:schemeClr>
            </a:solidFill>
          </a:ln>
        </p:spPr>
      </p:pic>
      <p:sp>
        <p:nvSpPr>
          <p:cNvPr id="2" name="Rectangle 1"/>
          <p:cNvSpPr/>
          <p:nvPr/>
        </p:nvSpPr>
        <p:spPr bwMode="auto">
          <a:xfrm>
            <a:off x="1524000" y="1066800"/>
            <a:ext cx="6400800" cy="838200"/>
          </a:xfrm>
          <a:prstGeom prst="rect">
            <a:avLst/>
          </a:prstGeom>
          <a:solidFill>
            <a:schemeClr val="accent2">
              <a:lumMod val="75000"/>
              <a:alpha val="50000"/>
            </a:schemeClr>
          </a:solidFill>
          <a:ln w="31750" cap="flat" cmpd="sng" algn="ctr">
            <a:solidFill>
              <a:schemeClr val="accent2">
                <a:lumMod val="50000"/>
              </a:schemeClr>
            </a:solidFill>
            <a:prstDash val="solid"/>
            <a:round/>
            <a:headEnd type="none" w="med" len="med"/>
            <a:tailEnd type="none" w="med" len="med"/>
          </a:ln>
          <a:effectLst/>
        </p:spPr>
        <p:txBody>
          <a:bodyPr wrap="none" anchor="ctr"/>
          <a:lstStyle/>
          <a:p>
            <a:pPr algn="ctr">
              <a:defRPr/>
            </a:pPr>
            <a:r>
              <a:rPr lang="en-US" sz="2400" b="1" dirty="0">
                <a:solidFill>
                  <a:srgbClr val="FFFFFF"/>
                </a:solidFill>
                <a:latin typeface="+mj-lt"/>
              </a:rPr>
              <a:t>Therapeutic Supports and Wellness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09600" y="1830388"/>
            <a:ext cx="3698875" cy="558800"/>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Transportation</a:t>
            </a:r>
          </a:p>
        </p:txBody>
      </p:sp>
      <p:sp>
        <p:nvSpPr>
          <p:cNvPr id="8" name="Rectangle 2"/>
          <p:cNvSpPr txBox="1">
            <a:spLocks noChangeArrowheads="1"/>
          </p:cNvSpPr>
          <p:nvPr/>
        </p:nvSpPr>
        <p:spPr>
          <a:xfrm>
            <a:off x="4953000" y="1828800"/>
            <a:ext cx="3698875" cy="558800"/>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Dental</a:t>
            </a:r>
          </a:p>
        </p:txBody>
      </p:sp>
      <p:sp>
        <p:nvSpPr>
          <p:cNvPr id="9" name="Rectangle 8"/>
          <p:cNvSpPr/>
          <p:nvPr/>
        </p:nvSpPr>
        <p:spPr>
          <a:xfrm>
            <a:off x="657225" y="2781300"/>
            <a:ext cx="3698875" cy="1322388"/>
          </a:xfrm>
          <a:prstGeom prst="rect">
            <a:avLst/>
          </a:prstGeom>
        </p:spPr>
        <p:txBody>
          <a:bodyPr>
            <a:spAutoFit/>
          </a:bodyPr>
          <a:lstStyle/>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2000" dirty="0">
                <a:solidFill>
                  <a:schemeClr val="accent6">
                    <a:lumMod val="50000"/>
                  </a:schemeClr>
                </a:solidFill>
                <a:latin typeface="Arial" charset="0"/>
              </a:rPr>
              <a:t>Rides to and from waiver services, including employment and day programs</a:t>
            </a:r>
          </a:p>
        </p:txBody>
      </p:sp>
      <p:sp>
        <p:nvSpPr>
          <p:cNvPr id="11" name="Rectangle 10"/>
          <p:cNvSpPr/>
          <p:nvPr/>
        </p:nvSpPr>
        <p:spPr>
          <a:xfrm>
            <a:off x="5029200" y="2784475"/>
            <a:ext cx="3359150" cy="1016000"/>
          </a:xfrm>
          <a:prstGeom prst="rect">
            <a:avLst/>
          </a:prstGeom>
        </p:spPr>
        <p:txBody>
          <a:bodyPr>
            <a:spAutoFit/>
          </a:bodyPr>
          <a:lstStyle/>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2000" dirty="0">
                <a:solidFill>
                  <a:schemeClr val="accent6">
                    <a:lumMod val="50000"/>
                  </a:schemeClr>
                </a:solidFill>
                <a:latin typeface="Arial" charset="0"/>
              </a:rPr>
              <a:t>Dental care for individuals over the age of 21</a:t>
            </a:r>
          </a:p>
        </p:txBody>
      </p:sp>
      <p:pic>
        <p:nvPicPr>
          <p:cNvPr id="12" name="Picture 11"/>
          <p:cNvPicPr>
            <a:picLocks noChangeAspect="1"/>
          </p:cNvPicPr>
          <p:nvPr/>
        </p:nvPicPr>
        <p:blipFill>
          <a:blip r:embed="rId3"/>
          <a:stretch>
            <a:fillRect/>
          </a:stretch>
        </p:blipFill>
        <p:spPr>
          <a:xfrm>
            <a:off x="838200" y="4103688"/>
            <a:ext cx="3276600" cy="2601912"/>
          </a:xfrm>
          <a:prstGeom prst="rect">
            <a:avLst/>
          </a:prstGeom>
          <a:ln w="19050">
            <a:solidFill>
              <a:schemeClr val="accent6">
                <a:lumMod val="75000"/>
              </a:schemeClr>
            </a:solidFill>
          </a:ln>
        </p:spPr>
      </p:pic>
      <p:pic>
        <p:nvPicPr>
          <p:cNvPr id="4199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38600"/>
            <a:ext cx="32766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Slide Number Placeholder 2"/>
          <p:cNvSpPr>
            <a:spLocks noGrp="1"/>
          </p:cNvSpPr>
          <p:nvPr>
            <p:ph type="sldNum" sz="quarter" idx="10"/>
          </p:nvPr>
        </p:nvSpPr>
        <p:spPr>
          <a:xfrm>
            <a:off x="8388350" y="6400800"/>
            <a:ext cx="6794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solidFill>
                  <a:srgbClr val="6699FF"/>
                </a:solidFill>
              </a:rPr>
              <a:t>19</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066800"/>
            <a:ext cx="7010400" cy="1371600"/>
          </a:xfrm>
          <a:solidFill>
            <a:schemeClr val="accent6">
              <a:lumMod val="75000"/>
            </a:schemeClr>
          </a:solidFill>
          <a:ln w="57150">
            <a:solidFill>
              <a:schemeClr val="accent1">
                <a:lumMod val="60000"/>
                <a:lumOff val="40000"/>
              </a:schemeClr>
            </a:solidFill>
          </a:ln>
          <a:effectLst>
            <a:outerShdw blurRad="50800" dist="38100" dir="8100000" algn="tr" rotWithShape="0">
              <a:prstClr val="black">
                <a:alpha val="40000"/>
              </a:prstClr>
            </a:outerShdw>
          </a:effectLst>
        </p:spPr>
        <p:txBody>
          <a:bodyPr>
            <a:normAutofit/>
          </a:bodyPr>
          <a:lstStyle/>
          <a:p>
            <a:pPr algn="ctr">
              <a:defRPr/>
            </a:pPr>
            <a:r>
              <a:rPr lang="en-US" sz="3600" dirty="0">
                <a:solidFill>
                  <a:schemeClr val="bg1"/>
                </a:solidFill>
              </a:rPr>
              <a:t>Supported Employment – Life Skills Development II</a:t>
            </a:r>
          </a:p>
        </p:txBody>
      </p:sp>
      <p:sp>
        <p:nvSpPr>
          <p:cNvPr id="5" name="Content Placeholder 4"/>
          <p:cNvSpPr>
            <a:spLocks noGrp="1"/>
          </p:cNvSpPr>
          <p:nvPr>
            <p:ph sz="half" idx="1"/>
          </p:nvPr>
        </p:nvSpPr>
        <p:spPr>
          <a:xfrm>
            <a:off x="533400" y="2819400"/>
            <a:ext cx="3886200" cy="3873500"/>
          </a:xfrm>
          <a:ln w="19050">
            <a:solidFill>
              <a:schemeClr val="accent2">
                <a:lumMod val="75000"/>
              </a:schemeClr>
            </a:solidFill>
          </a:ln>
        </p:spPr>
        <p:txBody>
          <a:bodyPr>
            <a:normAutofit fontScale="55000" lnSpcReduction="20000"/>
          </a:bodyPr>
          <a:lstStyle/>
          <a:p>
            <a:pPr marL="0" indent="0" algn="ctr">
              <a:buFontTx/>
              <a:buNone/>
              <a:defRPr/>
            </a:pPr>
            <a:endParaRPr lang="en-US" b="1" dirty="0">
              <a:solidFill>
                <a:srgbClr val="0070C0"/>
              </a:solidFill>
            </a:endParaRPr>
          </a:p>
          <a:p>
            <a:pPr marL="0" indent="0" algn="ctr">
              <a:buFontTx/>
              <a:buNone/>
              <a:defRPr/>
            </a:pPr>
            <a:r>
              <a:rPr lang="en-US" b="1" dirty="0">
                <a:solidFill>
                  <a:schemeClr val="accent5">
                    <a:lumMod val="25000"/>
                  </a:schemeClr>
                </a:solidFill>
              </a:rPr>
              <a:t>Phase One </a:t>
            </a:r>
            <a:endParaRPr lang="en-US" dirty="0">
              <a:solidFill>
                <a:schemeClr val="accent5">
                  <a:lumMod val="25000"/>
                </a:schemeClr>
              </a:solidFill>
            </a:endParaRPr>
          </a:p>
          <a:p>
            <a:pPr>
              <a:buFont typeface="Wingdings" panose="05000000000000000000" pitchFamily="2" charset="2"/>
              <a:buChar char="v"/>
              <a:defRPr/>
            </a:pPr>
            <a:r>
              <a:rPr lang="en-US" dirty="0">
                <a:solidFill>
                  <a:schemeClr val="accent5">
                    <a:lumMod val="25000"/>
                  </a:schemeClr>
                </a:solidFill>
              </a:rPr>
              <a:t> Assessments to determine goals, preferences and skills</a:t>
            </a:r>
          </a:p>
          <a:p>
            <a:pPr>
              <a:buFont typeface="Wingdings" panose="05000000000000000000" pitchFamily="2" charset="2"/>
              <a:buChar char="v"/>
              <a:defRPr/>
            </a:pPr>
            <a:r>
              <a:rPr lang="en-US" dirty="0">
                <a:solidFill>
                  <a:schemeClr val="accent5">
                    <a:lumMod val="25000"/>
                  </a:schemeClr>
                </a:solidFill>
              </a:rPr>
              <a:t> Assist with resume development, mock interviews and completion of job applications</a:t>
            </a:r>
          </a:p>
          <a:p>
            <a:pPr>
              <a:buFont typeface="Wingdings" panose="05000000000000000000" pitchFamily="2" charset="2"/>
              <a:buChar char="v"/>
              <a:defRPr/>
            </a:pPr>
            <a:r>
              <a:rPr lang="en-US" dirty="0">
                <a:solidFill>
                  <a:schemeClr val="accent5">
                    <a:lumMod val="25000"/>
                  </a:schemeClr>
                </a:solidFill>
              </a:rPr>
              <a:t> Job Development for a specific individual by connecting with employers </a:t>
            </a:r>
          </a:p>
          <a:p>
            <a:pPr>
              <a:buFont typeface="Wingdings" panose="05000000000000000000" pitchFamily="2" charset="2"/>
              <a:buChar char="v"/>
              <a:defRPr/>
            </a:pPr>
            <a:r>
              <a:rPr lang="en-US" dirty="0">
                <a:solidFill>
                  <a:schemeClr val="accent5">
                    <a:lumMod val="25000"/>
                  </a:schemeClr>
                </a:solidFill>
              </a:rPr>
              <a:t> Intensive, on-the-job training and consultation focused on building skills needed to meet employer productivity, appropriate behavior and social acceptance</a:t>
            </a:r>
          </a:p>
        </p:txBody>
      </p:sp>
      <p:sp>
        <p:nvSpPr>
          <p:cNvPr id="6" name="Content Placeholder 5"/>
          <p:cNvSpPr>
            <a:spLocks noGrp="1"/>
          </p:cNvSpPr>
          <p:nvPr>
            <p:ph sz="half" idx="2"/>
          </p:nvPr>
        </p:nvSpPr>
        <p:spPr>
          <a:xfrm>
            <a:off x="4629150" y="2819400"/>
            <a:ext cx="3886200" cy="3892550"/>
          </a:xfrm>
          <a:ln w="19050">
            <a:solidFill>
              <a:schemeClr val="accent2">
                <a:lumMod val="75000"/>
              </a:schemeClr>
            </a:solidFill>
          </a:ln>
        </p:spPr>
        <p:txBody>
          <a:bodyPr>
            <a:normAutofit fontScale="55000" lnSpcReduction="20000"/>
          </a:bodyPr>
          <a:lstStyle/>
          <a:p>
            <a:pPr marL="0" indent="0" algn="ctr">
              <a:buFontTx/>
              <a:buNone/>
              <a:defRPr/>
            </a:pPr>
            <a:endParaRPr lang="en-US" b="1" dirty="0">
              <a:solidFill>
                <a:srgbClr val="0070C0"/>
              </a:solidFill>
            </a:endParaRPr>
          </a:p>
          <a:p>
            <a:pPr marL="0" indent="0" algn="ctr">
              <a:buFontTx/>
              <a:buNone/>
              <a:defRPr/>
            </a:pPr>
            <a:r>
              <a:rPr lang="en-US" b="1" dirty="0">
                <a:solidFill>
                  <a:schemeClr val="accent5">
                    <a:lumMod val="25000"/>
                  </a:schemeClr>
                </a:solidFill>
              </a:rPr>
              <a:t>Phase Two</a:t>
            </a:r>
          </a:p>
          <a:p>
            <a:pPr>
              <a:buFont typeface="Wingdings" panose="05000000000000000000" pitchFamily="2" charset="2"/>
              <a:buChar char="v"/>
              <a:defRPr/>
            </a:pPr>
            <a:r>
              <a:rPr lang="en-US" dirty="0">
                <a:solidFill>
                  <a:schemeClr val="accent5">
                    <a:lumMod val="25000"/>
                  </a:schemeClr>
                </a:solidFill>
              </a:rPr>
              <a:t> Follow Along - Ongoing contact with employed client to determine need and frequency of support</a:t>
            </a:r>
          </a:p>
          <a:p>
            <a:pPr>
              <a:buFont typeface="Wingdings" panose="05000000000000000000" pitchFamily="2" charset="2"/>
              <a:buChar char="v"/>
              <a:defRPr/>
            </a:pPr>
            <a:r>
              <a:rPr lang="en-US" dirty="0">
                <a:solidFill>
                  <a:schemeClr val="accent5">
                    <a:lumMod val="25000"/>
                  </a:schemeClr>
                </a:solidFill>
              </a:rPr>
              <a:t> Educative OJT to meet employer expectations and refinement of support</a:t>
            </a:r>
          </a:p>
          <a:p>
            <a:pPr>
              <a:buFont typeface="Wingdings" panose="05000000000000000000" pitchFamily="2" charset="2"/>
              <a:buChar char="v"/>
              <a:defRPr/>
            </a:pPr>
            <a:r>
              <a:rPr lang="en-US" dirty="0">
                <a:solidFill>
                  <a:schemeClr val="accent5">
                    <a:lumMod val="25000"/>
                  </a:schemeClr>
                </a:solidFill>
              </a:rPr>
              <a:t> Related supports – transportation</a:t>
            </a:r>
          </a:p>
          <a:p>
            <a:pPr>
              <a:buFont typeface="Wingdings" panose="05000000000000000000" pitchFamily="2" charset="2"/>
              <a:buChar char="v"/>
              <a:defRPr/>
            </a:pPr>
            <a:r>
              <a:rPr lang="en-US" dirty="0">
                <a:solidFill>
                  <a:schemeClr val="accent5">
                    <a:lumMod val="25000"/>
                  </a:schemeClr>
                </a:solidFill>
              </a:rPr>
              <a:t> Work with the employer to expand work benefits, hours and responsibilities</a:t>
            </a:r>
          </a:p>
          <a:p>
            <a:pPr>
              <a:buFont typeface="Wingdings" panose="05000000000000000000" pitchFamily="2" charset="2"/>
              <a:buChar char="v"/>
              <a:defRPr/>
            </a:pPr>
            <a:r>
              <a:rPr lang="en-US" dirty="0">
                <a:solidFill>
                  <a:schemeClr val="accent5">
                    <a:lumMod val="25000"/>
                  </a:schemeClr>
                </a:solidFill>
              </a:rPr>
              <a:t> Social Security wage reporting &amp; work incentive</a:t>
            </a:r>
          </a:p>
        </p:txBody>
      </p:sp>
      <p:sp>
        <p:nvSpPr>
          <p:cNvPr id="44037" name="Slide Number Placeholder 3"/>
          <p:cNvSpPr>
            <a:spLocks noGrp="1"/>
          </p:cNvSpPr>
          <p:nvPr>
            <p:ph type="sldNum" sz="quarter" idx="10"/>
          </p:nvPr>
        </p:nvSpPr>
        <p:spPr>
          <a:xfrm>
            <a:off x="6457950" y="5624513"/>
            <a:ext cx="205740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EEF999F3-87ED-4C28-BF98-6D33C00944B0}" type="slidenum">
              <a:rPr lang="en-US" altLang="en-US" sz="1400" smtClean="0">
                <a:solidFill>
                  <a:schemeClr val="tx1"/>
                </a:solidFill>
              </a:rPr>
              <a:pPr>
                <a:spcBef>
                  <a:spcPct val="0"/>
                </a:spcBef>
                <a:spcAft>
                  <a:spcPct val="0"/>
                </a:spcAft>
                <a:buClrTx/>
                <a:buSzTx/>
                <a:buFontTx/>
                <a:buNone/>
              </a:pPr>
              <a:t>43</a:t>
            </a:fld>
            <a:endParaRPr lang="en-US" altLang="en-US" sz="140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21CBB7-9752-4B33-8B9D-5F041B1D3096}"/>
              </a:ext>
            </a:extLst>
          </p:cNvPr>
          <p:cNvSpPr>
            <a:spLocks noGrp="1"/>
          </p:cNvSpPr>
          <p:nvPr>
            <p:ph idx="1"/>
          </p:nvPr>
        </p:nvSpPr>
        <p:spPr>
          <a:xfrm>
            <a:off x="533400" y="1828800"/>
            <a:ext cx="8229600" cy="4572000"/>
          </a:xfrm>
        </p:spPr>
        <p:txBody>
          <a:bodyPr/>
          <a:lstStyle/>
          <a:p>
            <a:pPr marL="0" indent="0">
              <a:buNone/>
            </a:pPr>
            <a:r>
              <a:rPr lang="en-US" altLang="en-US" sz="2000" b="1" dirty="0">
                <a:solidFill>
                  <a:srgbClr val="92D050"/>
                </a:solidFill>
                <a:latin typeface="Times New Roman" panose="02020603050405020304" pitchFamily="18" charset="0"/>
                <a:cs typeface="Times New Roman" panose="02020603050405020304" pitchFamily="18" charset="0"/>
              </a:rPr>
              <a:t>	</a:t>
            </a:r>
            <a:r>
              <a:rPr lang="en-US" altLang="en-US" sz="2000" b="1" dirty="0">
                <a:solidFill>
                  <a:srgbClr val="002060"/>
                </a:solidFill>
                <a:latin typeface="Arial" panose="020B0604020202020204" pitchFamily="34" charset="0"/>
                <a:cs typeface="Arial" panose="020B0604020202020204" pitchFamily="34" charset="0"/>
              </a:rPr>
              <a:t>Elizabeth Watson		Alvaro Quintero</a:t>
            </a:r>
          </a:p>
          <a:p>
            <a:pPr marL="0" indent="0">
              <a:buNone/>
            </a:pPr>
            <a:r>
              <a:rPr lang="en-US" altLang="en-US"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APD Employment Liaison		APD Employment Liaison</a:t>
            </a:r>
          </a:p>
          <a:p>
            <a:pPr marL="0" indent="0">
              <a:buNone/>
            </a:pPr>
            <a:r>
              <a:rPr lang="en-US" altLang="en-US" sz="1400" dirty="0">
                <a:latin typeface="Arial" panose="020B0604020202020204" pitchFamily="34" charset="0"/>
                <a:cs typeface="Arial" panose="020B0604020202020204" pitchFamily="34" charset="0"/>
              </a:rPr>
              <a:t>	901 Industrial Dr. Ste. 100		400 W. Robinson Street</a:t>
            </a:r>
          </a:p>
          <a:p>
            <a:pPr marL="0" indent="0">
              <a:buNone/>
            </a:pPr>
            <a:r>
              <a:rPr lang="en-US" altLang="en-US" sz="1400" dirty="0">
                <a:latin typeface="Arial" panose="020B0604020202020204" pitchFamily="34" charset="0"/>
                <a:cs typeface="Arial" panose="020B0604020202020204" pitchFamily="34" charset="0"/>
              </a:rPr>
              <a:t>	Wildwood, FL 34785			Orlando, FL  32801</a:t>
            </a:r>
          </a:p>
          <a:p>
            <a:pPr marL="0" indent="0">
              <a:buNone/>
            </a:pPr>
            <a:r>
              <a:rPr lang="en-US" altLang="en-US" sz="1400" dirty="0">
                <a:latin typeface="Arial" panose="020B0604020202020204" pitchFamily="34" charset="0"/>
                <a:cs typeface="Arial" panose="020B0604020202020204" pitchFamily="34" charset="0"/>
              </a:rPr>
              <a:t>	Ph: (352) 330-2739			Ph: (407) 768-6327</a:t>
            </a:r>
          </a:p>
          <a:p>
            <a:pPr marL="0" indent="0">
              <a:buNone/>
            </a:pPr>
            <a:r>
              <a:rPr lang="en-US" altLang="en-US" dirty="0">
                <a:latin typeface="Arial" panose="020B0604020202020204" pitchFamily="34" charset="0"/>
                <a:cs typeface="Arial" panose="020B0604020202020204" pitchFamily="34" charset="0"/>
              </a:rPr>
              <a:t>	</a:t>
            </a:r>
            <a:r>
              <a:rPr lang="en-US" altLang="en-US" dirty="0">
                <a:solidFill>
                  <a:schemeClr val="accent5">
                    <a:lumMod val="2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elizabeth.watson@apdcares.org</a:t>
            </a:r>
            <a:r>
              <a:rPr lang="en-US" altLang="en-US" dirty="0">
                <a:solidFill>
                  <a:srgbClr val="0563C1"/>
                </a:solidFill>
                <a:latin typeface="Arial" panose="020B0604020202020204" pitchFamily="34" charset="0"/>
                <a:cs typeface="Arial" panose="020B0604020202020204" pitchFamily="34" charset="0"/>
              </a:rPr>
              <a:t>	</a:t>
            </a:r>
            <a:r>
              <a:rPr lang="en-US" altLang="en-US" u="sng" dirty="0">
                <a:solidFill>
                  <a:schemeClr val="accent5">
                    <a:lumMod val="25000"/>
                  </a:schemeClr>
                </a:solidFill>
                <a:latin typeface="Arial" panose="020B0604020202020204" pitchFamily="34" charset="0"/>
                <a:cs typeface="Arial" panose="020B0604020202020204" pitchFamily="34" charset="0"/>
              </a:rPr>
              <a:t>alvaro.quintero@apdcares.org</a:t>
            </a:r>
          </a:p>
          <a:p>
            <a:pPr marL="0" indent="0">
              <a:buNone/>
            </a:pPr>
            <a:r>
              <a:rPr lang="en-US" altLang="en-US" dirty="0">
                <a:latin typeface="Arial" panose="020B0604020202020204" pitchFamily="34" charset="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a:p>
            <a:pPr marL="0" indent="0">
              <a:buNone/>
            </a:pPr>
            <a:r>
              <a:rPr lang="en-US" altLang="en-US" sz="1800" b="1" dirty="0">
                <a:solidFill>
                  <a:srgbClr val="92D050"/>
                </a:solidFill>
                <a:latin typeface="Arial" panose="020B0604020202020204" pitchFamily="34" charset="0"/>
                <a:cs typeface="Arial" panose="020B0604020202020204" pitchFamily="34" charset="0"/>
              </a:rPr>
              <a:t>	</a:t>
            </a:r>
            <a:r>
              <a:rPr lang="en-US" altLang="en-US" sz="2000" b="1" dirty="0">
                <a:solidFill>
                  <a:srgbClr val="002060"/>
                </a:solidFill>
                <a:latin typeface="Arial" panose="020B0604020202020204" pitchFamily="34" charset="0"/>
                <a:cs typeface="Arial" panose="020B0604020202020204" pitchFamily="34" charset="0"/>
              </a:rPr>
              <a:t>Mollie Brown-Ferrier</a:t>
            </a:r>
            <a:r>
              <a:rPr lang="en-US" altLang="en-US" sz="1800" b="1" dirty="0">
                <a:solidFill>
                  <a:srgbClr val="92D050"/>
                </a:solidFill>
                <a:latin typeface="Arial" panose="020B0604020202020204" pitchFamily="34" charset="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APD Employment Liaison		</a:t>
            </a:r>
          </a:p>
          <a:p>
            <a:pPr marL="0" indent="0">
              <a:buNone/>
            </a:pPr>
            <a:r>
              <a:rPr lang="en-US" altLang="en-US" sz="1400" dirty="0">
                <a:latin typeface="Arial" panose="020B0604020202020204" pitchFamily="34" charset="0"/>
                <a:cs typeface="Arial" panose="020B0604020202020204" pitchFamily="34" charset="0"/>
              </a:rPr>
              <a:t>	200 N. Kentucky Ave. Ste. 422		</a:t>
            </a:r>
          </a:p>
          <a:p>
            <a:pPr marL="0" indent="0">
              <a:buNone/>
            </a:pPr>
            <a:r>
              <a:rPr lang="en-US" altLang="en-US" sz="1400" dirty="0">
                <a:latin typeface="Arial" panose="020B0604020202020204" pitchFamily="34" charset="0"/>
                <a:cs typeface="Arial" panose="020B0604020202020204" pitchFamily="34" charset="0"/>
              </a:rPr>
              <a:t>	Lakeland, Fl. 33801			</a:t>
            </a:r>
            <a:endParaRPr lang="en-US" sz="1400" dirty="0">
              <a:latin typeface="Arial" panose="020B0604020202020204" pitchFamily="34" charset="0"/>
              <a:cs typeface="Arial" panose="020B0604020202020204" pitchFamily="34" charset="0"/>
            </a:endParaRPr>
          </a:p>
          <a:p>
            <a:pPr marL="0" indent="0">
              <a:buNone/>
            </a:pPr>
            <a:r>
              <a:rPr lang="en-US" altLang="en-US" sz="1400" dirty="0">
                <a:latin typeface="Arial" panose="020B0604020202020204" pitchFamily="34" charset="0"/>
                <a:cs typeface="Arial" panose="020B0604020202020204" pitchFamily="34" charset="0"/>
              </a:rPr>
              <a:t>	Ph: (863) 413-3377</a:t>
            </a:r>
          </a:p>
          <a:p>
            <a:pPr marL="0" indent="0">
              <a:buNone/>
            </a:pPr>
            <a:r>
              <a:rPr lang="en-US" altLang="en-US" dirty="0">
                <a:latin typeface="Arial" panose="020B0604020202020204" pitchFamily="34" charset="0"/>
                <a:cs typeface="Arial" panose="020B0604020202020204" pitchFamily="34" charset="0"/>
              </a:rPr>
              <a:t>	</a:t>
            </a:r>
            <a:r>
              <a:rPr lang="en-US" altLang="en-US" u="sng" dirty="0">
                <a:solidFill>
                  <a:schemeClr val="accent5">
                    <a:lumMod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mollie.brown-ferrier@apdcares.org</a:t>
            </a:r>
            <a:r>
              <a:rPr lang="en-US" altLang="en-US" dirty="0">
                <a:solidFill>
                  <a:schemeClr val="accent5">
                    <a:lumMod val="25000"/>
                  </a:schemeClr>
                </a:solidFill>
                <a:latin typeface="Arial" panose="020B0604020202020204" pitchFamily="34" charset="0"/>
                <a:cs typeface="Arial" panose="020B0604020202020204" pitchFamily="34" charset="0"/>
              </a:rPr>
              <a:t>  </a:t>
            </a:r>
          </a:p>
          <a:p>
            <a:endParaRPr lang="en-US" dirty="0"/>
          </a:p>
        </p:txBody>
      </p:sp>
      <p:sp>
        <p:nvSpPr>
          <p:cNvPr id="2" name="Slide Number Placeholder 1">
            <a:extLst>
              <a:ext uri="{FF2B5EF4-FFF2-40B4-BE49-F238E27FC236}">
                <a16:creationId xmlns:a16="http://schemas.microsoft.com/office/drawing/2014/main" id="{4EFEECB8-97D0-40A6-A5AB-46F74361059E}"/>
              </a:ext>
            </a:extLst>
          </p:cNvPr>
          <p:cNvSpPr>
            <a:spLocks noGrp="1"/>
          </p:cNvSpPr>
          <p:nvPr>
            <p:ph type="sldNum" sz="quarter" idx="10"/>
          </p:nvPr>
        </p:nvSpPr>
        <p:spPr/>
        <p:txBody>
          <a:bodyPr/>
          <a:lstStyle/>
          <a:p>
            <a:pPr>
              <a:defRPr/>
            </a:pPr>
            <a:fld id="{09E314F4-C0C1-4B4C-AA2F-8A4F91D4E4DD}" type="slidenum">
              <a:rPr lang="en-US" altLang="en-US" smtClean="0"/>
              <a:pPr>
                <a:defRPr/>
              </a:pPr>
              <a:t>44</a:t>
            </a:fld>
            <a:endParaRPr lang="en-US" altLang="en-US"/>
          </a:p>
        </p:txBody>
      </p:sp>
    </p:spTree>
    <p:extLst>
      <p:ext uri="{BB962C8B-B14F-4D97-AF65-F5344CB8AC3E}">
        <p14:creationId xmlns:p14="http://schemas.microsoft.com/office/powerpoint/2010/main" val="617455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p:cNvPicPr>
            <a:picLocks noChangeAspect="1"/>
          </p:cNvPicPr>
          <p:nvPr/>
        </p:nvPicPr>
        <p:blipFill>
          <a:blip r:embed="rId3">
            <a:extLst>
              <a:ext uri="{28A0092B-C50C-407E-A947-70E740481C1C}">
                <a14:useLocalDpi xmlns:a14="http://schemas.microsoft.com/office/drawing/2010/main" val="0"/>
              </a:ext>
            </a:extLst>
          </a:blip>
          <a:srcRect l="9862" r="3564"/>
          <a:stretch>
            <a:fillRect/>
          </a:stretch>
        </p:blipFill>
        <p:spPr bwMode="auto">
          <a:xfrm>
            <a:off x="2895600" y="1350963"/>
            <a:ext cx="6172200"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4608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ABF26817-78D4-4836-94A8-7075C827E9A9}" type="slidenum">
              <a:rPr lang="en-US" altLang="en-US" sz="1200">
                <a:solidFill>
                  <a:schemeClr val="bg1"/>
                </a:solidFill>
              </a:rPr>
              <a:pPr algn="r" eaLnBrk="1" hangingPunct="1">
                <a:spcBef>
                  <a:spcPct val="0"/>
                </a:spcBef>
                <a:spcAft>
                  <a:spcPct val="0"/>
                </a:spcAft>
                <a:buClrTx/>
                <a:buSzTx/>
                <a:buFontTx/>
                <a:buNone/>
              </a:pPr>
              <a:t>45</a:t>
            </a:fld>
            <a:endParaRPr lang="en-US" altLang="en-US" sz="1200">
              <a:solidFill>
                <a:schemeClr val="bg1"/>
              </a:solidFill>
            </a:endParaRPr>
          </a:p>
        </p:txBody>
      </p:sp>
      <p:sp>
        <p:nvSpPr>
          <p:cNvPr id="4608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CE9D24F0-3DA1-4606-B3D6-A1E94CCF14BF}" type="slidenum">
              <a:rPr lang="en-US" altLang="en-US" sz="1400" smtClean="0">
                <a:solidFill>
                  <a:srgbClr val="6699FF"/>
                </a:solidFill>
              </a:rPr>
              <a:pPr>
                <a:spcBef>
                  <a:spcPct val="0"/>
                </a:spcBef>
                <a:spcAft>
                  <a:spcPct val="0"/>
                </a:spcAft>
                <a:buClrTx/>
                <a:buSzTx/>
                <a:buFontTx/>
                <a:buNone/>
              </a:pPr>
              <a:t>45</a:t>
            </a:fld>
            <a:endParaRPr lang="en-US" altLang="en-US" sz="1400">
              <a:solidFill>
                <a:srgbClr val="6699FF"/>
              </a:solidFill>
            </a:endParaRPr>
          </a:p>
        </p:txBody>
      </p:sp>
      <p:pic>
        <p:nvPicPr>
          <p:cNvPr id="46086" name="Picture 10"/>
          <p:cNvPicPr>
            <a:picLocks noChangeAspect="1"/>
          </p:cNvPicPr>
          <p:nvPr/>
        </p:nvPicPr>
        <p:blipFill>
          <a:blip r:embed="rId4">
            <a:extLst>
              <a:ext uri="{28A0092B-C50C-407E-A947-70E740481C1C}">
                <a14:useLocalDpi xmlns:a14="http://schemas.microsoft.com/office/drawing/2010/main" val="0"/>
              </a:ext>
            </a:extLst>
          </a:blip>
          <a:srcRect l="3651" t="4443" r="61569" b="42223"/>
          <a:stretch>
            <a:fillRect/>
          </a:stretch>
        </p:blipFill>
        <p:spPr bwMode="auto">
          <a:xfrm>
            <a:off x="304800" y="2667000"/>
            <a:ext cx="3429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F2262B69-ECE6-4461-B512-E2072E1DB228}" type="slidenum">
              <a:rPr lang="en-US" altLang="en-US" sz="1400" smtClean="0">
                <a:solidFill>
                  <a:schemeClr val="tx1"/>
                </a:solidFill>
              </a:rPr>
              <a:pPr>
                <a:spcBef>
                  <a:spcPct val="0"/>
                </a:spcBef>
                <a:spcAft>
                  <a:spcPct val="0"/>
                </a:spcAft>
                <a:buClrTx/>
                <a:buSzTx/>
                <a:buFontTx/>
                <a:buNone/>
              </a:pPr>
              <a:t>46</a:t>
            </a:fld>
            <a:endParaRPr lang="en-US" altLang="en-US" sz="1400">
              <a:solidFill>
                <a:schemeClr val="tx1"/>
              </a:solidFill>
            </a:endParaRPr>
          </a:p>
        </p:txBody>
      </p:sp>
      <p:sp>
        <p:nvSpPr>
          <p:cNvPr id="48131" name="Rectangle 2"/>
          <p:cNvSpPr>
            <a:spLocks noGrp="1" noChangeArrowheads="1"/>
          </p:cNvSpPr>
          <p:nvPr>
            <p:ph type="title"/>
          </p:nvPr>
        </p:nvSpPr>
        <p:spPr>
          <a:xfrm>
            <a:off x="0" y="1447800"/>
            <a:ext cx="9144000" cy="1247775"/>
          </a:xfrm>
          <a:noFill/>
        </p:spPr>
        <p:txBody>
          <a:bodyPr/>
          <a:lstStyle/>
          <a:p>
            <a:pPr algn="ctr"/>
            <a:r>
              <a:rPr lang="en-US" altLang="en-US" sz="5400">
                <a:solidFill>
                  <a:schemeClr val="tx1"/>
                </a:solidFill>
                <a:latin typeface="Arial" panose="020B0604020202020204" pitchFamily="34" charset="0"/>
              </a:rPr>
              <a:t>Thank You!</a:t>
            </a:r>
          </a:p>
        </p:txBody>
      </p:sp>
      <p:sp>
        <p:nvSpPr>
          <p:cNvPr id="48132" name="Rectangle 3"/>
          <p:cNvSpPr>
            <a:spLocks noChangeArrowheads="1"/>
          </p:cNvSpPr>
          <p:nvPr/>
        </p:nvSpPr>
        <p:spPr bwMode="auto">
          <a:xfrm>
            <a:off x="533400" y="32766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685800" indent="-22860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pPr>
            <a:r>
              <a:rPr lang="en-US" altLang="en-US" sz="2800" b="1"/>
              <a:t>   </a:t>
            </a:r>
            <a:r>
              <a:rPr lang="en-US" altLang="en-US" sz="2800" b="1">
                <a:solidFill>
                  <a:srgbClr val="0000FF"/>
                </a:solidFill>
              </a:rPr>
              <a:t>For more information about APD….</a:t>
            </a:r>
          </a:p>
          <a:p>
            <a:pPr lvl="1">
              <a:lnSpc>
                <a:spcPct val="90000"/>
              </a:lnSpc>
            </a:pPr>
            <a:r>
              <a:rPr lang="en-US" altLang="en-US" sz="2800" b="1">
                <a:solidFill>
                  <a:srgbClr val="0000FF"/>
                </a:solidFill>
              </a:rPr>
              <a:t>Call 1-866-APD-CARES (1-866-273-2273)</a:t>
            </a:r>
          </a:p>
          <a:p>
            <a:pPr lvl="1">
              <a:lnSpc>
                <a:spcPct val="90000"/>
              </a:lnSpc>
            </a:pPr>
            <a:r>
              <a:rPr lang="en-US" altLang="en-US" sz="2800" b="1">
                <a:solidFill>
                  <a:srgbClr val="0000FF"/>
                </a:solidFill>
              </a:rPr>
              <a:t>Visit APDCares.org </a:t>
            </a:r>
          </a:p>
          <a:p>
            <a:pPr lvl="1">
              <a:lnSpc>
                <a:spcPct val="90000"/>
              </a:lnSpc>
            </a:pPr>
            <a:r>
              <a:rPr lang="en-US" altLang="en-US" sz="2800" b="1">
                <a:solidFill>
                  <a:srgbClr val="0000FF"/>
                </a:solidFill>
              </a:rPr>
              <a:t>Visit iBudgetFlorida.org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71600"/>
            <a:ext cx="6629400" cy="609600"/>
          </a:xfrm>
          <a:solidFill>
            <a:schemeClr val="accent2">
              <a:lumMod val="60000"/>
              <a:lumOff val="40000"/>
            </a:schemeClr>
          </a:solidFill>
          <a:ln w="38100">
            <a:solidFill>
              <a:schemeClr val="tx2">
                <a:lumMod val="75000"/>
              </a:schemeClr>
            </a:solidFill>
          </a:ln>
        </p:spPr>
        <p:txBody>
          <a:bodyPr/>
          <a:lstStyle/>
          <a:p>
            <a:pPr>
              <a:defRPr/>
            </a:pPr>
            <a:r>
              <a:rPr lang="en-US" sz="4400" dirty="0">
                <a:solidFill>
                  <a:schemeClr val="accent5">
                    <a:lumMod val="25000"/>
                  </a:schemeClr>
                </a:solidFill>
                <a:effectLst/>
                <a:latin typeface="Calibri Light" panose="020F0302020204030204" pitchFamily="34" charset="0"/>
              </a:rPr>
              <a:t>Definition of High Risk Child</a:t>
            </a:r>
          </a:p>
        </p:txBody>
      </p:sp>
      <p:sp>
        <p:nvSpPr>
          <p:cNvPr id="3" name="Content Placeholder 2"/>
          <p:cNvSpPr>
            <a:spLocks noGrp="1"/>
          </p:cNvSpPr>
          <p:nvPr>
            <p:ph idx="1"/>
          </p:nvPr>
        </p:nvSpPr>
        <p:spPr/>
        <p:txBody>
          <a:bodyPr/>
          <a:lstStyle/>
          <a:p>
            <a:pPr>
              <a:defRPr/>
            </a:pPr>
            <a:endParaRPr lang="en-US" dirty="0"/>
          </a:p>
          <a:p>
            <a:pPr>
              <a:defRPr/>
            </a:pPr>
            <a:endParaRPr lang="en-US" dirty="0"/>
          </a:p>
          <a:p>
            <a:pPr>
              <a:defRPr/>
            </a:pPr>
            <a:r>
              <a:rPr lang="en-US" b="1" dirty="0">
                <a:solidFill>
                  <a:schemeClr val="accent6">
                    <a:lumMod val="50000"/>
                  </a:schemeClr>
                </a:solidFill>
              </a:rPr>
              <a:t>A Child 3 – 5 years of age with one or more of the following characteristics:</a:t>
            </a:r>
          </a:p>
          <a:p>
            <a:pPr>
              <a:defRPr/>
            </a:pPr>
            <a:endParaRPr lang="en-US" b="1" dirty="0">
              <a:solidFill>
                <a:schemeClr val="accent6">
                  <a:lumMod val="50000"/>
                </a:schemeClr>
              </a:solidFill>
            </a:endParaRPr>
          </a:p>
          <a:p>
            <a:pPr>
              <a:defRPr/>
            </a:pPr>
            <a:endParaRPr lang="en-US" b="1" dirty="0">
              <a:solidFill>
                <a:schemeClr val="accent6">
                  <a:lumMod val="50000"/>
                </a:schemeClr>
              </a:solidFill>
            </a:endParaRPr>
          </a:p>
          <a:p>
            <a:pPr lvl="1">
              <a:defRPr/>
            </a:pPr>
            <a:r>
              <a:rPr lang="en-US" b="1" dirty="0">
                <a:solidFill>
                  <a:schemeClr val="accent6">
                    <a:lumMod val="50000"/>
                  </a:schemeClr>
                </a:solidFill>
              </a:rPr>
              <a:t>A developmental delay in cognition, language or physical development</a:t>
            </a:r>
          </a:p>
          <a:p>
            <a:pPr lvl="1">
              <a:defRPr/>
            </a:pPr>
            <a:r>
              <a:rPr lang="en-US" b="1" dirty="0">
                <a:solidFill>
                  <a:schemeClr val="accent6">
                    <a:lumMod val="50000"/>
                  </a:schemeClr>
                </a:solidFill>
              </a:rPr>
              <a:t>A child surviving a catastrophic infectious or traumatic illness known to be associated with developmental delay</a:t>
            </a:r>
          </a:p>
          <a:p>
            <a:pPr lvl="1">
              <a:defRPr/>
            </a:pPr>
            <a:r>
              <a:rPr lang="en-US" b="1" dirty="0">
                <a:solidFill>
                  <a:schemeClr val="accent6">
                    <a:lumMod val="50000"/>
                  </a:schemeClr>
                </a:solidFill>
              </a:rPr>
              <a:t>A child with a parent or guardian with developmental disabilities who requires assistance in meeting the child’s development needs</a:t>
            </a:r>
          </a:p>
          <a:p>
            <a:pPr lvl="1">
              <a:defRPr/>
            </a:pPr>
            <a:r>
              <a:rPr lang="en-US" b="1" dirty="0">
                <a:solidFill>
                  <a:schemeClr val="accent6">
                    <a:lumMod val="50000"/>
                  </a:schemeClr>
                </a:solidFill>
              </a:rPr>
              <a:t>A child who has a physical or genetic anomaly associated with developmental disability</a:t>
            </a:r>
          </a:p>
          <a:p>
            <a:pPr lvl="1">
              <a:defRPr/>
            </a:pPr>
            <a:endParaRPr lang="en-US" dirty="0"/>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9A17112A-0E2A-4F19-ACA7-81411D92C860}" type="slidenum">
              <a:rPr lang="en-US" altLang="en-US" sz="1400" smtClean="0">
                <a:latin typeface="Arial" panose="020B0604020202020204" pitchFamily="34" charset="0"/>
              </a:rPr>
              <a:pPr/>
              <a:t>5</a:t>
            </a:fld>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0A2B-D892-4958-8C91-37A573B4FB9B}"/>
              </a:ext>
            </a:extLst>
          </p:cNvPr>
          <p:cNvSpPr>
            <a:spLocks noGrp="1"/>
          </p:cNvSpPr>
          <p:nvPr>
            <p:ph type="title"/>
          </p:nvPr>
        </p:nvSpPr>
        <p:spPr>
          <a:xfrm>
            <a:off x="1219200" y="1600200"/>
            <a:ext cx="7315200" cy="381000"/>
          </a:xfrm>
        </p:spPr>
        <p:txBody>
          <a:bodyPr/>
          <a:lstStyle/>
          <a:p>
            <a:r>
              <a:rPr lang="en-US" dirty="0"/>
              <a:t>65G-4.014 Eligibility for Agency Services – Definitions </a:t>
            </a:r>
          </a:p>
        </p:txBody>
      </p:sp>
      <p:sp>
        <p:nvSpPr>
          <p:cNvPr id="3" name="Content Placeholder 2">
            <a:extLst>
              <a:ext uri="{FF2B5EF4-FFF2-40B4-BE49-F238E27FC236}">
                <a16:creationId xmlns:a16="http://schemas.microsoft.com/office/drawing/2014/main" id="{DF293F7C-0DA2-4B75-A337-5370297B4830}"/>
              </a:ext>
            </a:extLst>
          </p:cNvPr>
          <p:cNvSpPr>
            <a:spLocks noGrp="1"/>
          </p:cNvSpPr>
          <p:nvPr>
            <p:ph idx="1"/>
          </p:nvPr>
        </p:nvSpPr>
        <p:spPr>
          <a:xfrm>
            <a:off x="533400" y="2057400"/>
            <a:ext cx="8229600" cy="4800600"/>
          </a:xfrm>
        </p:spPr>
        <p:txBody>
          <a:bodyPr/>
          <a:lstStyle/>
          <a:p>
            <a:pPr marL="0" marR="0">
              <a:lnSpc>
                <a:spcPct val="105000"/>
              </a:lnSpc>
              <a:spcBef>
                <a:spcPts val="0"/>
              </a:spcBef>
              <a:spcAft>
                <a:spcPts val="0"/>
              </a:spcAft>
            </a:pPr>
            <a:r>
              <a:rPr lang="en-US" sz="1700" dirty="0">
                <a:effectLst/>
                <a:latin typeface="CIDFont+F3"/>
                <a:ea typeface="Calibri" panose="020F0502020204030204" pitchFamily="34" charset="0"/>
              </a:rPr>
              <a:t>(1) Autism means a condition which meets the requirements of Section 393.063, F.S., that the condition is:</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(a) Pervasive, meaning always present and without interruption;</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(b) Neurologically based, meaning that the condition is not the result of physical impairment;</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(c) A developmental disability with age of onset during infancy or childhood;</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(d) With extended duration, meaning that the condition reasonably can be expected to continue indefinitely into the future;</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(e) Causes severe learning disorders resulting in both severe communication disorders affecting both verbal and nonverbal skills, and severe behavior disorders. Autism is characterized by an individual evidencing at least six of the following twelve features from the following subparts 1 and 2, with at least one feature from subpart 2:</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1. Severe communication disorders, which may include:</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a. A delay in, or total lack of, the development of spoken language (not accompanied by an attempt to compensate</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through alternative modes of communication such as gesture or mime);</a:t>
            </a:r>
            <a:endParaRPr lang="en-US" sz="17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BDFC299-0AC1-44DF-A31A-9A58D1F6B6BD}"/>
              </a:ext>
            </a:extLst>
          </p:cNvPr>
          <p:cNvSpPr>
            <a:spLocks noGrp="1"/>
          </p:cNvSpPr>
          <p:nvPr>
            <p:ph type="sldNum" sz="quarter" idx="10"/>
          </p:nvPr>
        </p:nvSpPr>
        <p:spPr/>
        <p:txBody>
          <a:bodyPr/>
          <a:lstStyle/>
          <a:p>
            <a:pPr>
              <a:defRPr/>
            </a:pPr>
            <a:fld id="{7F8C1383-3449-48C7-83B8-8B1A98CD4267}" type="slidenum">
              <a:rPr lang="en-US" altLang="en-US" smtClean="0"/>
              <a:pPr>
                <a:defRPr/>
              </a:pPr>
              <a:t>6</a:t>
            </a:fld>
            <a:endParaRPr lang="en-US" altLang="en-US" dirty="0"/>
          </a:p>
        </p:txBody>
      </p:sp>
    </p:spTree>
    <p:extLst>
      <p:ext uri="{BB962C8B-B14F-4D97-AF65-F5344CB8AC3E}">
        <p14:creationId xmlns:p14="http://schemas.microsoft.com/office/powerpoint/2010/main" val="261321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701D-86F0-4216-87A2-F3A6021BB5D7}"/>
              </a:ext>
            </a:extLst>
          </p:cNvPr>
          <p:cNvSpPr>
            <a:spLocks noGrp="1"/>
          </p:cNvSpPr>
          <p:nvPr>
            <p:ph type="title"/>
          </p:nvPr>
        </p:nvSpPr>
        <p:spPr/>
        <p:txBody>
          <a:bodyPr/>
          <a:lstStyle/>
          <a:p>
            <a:r>
              <a:rPr lang="en-US" dirty="0"/>
              <a:t>65G-4.014 Eligibility for Agency Services – </a:t>
            </a:r>
            <a:r>
              <a:rPr lang="en-US" dirty="0" err="1"/>
              <a:t>Autsim</a:t>
            </a:r>
            <a:endParaRPr lang="en-US" dirty="0"/>
          </a:p>
        </p:txBody>
      </p:sp>
      <p:sp>
        <p:nvSpPr>
          <p:cNvPr id="3" name="Content Placeholder 2">
            <a:extLst>
              <a:ext uri="{FF2B5EF4-FFF2-40B4-BE49-F238E27FC236}">
                <a16:creationId xmlns:a16="http://schemas.microsoft.com/office/drawing/2014/main" id="{2BBEAC18-6321-421D-9369-D459CEB03B00}"/>
              </a:ext>
            </a:extLst>
          </p:cNvPr>
          <p:cNvSpPr>
            <a:spLocks noGrp="1"/>
          </p:cNvSpPr>
          <p:nvPr>
            <p:ph idx="1"/>
          </p:nvPr>
        </p:nvSpPr>
        <p:spPr>
          <a:xfrm>
            <a:off x="533400" y="2057400"/>
            <a:ext cx="8229600" cy="4648200"/>
          </a:xfrm>
        </p:spPr>
        <p:txBody>
          <a:bodyPr/>
          <a:lstStyle/>
          <a:p>
            <a:pPr marL="0" marR="0">
              <a:lnSpc>
                <a:spcPct val="105000"/>
              </a:lnSpc>
              <a:spcBef>
                <a:spcPts val="0"/>
              </a:spcBef>
              <a:spcAft>
                <a:spcPts val="0"/>
              </a:spcAft>
            </a:pPr>
            <a:r>
              <a:rPr lang="en-US" sz="1700" dirty="0">
                <a:effectLst/>
                <a:latin typeface="CIDFont+F3"/>
                <a:ea typeface="Calibri" panose="020F0502020204030204" pitchFamily="34" charset="0"/>
              </a:rPr>
              <a:t>b. Stereotyped and repetitive use of language or idiosyncratic language;</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c. For those applicants with speech, marked impairment in the use of multiple nonverbal behaviors such as eye to-eye gaze, facial expression, body postures, and gestures to regulate social interaction;</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d. Failure to develop peer relationships appropriate to developmental level;</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e. A lack of spontaneous seeking to share enjoyment, interests, or achievements with other people (e.g., by a lack of showing, bringing, pointing out objects of interest, or achievements to others);</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f. Lack of social or emotional reciprocity;</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g. Marked impairment in the ability to initiate or sustain a conversation with others in individuals with adequate speech; or</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h. Impaired imaginative ability evidenced by a lack of varied, spontaneous make-believe play or social imitative play appropriate to developmental level.</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2. Severe behavior disorders, which are restricted, repetitive and stereotyped patterns of behavior, interests, and activities which may include:</a:t>
            </a:r>
            <a:endParaRPr lang="en-US" sz="17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EE26ECE-7C19-4F66-BEC0-E2739A6586BB}"/>
              </a:ext>
            </a:extLst>
          </p:cNvPr>
          <p:cNvSpPr>
            <a:spLocks noGrp="1"/>
          </p:cNvSpPr>
          <p:nvPr>
            <p:ph type="sldNum" sz="quarter" idx="10"/>
          </p:nvPr>
        </p:nvSpPr>
        <p:spPr/>
        <p:txBody>
          <a:bodyPr/>
          <a:lstStyle/>
          <a:p>
            <a:pPr>
              <a:defRPr/>
            </a:pPr>
            <a:fld id="{7F8C1383-3449-48C7-83B8-8B1A98CD4267}" type="slidenum">
              <a:rPr lang="en-US" altLang="en-US" smtClean="0"/>
              <a:pPr>
                <a:defRPr/>
              </a:pPr>
              <a:t>7</a:t>
            </a:fld>
            <a:endParaRPr lang="en-US" altLang="en-US"/>
          </a:p>
        </p:txBody>
      </p:sp>
    </p:spTree>
    <p:extLst>
      <p:ext uri="{BB962C8B-B14F-4D97-AF65-F5344CB8AC3E}">
        <p14:creationId xmlns:p14="http://schemas.microsoft.com/office/powerpoint/2010/main" val="318522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F5CE-C1C8-4883-BA37-A45A10455124}"/>
              </a:ext>
            </a:extLst>
          </p:cNvPr>
          <p:cNvSpPr>
            <a:spLocks noGrp="1"/>
          </p:cNvSpPr>
          <p:nvPr>
            <p:ph type="title"/>
          </p:nvPr>
        </p:nvSpPr>
        <p:spPr/>
        <p:txBody>
          <a:bodyPr/>
          <a:lstStyle/>
          <a:p>
            <a:r>
              <a:rPr lang="en-US" dirty="0"/>
              <a:t>65G-4.014 Eligibility for Agency Services – Autism </a:t>
            </a:r>
          </a:p>
        </p:txBody>
      </p:sp>
      <p:sp>
        <p:nvSpPr>
          <p:cNvPr id="3" name="Content Placeholder 2">
            <a:extLst>
              <a:ext uri="{FF2B5EF4-FFF2-40B4-BE49-F238E27FC236}">
                <a16:creationId xmlns:a16="http://schemas.microsoft.com/office/drawing/2014/main" id="{D8152CFC-8786-49B3-8F4C-F7220063EECF}"/>
              </a:ext>
            </a:extLst>
          </p:cNvPr>
          <p:cNvSpPr>
            <a:spLocks noGrp="1"/>
          </p:cNvSpPr>
          <p:nvPr>
            <p:ph idx="1"/>
          </p:nvPr>
        </p:nvSpPr>
        <p:spPr/>
        <p:txBody>
          <a:bodyPr/>
          <a:lstStyle/>
          <a:p>
            <a:pPr marL="0" marR="0">
              <a:lnSpc>
                <a:spcPct val="105000"/>
              </a:lnSpc>
              <a:spcBef>
                <a:spcPts val="0"/>
              </a:spcBef>
              <a:spcAft>
                <a:spcPts val="0"/>
              </a:spcAft>
            </a:pPr>
            <a:r>
              <a:rPr lang="en-US" sz="2000" dirty="0">
                <a:effectLst/>
                <a:latin typeface="CIDFont+F3"/>
                <a:ea typeface="Calibri" panose="020F0502020204030204" pitchFamily="34" charset="0"/>
              </a:rPr>
              <a:t>a. Encompassing preoccupation with one or more stereotyped and restricted patterns of interest that is abnormal either in intensity or focus;</a:t>
            </a:r>
            <a:endParaRPr lang="en-US" sz="20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2000" dirty="0">
                <a:effectLst/>
                <a:latin typeface="CIDFont+F3"/>
                <a:ea typeface="Calibri" panose="020F0502020204030204" pitchFamily="34" charset="0"/>
              </a:rPr>
              <a:t>b. Apparently inflexible adherence to specific, nonfunctional routines or rituals</a:t>
            </a:r>
            <a:endParaRPr lang="en-US" sz="20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2000" dirty="0">
                <a:effectLst/>
                <a:latin typeface="CIDFont+F3"/>
                <a:ea typeface="Calibri" panose="020F0502020204030204" pitchFamily="34" charset="0"/>
              </a:rPr>
              <a:t>c. Stereotyped and repetitive motor mannerisms (e.g., hand or finger flapping or twisting, or complex whole-body movements); or</a:t>
            </a:r>
            <a:endParaRPr lang="en-US" sz="2000"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2000" dirty="0">
                <a:effectLst/>
                <a:latin typeface="CIDFont+F3"/>
                <a:ea typeface="Calibri" panose="020F0502020204030204" pitchFamily="34" charset="0"/>
              </a:rPr>
              <a:t>d. Persistent preoccupation with parts of objects.</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505A7B4-FD13-4D04-AD45-680CB1B76FBA}"/>
              </a:ext>
            </a:extLst>
          </p:cNvPr>
          <p:cNvSpPr>
            <a:spLocks noGrp="1"/>
          </p:cNvSpPr>
          <p:nvPr>
            <p:ph type="sldNum" sz="quarter" idx="10"/>
          </p:nvPr>
        </p:nvSpPr>
        <p:spPr/>
        <p:txBody>
          <a:bodyPr/>
          <a:lstStyle/>
          <a:p>
            <a:pPr>
              <a:defRPr/>
            </a:pPr>
            <a:fld id="{7F8C1383-3449-48C7-83B8-8B1A98CD4267}" type="slidenum">
              <a:rPr lang="en-US" altLang="en-US" smtClean="0"/>
              <a:pPr>
                <a:defRPr/>
              </a:pPr>
              <a:t>8</a:t>
            </a:fld>
            <a:endParaRPr lang="en-US" altLang="en-US"/>
          </a:p>
        </p:txBody>
      </p:sp>
    </p:spTree>
    <p:extLst>
      <p:ext uri="{BB962C8B-B14F-4D97-AF65-F5344CB8AC3E}">
        <p14:creationId xmlns:p14="http://schemas.microsoft.com/office/powerpoint/2010/main" val="2266098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46157-2AD0-456A-B9DD-299B38DBEA48}"/>
              </a:ext>
            </a:extLst>
          </p:cNvPr>
          <p:cNvSpPr>
            <a:spLocks noGrp="1"/>
          </p:cNvSpPr>
          <p:nvPr>
            <p:ph type="title"/>
          </p:nvPr>
        </p:nvSpPr>
        <p:spPr/>
        <p:txBody>
          <a:bodyPr/>
          <a:lstStyle/>
          <a:p>
            <a:r>
              <a:rPr kumimoji="0" lang="en-US" sz="2000" b="1" i="0" u="none" strike="noStrike" kern="0" cap="none" spc="0" normalizeH="0" baseline="0" noProof="0" dirty="0">
                <a:ln>
                  <a:noFill/>
                </a:ln>
                <a:solidFill>
                  <a:srgbClr val="262672"/>
                </a:solidFill>
                <a:effectLst/>
                <a:uLnTx/>
                <a:uFillTx/>
                <a:latin typeface="Arial" charset="0"/>
                <a:ea typeface="+mj-ea"/>
                <a:cs typeface="+mj-cs"/>
              </a:rPr>
              <a:t>65G-4.014 Eligibility for Agency Services – Cerebral Palsy</a:t>
            </a:r>
            <a:endParaRPr lang="en-US" dirty="0"/>
          </a:p>
        </p:txBody>
      </p:sp>
      <p:sp>
        <p:nvSpPr>
          <p:cNvPr id="3" name="Content Placeholder 2">
            <a:extLst>
              <a:ext uri="{FF2B5EF4-FFF2-40B4-BE49-F238E27FC236}">
                <a16:creationId xmlns:a16="http://schemas.microsoft.com/office/drawing/2014/main" id="{478D1810-8D90-4712-9E9C-A4ACDC886F25}"/>
              </a:ext>
            </a:extLst>
          </p:cNvPr>
          <p:cNvSpPr>
            <a:spLocks noGrp="1"/>
          </p:cNvSpPr>
          <p:nvPr>
            <p:ph idx="1"/>
          </p:nvPr>
        </p:nvSpPr>
        <p:spPr/>
        <p:txBody>
          <a:bodyPr/>
          <a:lstStyle/>
          <a:p>
            <a:pPr algn="l"/>
            <a:r>
              <a:rPr lang="en-US" sz="2000" b="0" i="0" u="none" strike="noStrike" baseline="0" dirty="0">
                <a:solidFill>
                  <a:srgbClr val="231F20"/>
                </a:solidFill>
                <a:latin typeface="TimesNewRomanPSMT"/>
              </a:rPr>
              <a:t>(2) Cerebral Palsy – means a group of disabling symptoms of extended duration that result from damage to the developing brain during the prenatal period and characterized by paralysis, spasticity, or abnormal control of movement or posture, such as poor coordination or lack of balance, which is manifest prior to three years of age. For purposes of the rule, cerebral palsy also means the presence of other significant motor dysfunction appearing prior to age 18 due to perinatal or external events such as anoxia, oxygen deprivation, or traumatic brain injury. Excluded from this definition is motor dysfunction caused by medical events, including stroke or progressive diseases such as muscular dystrophy. The impairment from cerebral palsy must constitute a substantial handicap which is reasonably expected to continue indefinitely.</a:t>
            </a:r>
            <a:endParaRPr lang="en-US" sz="2000" dirty="0"/>
          </a:p>
        </p:txBody>
      </p:sp>
      <p:sp>
        <p:nvSpPr>
          <p:cNvPr id="4" name="Slide Number Placeholder 3">
            <a:extLst>
              <a:ext uri="{FF2B5EF4-FFF2-40B4-BE49-F238E27FC236}">
                <a16:creationId xmlns:a16="http://schemas.microsoft.com/office/drawing/2014/main" id="{F314270D-911C-4ACD-87C5-603AF2DECF44}"/>
              </a:ext>
            </a:extLst>
          </p:cNvPr>
          <p:cNvSpPr>
            <a:spLocks noGrp="1"/>
          </p:cNvSpPr>
          <p:nvPr>
            <p:ph type="sldNum" sz="quarter" idx="10"/>
          </p:nvPr>
        </p:nvSpPr>
        <p:spPr/>
        <p:txBody>
          <a:bodyPr/>
          <a:lstStyle/>
          <a:p>
            <a:pPr>
              <a:defRPr/>
            </a:pPr>
            <a:fld id="{7F8C1383-3449-48C7-83B8-8B1A98CD4267}" type="slidenum">
              <a:rPr lang="en-US" altLang="en-US" smtClean="0"/>
              <a:pPr>
                <a:defRPr/>
              </a:pPr>
              <a:t>9</a:t>
            </a:fld>
            <a:endParaRPr lang="en-US" altLang="en-US"/>
          </a:p>
        </p:txBody>
      </p:sp>
    </p:spTree>
    <p:extLst>
      <p:ext uri="{BB962C8B-B14F-4D97-AF65-F5344CB8AC3E}">
        <p14:creationId xmlns:p14="http://schemas.microsoft.com/office/powerpoint/2010/main" val="1300676983"/>
      </p:ext>
    </p:extLst>
  </p:cSld>
  <p:clrMapOvr>
    <a:masterClrMapping/>
  </p:clrMapOvr>
</p:sld>
</file>

<file path=ppt/theme/theme1.xml><?xml version="1.0" encoding="utf-8"?>
<a:theme xmlns:a="http://schemas.openxmlformats.org/drawingml/2006/main" name="APD_PowerPoint_Template">
  <a:themeElements>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APD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D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D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D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D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D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D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raft">
    <a:dk1>
      <a:sysClr val="windowText" lastClr="000000"/>
    </a:dk1>
    <a:lt1>
      <a:sysClr val="window" lastClr="FFFFFF"/>
    </a:lt1>
    <a:dk2>
      <a:srgbClr val="1F497D"/>
    </a:dk2>
    <a:lt2>
      <a:srgbClr val="EEECE1"/>
    </a:lt2>
    <a:accent1>
      <a:srgbClr val="4F81BD"/>
    </a:accent1>
    <a:accent2>
      <a:srgbClr val="FF0000"/>
    </a:accent2>
    <a:accent3>
      <a:srgbClr val="9BBB59"/>
    </a:accent3>
    <a:accent4>
      <a:srgbClr val="0000BF"/>
    </a:accent4>
    <a:accent5>
      <a:srgbClr val="4BACC6"/>
    </a:accent5>
    <a:accent6>
      <a:srgbClr val="FFC000"/>
    </a:accent6>
    <a:hlink>
      <a:srgbClr val="4F6128"/>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181BF6C412424A817F993D4FD4AFD9" ma:contentTypeVersion="0" ma:contentTypeDescription="Create a new document." ma:contentTypeScope="" ma:versionID="6715fa96ef0e92e78aaf9371271162d7">
  <xsd:schema xmlns:xsd="http://www.w3.org/2001/XMLSchema" xmlns:xs="http://www.w3.org/2001/XMLSchema" xmlns:p="http://schemas.microsoft.com/office/2006/metadata/properties" targetNamespace="http://schemas.microsoft.com/office/2006/metadata/properties" ma:root="true" ma:fieldsID="9b6460967de680da9e09a5fe41bf22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E02976-ADCE-4EE0-9379-44AA1784445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466F6FF-EB51-4D93-8CD5-9AB5E985A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5920</Words>
  <Application>Microsoft Office PowerPoint</Application>
  <PresentationFormat>On-screen Show (4:3)</PresentationFormat>
  <Paragraphs>484</Paragraphs>
  <Slides>46</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Calibri Light</vt:lpstr>
      <vt:lpstr>TimesNewRomanPS-BoldMT</vt:lpstr>
      <vt:lpstr>Calibri</vt:lpstr>
      <vt:lpstr>Times New Roman</vt:lpstr>
      <vt:lpstr>Arial</vt:lpstr>
      <vt:lpstr>Verdana</vt:lpstr>
      <vt:lpstr>TimesNewRomanPSMT</vt:lpstr>
      <vt:lpstr>CIDFont+F3</vt:lpstr>
      <vt:lpstr>Webdings</vt:lpstr>
      <vt:lpstr>Wingdings</vt:lpstr>
      <vt:lpstr>APD_PowerPoint_Template</vt:lpstr>
      <vt:lpstr>PowerPoint Presentation</vt:lpstr>
      <vt:lpstr>PowerPoint Presentation</vt:lpstr>
      <vt:lpstr>PowerPoint Presentation</vt:lpstr>
      <vt:lpstr>PowerPoint Presentation</vt:lpstr>
      <vt:lpstr>Definition of High Risk Child</vt:lpstr>
      <vt:lpstr>65G-4.014 Eligibility for Agency Services – Definitions </vt:lpstr>
      <vt:lpstr>65G-4.014 Eligibility for Agency Services – Autsim</vt:lpstr>
      <vt:lpstr>65G-4.014 Eligibility for Agency Services – Autism </vt:lpstr>
      <vt:lpstr>65G-4.014 Eligibility for Agency Services – Cerebral Palsy</vt:lpstr>
      <vt:lpstr>65G-4.014 Eligibility for Agency Services – Intellectual Disability</vt:lpstr>
      <vt:lpstr>65G-4.014 Eligibility for Agency Services – Prader-Willi Syndrome, Spina Bifida and Down Syndrome</vt:lpstr>
      <vt:lpstr>65G-4.014 Eligibility for Agency Services – Definitions </vt:lpstr>
      <vt:lpstr>Application Process</vt:lpstr>
      <vt:lpstr>65G-4.016 Application Process</vt:lpstr>
      <vt:lpstr>65G-4.016 Application Process</vt:lpstr>
      <vt:lpstr>65G-4.016 Application Process</vt:lpstr>
      <vt:lpstr>Once Application Is Received </vt:lpstr>
      <vt:lpstr>65G-4.017 Establishing Eligibility</vt:lpstr>
      <vt:lpstr>65G-4.017 Establishing Eligibility, contd.</vt:lpstr>
      <vt:lpstr>65G-4.017 Establishing Eligibility, contd.</vt:lpstr>
      <vt:lpstr>65G-4.017 Establishing Eligibility, contd.</vt:lpstr>
      <vt:lpstr>65G-4.017 Establishing Eligibility, contd.</vt:lpstr>
      <vt:lpstr>65G-4.017 Establishing Eligibility, contd.</vt:lpstr>
      <vt:lpstr>65G-4.017 Establishing Eligibility, contd.</vt:lpstr>
      <vt:lpstr>65G-1.047 Crisis Status Criteria.</vt:lpstr>
      <vt:lpstr>PowerPoint Presentation</vt:lpstr>
      <vt:lpstr>PowerPoint Presentation</vt:lpstr>
      <vt:lpstr>Wait List Client Services</vt:lpstr>
      <vt:lpstr>Most APD Customers Are  Served Through the Waiver</vt:lpstr>
      <vt:lpstr>PowerPoint Presentation</vt:lpstr>
      <vt:lpstr>PowerPoint Presentation</vt:lpstr>
      <vt:lpstr>What is an iBudget????</vt:lpstr>
      <vt:lpstr>iBudget Waiver Service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Supported Employment – Life Skills Development II</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15</cp:revision>
  <cp:lastPrinted>1901-01-01T05:00:00Z</cp:lastPrinted>
  <dcterms:created xsi:type="dcterms:W3CDTF">1901-01-01T05:00:00Z</dcterms:created>
  <dcterms:modified xsi:type="dcterms:W3CDTF">2020-10-02T14:29:42Z</dcterms:modified>
</cp:coreProperties>
</file>