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3" r:id="rId1"/>
    <p:sldMasterId id="2147483714" r:id="rId2"/>
    <p:sldMasterId id="2147483715" r:id="rId3"/>
    <p:sldMasterId id="2147483716"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2192000" cy="6858000"/>
  <p:notesSz cx="6858000" cy="9144000"/>
  <p:embeddedFontLst>
    <p:embeddedFont>
      <p:font typeface="Times" panose="02020603050405020304" pitchFamily="18" charset="0"/>
      <p:regular r:id="rId30"/>
      <p:bold r:id="rId31"/>
      <p:italic r:id="rId32"/>
      <p:boldItalic r:id="rId33"/>
    </p:embeddedFont>
    <p:embeddedFont>
      <p:font typeface="Lato Light" panose="020B0604020202020204" charset="0"/>
      <p:regular r:id="rId34"/>
      <p:bold r:id="rId35"/>
      <p:italic r:id="rId36"/>
      <p:boldItalic r:id="rId37"/>
    </p:embeddedFont>
    <p:embeddedFont>
      <p:font typeface="Lato" panose="020B060402020202020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
      <p:font typeface="Quicksand" panose="020B0604020202020204" charset="0"/>
      <p:regular r:id="rId46"/>
      <p:bold r:id="rId47"/>
    </p:embeddedFont>
    <p:embeddedFont>
      <p:font typeface="Calibri" panose="020F050202020403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30"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mdetermined.org/quick-links/student-involvemen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mailto:Cateland@fndfl.org" TargetMode="External"/><Relationship Id="rId4" Type="http://schemas.openxmlformats.org/officeDocument/2006/relationships/hyperlink" Target="https://fndusa.org/resources/transition-tool-kit-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arentcenterhub.org/age-of-majority-parent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idea-b.ed.gov/explore/view/p/,root,statute,I,B,614,d,1,A,i,VIII,.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lrules.org/gateway/RuleNo.asp?id=6A-6.0302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Transition services and planning is really just a road map to life after high school….</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How will the student get to the chosen destination?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more technical definition for Transition Services is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 coordinated set of activities for a child with a disability that—is designed to be within a results-oriented process,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But focused on improving their academic and functional achievement ---to get them moving  from school to post-school activities. ---including: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post-secondary education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vocational education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integrated employment (including supported employment)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continuing and adult education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adult services,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independent living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or community participation;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a:t>guardian advocate</a:t>
            </a:r>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16" name="Google Shape;31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22" name="Google Shape;4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39e0036a5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595959"/>
              </a:buClr>
              <a:buSzPts val="1400"/>
              <a:buChar char="●"/>
            </a:pPr>
            <a:r>
              <a:rPr lang="en-US" sz="1400"/>
              <a:t>FND has a Student Led IEP workshop available </a:t>
            </a:r>
            <a:endParaRPr sz="1400"/>
          </a:p>
          <a:p>
            <a:pPr marL="457200" lvl="0" indent="-317500" algn="l" rtl="0">
              <a:lnSpc>
                <a:spcPct val="115000"/>
              </a:lnSpc>
              <a:spcBef>
                <a:spcPts val="0"/>
              </a:spcBef>
              <a:spcAft>
                <a:spcPts val="0"/>
              </a:spcAft>
              <a:buClr>
                <a:srgbClr val="595959"/>
              </a:buClr>
              <a:buSzPts val="1400"/>
              <a:buChar char="●"/>
            </a:pPr>
            <a:r>
              <a:rPr lang="en-US" sz="1400" b="1" u="sng">
                <a:solidFill>
                  <a:srgbClr val="0097A7"/>
                </a:solidFill>
                <a:latin typeface="Arial"/>
                <a:ea typeface="Arial"/>
                <a:cs typeface="Arial"/>
                <a:sym typeface="Arial"/>
                <a:hlinkClick r:id="rId3"/>
              </a:rPr>
              <a:t>https://www.imdetermined.org/quick-links/student-involvement/</a:t>
            </a:r>
            <a:endParaRPr sz="1400" b="1">
              <a:solidFill>
                <a:srgbClr val="595959"/>
              </a:solidFill>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a:latin typeface="Arial"/>
                <a:ea typeface="Arial"/>
                <a:cs typeface="Arial"/>
                <a:sym typeface="Arial"/>
              </a:rPr>
              <a:t>Example of blank copy (include slides)</a:t>
            </a:r>
            <a:endParaRPr sz="1400">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a:latin typeface="Arial"/>
                <a:ea typeface="Arial"/>
                <a:cs typeface="Arial"/>
                <a:sym typeface="Arial"/>
              </a:rPr>
              <a:t>Example of my daughter’s (include slides)</a:t>
            </a:r>
            <a:endParaRPr sz="1400">
              <a:latin typeface="Arial"/>
              <a:ea typeface="Arial"/>
              <a:cs typeface="Arial"/>
              <a:sym typeface="Arial"/>
            </a:endParaRPr>
          </a:p>
          <a:p>
            <a:pPr marL="457200" lvl="0" indent="0" algn="l" rtl="0">
              <a:lnSpc>
                <a:spcPct val="115000"/>
              </a:lnSpc>
              <a:spcBef>
                <a:spcPts val="1600"/>
              </a:spcBef>
              <a:spcAft>
                <a:spcPts val="0"/>
              </a:spcAft>
              <a:buClr>
                <a:schemeClr val="dk1"/>
              </a:buClr>
              <a:buSzPts val="1100"/>
              <a:buFont typeface="Arial"/>
              <a:buNone/>
            </a:pPr>
            <a:endParaRPr sz="1400">
              <a:solidFill>
                <a:srgbClr val="595959"/>
              </a:solidFill>
              <a:latin typeface="Arial"/>
              <a:ea typeface="Arial"/>
              <a:cs typeface="Arial"/>
              <a:sym typeface="Arial"/>
            </a:endParaRPr>
          </a:p>
          <a:p>
            <a:pPr marL="457200" lvl="0" indent="-317500" algn="l" rtl="0">
              <a:lnSpc>
                <a:spcPct val="115000"/>
              </a:lnSpc>
              <a:spcBef>
                <a:spcPts val="1600"/>
              </a:spcBef>
              <a:spcAft>
                <a:spcPts val="0"/>
              </a:spcAft>
              <a:buClr>
                <a:schemeClr val="dk1"/>
              </a:buClr>
              <a:buSzPts val="1400"/>
              <a:buChar char="●"/>
            </a:pPr>
            <a:r>
              <a:rPr lang="en-US" sz="1400" b="1">
                <a:latin typeface="Arial"/>
                <a:ea typeface="Arial"/>
                <a:cs typeface="Arial"/>
                <a:sym typeface="Arial"/>
              </a:rPr>
              <a:t>FND’s Transition Tool Kit: </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(recognized on the Center for Parent Involvement’s website)</a:t>
            </a:r>
            <a:endParaRPr sz="1400" b="1">
              <a:latin typeface="Arial"/>
              <a:ea typeface="Arial"/>
              <a:cs typeface="Arial"/>
              <a:sym typeface="Arial"/>
            </a:endParaRPr>
          </a:p>
          <a:p>
            <a:pPr marL="914400" lvl="1" indent="-317500" algn="l" rtl="0">
              <a:lnSpc>
                <a:spcPct val="115000"/>
              </a:lnSpc>
              <a:spcBef>
                <a:spcPts val="0"/>
              </a:spcBef>
              <a:spcAft>
                <a:spcPts val="0"/>
              </a:spcAft>
              <a:buClr>
                <a:srgbClr val="595959"/>
              </a:buClr>
              <a:buSzPts val="1400"/>
              <a:buChar char="○"/>
            </a:pPr>
            <a:r>
              <a:rPr lang="en-US" sz="1400" b="1" u="sng">
                <a:solidFill>
                  <a:srgbClr val="0097A7"/>
                </a:solidFill>
                <a:latin typeface="Arial"/>
                <a:ea typeface="Arial"/>
                <a:cs typeface="Arial"/>
                <a:sym typeface="Arial"/>
                <a:hlinkClick r:id="rId4"/>
              </a:rPr>
              <a:t>https://fndusa.org/resources/transition-tool-kit-2/</a:t>
            </a:r>
            <a:endParaRPr sz="1400" b="1">
              <a:solidFill>
                <a:srgbClr val="595959"/>
              </a:solidFill>
              <a:latin typeface="Arial"/>
              <a:ea typeface="Arial"/>
              <a:cs typeface="Arial"/>
              <a:sym typeface="Arial"/>
            </a:endParaRPr>
          </a:p>
          <a:p>
            <a:pPr marL="457200" lvl="0" indent="-317500" algn="l" rtl="0">
              <a:lnSpc>
                <a:spcPct val="115000"/>
              </a:lnSpc>
              <a:spcBef>
                <a:spcPts val="0"/>
              </a:spcBef>
              <a:spcAft>
                <a:spcPts val="0"/>
              </a:spcAft>
              <a:buClr>
                <a:srgbClr val="595959"/>
              </a:buClr>
              <a:buSzPts val="1400"/>
              <a:buChar char="●"/>
            </a:pPr>
            <a:r>
              <a:rPr lang="en-US" sz="1400" b="1">
                <a:latin typeface="Arial"/>
                <a:ea typeface="Arial"/>
                <a:cs typeface="Arial"/>
                <a:sym typeface="Arial"/>
              </a:rPr>
              <a:t>FND’s Youth Advocate -- Cateland Abernethy</a:t>
            </a:r>
            <a:r>
              <a:rPr lang="en-US" sz="1400" b="1">
                <a:solidFill>
                  <a:srgbClr val="595959"/>
                </a:solidFill>
                <a:latin typeface="Arial"/>
                <a:ea typeface="Arial"/>
                <a:cs typeface="Arial"/>
                <a:sym typeface="Arial"/>
              </a:rPr>
              <a:t> -- </a:t>
            </a:r>
            <a:r>
              <a:rPr lang="en-US" sz="1400" b="1" u="sng">
                <a:solidFill>
                  <a:srgbClr val="0097A7"/>
                </a:solidFill>
                <a:latin typeface="Arial"/>
                <a:ea typeface="Arial"/>
                <a:cs typeface="Arial"/>
                <a:sym typeface="Arial"/>
                <a:hlinkClick r:id="rId5"/>
              </a:rPr>
              <a:t>Cateland@fndfl.org</a:t>
            </a:r>
            <a:endParaRPr sz="1400" b="1">
              <a:solidFill>
                <a:srgbClr val="595959"/>
              </a:solidFill>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Works directly with the Youth to help them plan their transition goals</a:t>
            </a:r>
            <a:endParaRPr sz="1400" b="1">
              <a:latin typeface="Arial"/>
              <a:ea typeface="Arial"/>
              <a:cs typeface="Arial"/>
              <a:sym typeface="Arial"/>
            </a:endParaRPr>
          </a:p>
          <a:p>
            <a:pPr marL="0" lvl="0" indent="0" algn="l" rtl="0">
              <a:spcBef>
                <a:spcPts val="1600"/>
              </a:spcBef>
              <a:spcAft>
                <a:spcPts val="0"/>
              </a:spcAft>
              <a:buClr>
                <a:schemeClr val="dk1"/>
              </a:buClr>
              <a:buSzPts val="1100"/>
              <a:buFont typeface="Arial"/>
              <a:buNone/>
            </a:pPr>
            <a:endParaRPr sz="1400"/>
          </a:p>
          <a:p>
            <a:pPr marL="0" marR="0" lvl="0" indent="0" algn="l" rtl="0">
              <a:lnSpc>
                <a:spcPct val="100000"/>
              </a:lnSpc>
              <a:spcBef>
                <a:spcPts val="0"/>
              </a:spcBef>
              <a:spcAft>
                <a:spcPts val="0"/>
              </a:spcAft>
              <a:buClr>
                <a:srgbClr val="000000"/>
              </a:buClr>
              <a:buSzPts val="1400"/>
              <a:buFont typeface="Arial"/>
              <a:buNone/>
            </a:pPr>
            <a:endParaRPr/>
          </a:p>
        </p:txBody>
      </p:sp>
      <p:sp>
        <p:nvSpPr>
          <p:cNvPr id="429" name="Google Shape;429;g439e0036a5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Quicksand"/>
                <a:ea typeface="Quicksand"/>
                <a:cs typeface="Quicksand"/>
                <a:sym typeface="Quicksand"/>
              </a:rPr>
              <a:t>Present Levels of Academic and Functional Performance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Transition assessments are included in the PLEP to formulate strengths and needs.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Preferences, Strengths and Interests and Course of Study</a:t>
            </a:r>
            <a:endParaRPr sz="12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These must be BASED ON Present Levels of Performance and Age Appropriate Transition Assessments</a:t>
            </a:r>
            <a:endParaRPr sz="12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The </a:t>
            </a:r>
            <a:r>
              <a:rPr lang="en-US" sz="1200" b="0" i="0" u="sng" strike="noStrike" cap="none">
                <a:solidFill>
                  <a:schemeClr val="dk1"/>
                </a:solidFill>
                <a:latin typeface="Calibri"/>
                <a:ea typeface="Calibri"/>
                <a:cs typeface="Calibri"/>
                <a:sym typeface="Calibri"/>
              </a:rPr>
              <a:t>course of study </a:t>
            </a:r>
            <a:r>
              <a:rPr lang="en-US" sz="1200" b="0" i="0" u="none" strike="noStrike" cap="none">
                <a:solidFill>
                  <a:schemeClr val="dk1"/>
                </a:solidFill>
                <a:latin typeface="Calibri"/>
                <a:ea typeface="Calibri"/>
                <a:cs typeface="Calibri"/>
                <a:sym typeface="Calibri"/>
              </a:rPr>
              <a:t>lists the classes, experience, and activities that are needed to assist the child in high school in preparation for reaching their post-secondary goals.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It should be directly related to the student’s post-secondary goals, be meaningful to the student’s future, motivate the student to complete his or her education, and support post-school outcomes. </a:t>
            </a: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When designing the course of study, pay attention to the entry requirements of colleges, career tech, or specific jobs.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38" name="Google Shape;43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2800" b="1" i="0" u="none" strike="noStrike" cap="none">
                <a:solidFill>
                  <a:schemeClr val="dk1"/>
                </a:solidFill>
                <a:latin typeface="Quicksand"/>
                <a:ea typeface="Quicksand"/>
                <a:cs typeface="Quicksand"/>
                <a:sym typeface="Quicksand"/>
              </a:rPr>
              <a:t>Postsecondary Goals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2600" b="0" i="0" u="none" strike="noStrike" cap="none">
                <a:solidFill>
                  <a:schemeClr val="dk1"/>
                </a:solidFill>
                <a:latin typeface="Quicksand"/>
                <a:ea typeface="Quicksand"/>
                <a:cs typeface="Quicksand"/>
                <a:sym typeface="Quicksand"/>
              </a:rPr>
              <a:t>Students of transition age must have further education and employment postsecondary goals</a:t>
            </a:r>
            <a:endParaRPr sz="12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Quicksand"/>
              <a:buNone/>
            </a:pPr>
            <a:r>
              <a:rPr lang="en-US" sz="2600" b="0" i="0" u="none" strike="noStrike" cap="none">
                <a:solidFill>
                  <a:schemeClr val="dk1"/>
                </a:solidFill>
                <a:latin typeface="Quicksand"/>
                <a:ea typeface="Quicksand"/>
                <a:cs typeface="Quicksand"/>
                <a:sym typeface="Quicksand"/>
              </a:rPr>
              <a:t>Independent living is optional</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2600" b="0" i="0" u="none" strike="noStrike" cap="none">
                <a:solidFill>
                  <a:schemeClr val="dk1"/>
                </a:solidFill>
                <a:latin typeface="Quicksand"/>
                <a:ea typeface="Quicksand"/>
                <a:cs typeface="Quicksand"/>
                <a:sym typeface="Quicksand"/>
              </a:rPr>
              <a:t>Students have input and write goals based on answers to the question:</a:t>
            </a:r>
            <a:endParaRPr sz="12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Quicksand"/>
              <a:buNone/>
            </a:pPr>
            <a:r>
              <a:rPr lang="en-US" sz="2600" b="0" i="0" u="none" strike="noStrike" cap="none">
                <a:solidFill>
                  <a:schemeClr val="dk1"/>
                </a:solidFill>
                <a:latin typeface="Quicksand"/>
                <a:ea typeface="Quicksand"/>
                <a:cs typeface="Quicksand"/>
                <a:sym typeface="Quicksand"/>
              </a:rPr>
              <a:t>Where do I want to live, learn, and work after high school?</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2600" b="0" i="0" u="none" strike="noStrike" cap="none">
                <a:solidFill>
                  <a:schemeClr val="dk1"/>
                </a:solidFill>
                <a:latin typeface="Quicksand"/>
                <a:ea typeface="Quicksand"/>
                <a:cs typeface="Quicksand"/>
                <a:sym typeface="Quicksand"/>
              </a:rPr>
              <a:t>Need to be updated annually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47" name="Google Shape;44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Quicksand"/>
                <a:ea typeface="Quicksand"/>
                <a:cs typeface="Quicksand"/>
                <a:sym typeface="Quicksand"/>
              </a:rPr>
              <a:t>Department of Vocational Rehabilitation Referral</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2400" b="0" i="0" u="none" strike="noStrike" cap="none">
                <a:solidFill>
                  <a:schemeClr val="dk1"/>
                </a:solidFill>
                <a:latin typeface="Quicksand"/>
                <a:ea typeface="Quicksand"/>
                <a:cs typeface="Quicksand"/>
                <a:sym typeface="Quicksand"/>
              </a:rPr>
              <a:t>A referral form for DRS must be completed and sent to DRS Office</a:t>
            </a:r>
            <a:endParaRPr sz="12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Quicksand"/>
              <a:buNone/>
            </a:pPr>
            <a:r>
              <a:rPr lang="en-US" sz="2400" b="0" i="0" u="none" strike="noStrike" cap="none">
                <a:solidFill>
                  <a:schemeClr val="dk1"/>
                </a:solidFill>
                <a:latin typeface="Quicksand"/>
                <a:ea typeface="Quicksand"/>
                <a:cs typeface="Quicksand"/>
                <a:sym typeface="Quicksand"/>
              </a:rPr>
              <a:t>Parents and students need to follow-up to ensure application process is complete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2400" b="0" i="0" u="none" strike="noStrike" cap="none">
                <a:solidFill>
                  <a:schemeClr val="dk1"/>
                </a:solidFill>
                <a:latin typeface="Quicksand"/>
                <a:ea typeface="Quicksand"/>
                <a:cs typeface="Quicksand"/>
                <a:sym typeface="Quicksand"/>
              </a:rPr>
              <a:t>Co</a:t>
            </a:r>
            <a:endParaRPr/>
          </a:p>
        </p:txBody>
      </p:sp>
      <p:sp>
        <p:nvSpPr>
          <p:cNvPr id="456" name="Google Shape;456;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39e0036a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439e0036a5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Age of Majority happens whether you or your child is ready or not!!!</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u="sng">
                <a:solidFill>
                  <a:srgbClr val="0097A7"/>
                </a:solidFill>
                <a:latin typeface="Arial"/>
                <a:ea typeface="Arial"/>
                <a:cs typeface="Arial"/>
                <a:sym typeface="Arial"/>
                <a:hlinkClick r:id="rId3"/>
              </a:rPr>
              <a:t>https://www.parentcenterhub.org/age-of-majority-parentguide/</a:t>
            </a:r>
            <a:endParaRPr sz="1400" b="1">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Any questions on “Transfer of Rights”?</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Download app “Just Adulting” …. For all your children who turn 18</a:t>
            </a:r>
            <a:endParaRPr sz="1400" b="1">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Without Guardian Advocacy, your student is responsible for:</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Providing consent to invite outside agencies to their IEP</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Deciding whether or not they will continue their education beyond their H.S. Diploma</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Any contract that they sign</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Their health care needs and communication</a:t>
            </a:r>
            <a:endParaRPr sz="1400" b="1">
              <a:latin typeface="Arial"/>
              <a:ea typeface="Arial"/>
              <a:cs typeface="Arial"/>
              <a:sym typeface="Arial"/>
            </a:endParaRPr>
          </a:p>
          <a:p>
            <a:pPr marL="914400" lvl="1" indent="-317500" algn="l" rtl="0">
              <a:lnSpc>
                <a:spcPct val="115000"/>
              </a:lnSpc>
              <a:spcBef>
                <a:spcPts val="0"/>
              </a:spcBef>
              <a:spcAft>
                <a:spcPts val="0"/>
              </a:spcAft>
              <a:buClr>
                <a:srgbClr val="595959"/>
              </a:buClr>
              <a:buSzPts val="1400"/>
              <a:buChar char="○"/>
            </a:pPr>
            <a:r>
              <a:rPr lang="en-US" sz="1400" b="1">
                <a:latin typeface="Arial"/>
                <a:ea typeface="Arial"/>
                <a:cs typeface="Arial"/>
                <a:sym typeface="Arial"/>
              </a:rPr>
              <a:t>Their Independent Living situations</a:t>
            </a:r>
            <a:endParaRPr sz="1400" b="1">
              <a:latin typeface="Arial"/>
              <a:ea typeface="Arial"/>
              <a:cs typeface="Arial"/>
              <a:sym typeface="Arial"/>
            </a:endParaRPr>
          </a:p>
          <a:p>
            <a:pPr marL="914400" lvl="1"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Managing their Finances</a:t>
            </a:r>
            <a:endParaRPr sz="1400" b="1">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Char char="●"/>
            </a:pPr>
            <a:r>
              <a:rPr lang="en-US" sz="1400" b="1">
                <a:latin typeface="Arial"/>
                <a:ea typeface="Arial"/>
                <a:cs typeface="Arial"/>
                <a:sym typeface="Arial"/>
              </a:rPr>
              <a:t>Without Guardian Advocacy paperwork, the school MUST follow the student’s wishes….which includes leaving the school system.</a:t>
            </a:r>
            <a:endParaRPr sz="1400" b="1">
              <a:latin typeface="Arial"/>
              <a:ea typeface="Arial"/>
              <a:cs typeface="Arial"/>
              <a:sym typeface="Arial"/>
            </a:endParaRPr>
          </a:p>
          <a:p>
            <a:pPr marL="0" lvl="0" indent="0" algn="l" rtl="0">
              <a:spcBef>
                <a:spcPts val="1600"/>
              </a:spcBef>
              <a:spcAft>
                <a:spcPts val="0"/>
              </a:spcAft>
              <a:buClr>
                <a:schemeClr val="dk1"/>
              </a:buClr>
              <a:buSzPts val="1100"/>
              <a:buFont typeface="Arial"/>
              <a:buNone/>
            </a:pP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latin typeface="Quicksand"/>
              <a:ea typeface="Quicksand"/>
              <a:cs typeface="Quicksand"/>
              <a:sym typeface="Quicksand"/>
            </a:endParaRPr>
          </a:p>
        </p:txBody>
      </p:sp>
      <p:sp>
        <p:nvSpPr>
          <p:cNvPr id="465" name="Google Shape;465;g439e0036a5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2400" b="0" i="0" u="none" strike="noStrike" cap="none">
                <a:solidFill>
                  <a:schemeClr val="dk1"/>
                </a:solidFill>
                <a:latin typeface="Quicksand"/>
                <a:ea typeface="Quicksand"/>
                <a:cs typeface="Quicksand"/>
                <a:sym typeface="Quicksand"/>
              </a:rPr>
              <a:t>Before students turn 17 years old, parents and students need to be told about the transfer of rights that will happen when upon 18.</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2400" b="0" i="0" u="none" strike="noStrike" cap="none">
              <a:solidFill>
                <a:schemeClr val="dk1"/>
              </a:solidFill>
              <a:latin typeface="Quicksand"/>
              <a:ea typeface="Quicksand"/>
              <a:cs typeface="Quicksand"/>
              <a:sym typeface="Quicksand"/>
            </a:endParaRPr>
          </a:p>
          <a:p>
            <a:pPr marL="0" marR="0" lvl="6" indent="0" algn="l" rtl="0">
              <a:lnSpc>
                <a:spcPct val="100000"/>
              </a:lnSpc>
              <a:spcBef>
                <a:spcPts val="0"/>
              </a:spcBef>
              <a:spcAft>
                <a:spcPts val="0"/>
              </a:spcAft>
              <a:buClr>
                <a:schemeClr val="dk1"/>
              </a:buClr>
              <a:buSzPts val="1400"/>
              <a:buFont typeface="Quicksand"/>
              <a:buNone/>
            </a:pPr>
            <a:r>
              <a:rPr lang="en-US" sz="2400" b="0" i="0" u="none" strike="noStrike" cap="none">
                <a:solidFill>
                  <a:schemeClr val="dk1"/>
                </a:solidFill>
                <a:latin typeface="Quicksand"/>
                <a:ea typeface="Quicksand"/>
                <a:cs typeface="Quicksand"/>
                <a:sym typeface="Quicksand"/>
              </a:rPr>
              <a:t>Married students have the rights transferred regardless of age</a:t>
            </a:r>
            <a:endParaRPr sz="1200" b="0" i="0" u="none" strike="noStrike" cap="none">
              <a:solidFill>
                <a:schemeClr val="dk1"/>
              </a:solidFill>
              <a:latin typeface="Calibri"/>
              <a:ea typeface="Calibri"/>
              <a:cs typeface="Calibri"/>
              <a:sym typeface="Calibri"/>
            </a:endParaRPr>
          </a:p>
          <a:p>
            <a:pPr marL="0" marR="0" lvl="6" indent="0" algn="l" rtl="0">
              <a:lnSpc>
                <a:spcPct val="100000"/>
              </a:lnSpc>
              <a:spcBef>
                <a:spcPts val="0"/>
              </a:spcBef>
              <a:spcAft>
                <a:spcPts val="0"/>
              </a:spcAft>
              <a:buClr>
                <a:schemeClr val="dk1"/>
              </a:buClr>
              <a:buSzPts val="1400"/>
              <a:buFont typeface="Calibri"/>
              <a:buNone/>
            </a:pPr>
            <a:endParaRPr sz="2400" b="0" i="0" u="none" strike="noStrike" cap="none">
              <a:solidFill>
                <a:schemeClr val="dk1"/>
              </a:solidFill>
              <a:latin typeface="Quicksand"/>
              <a:ea typeface="Quicksand"/>
              <a:cs typeface="Quicksand"/>
              <a:sym typeface="Quicksand"/>
            </a:endParaRPr>
          </a:p>
          <a:p>
            <a:pPr marL="0" marR="0" lvl="6" indent="0" algn="l" rtl="0">
              <a:lnSpc>
                <a:spcPct val="100000"/>
              </a:lnSpc>
              <a:spcBef>
                <a:spcPts val="0"/>
              </a:spcBef>
              <a:spcAft>
                <a:spcPts val="0"/>
              </a:spcAft>
              <a:buClr>
                <a:schemeClr val="dk1"/>
              </a:buClr>
              <a:buSzPts val="1400"/>
              <a:buFont typeface="Quicksand"/>
              <a:buNone/>
            </a:pPr>
            <a:r>
              <a:rPr lang="en-US" sz="2400" b="0" i="0" u="none" strike="noStrike" cap="none">
                <a:solidFill>
                  <a:schemeClr val="dk1"/>
                </a:solidFill>
                <a:latin typeface="Quicksand"/>
                <a:ea typeface="Quicksand"/>
                <a:cs typeface="Quicksand"/>
                <a:sym typeface="Quicksand"/>
              </a:rPr>
              <a:t>Local educational agencies (LEAs) should inform parent(s) of their option to </a:t>
            </a:r>
            <a:r>
              <a:rPr lang="en-US" sz="2400" b="1" i="0" u="none" strike="noStrike" cap="none">
                <a:solidFill>
                  <a:schemeClr val="dk1"/>
                </a:solidFill>
                <a:latin typeface="Quicksand"/>
                <a:ea typeface="Quicksand"/>
                <a:cs typeface="Quicksand"/>
                <a:sym typeface="Quicksand"/>
              </a:rPr>
              <a:t>seek legal advice</a:t>
            </a:r>
            <a:r>
              <a:rPr lang="en-US" sz="2400" b="1" i="0" u="none" strike="noStrike" cap="none">
                <a:solidFill>
                  <a:srgbClr val="938953"/>
                </a:solidFill>
                <a:latin typeface="Quicksand"/>
                <a:ea typeface="Quicksand"/>
                <a:cs typeface="Quicksand"/>
                <a:sym typeface="Quicksand"/>
              </a:rPr>
              <a:t> </a:t>
            </a:r>
            <a:r>
              <a:rPr lang="en-US" sz="2400" b="0" i="0" u="none" strike="noStrike" cap="none">
                <a:solidFill>
                  <a:schemeClr val="dk1"/>
                </a:solidFill>
                <a:latin typeface="Quicksand"/>
                <a:ea typeface="Quicksand"/>
                <a:cs typeface="Quicksand"/>
                <a:sym typeface="Quicksand"/>
              </a:rPr>
              <a:t>if they plan to continue making decisions for their child upon the child reaching the age of majority.</a:t>
            </a:r>
            <a:endParaRPr sz="2400" b="0" i="0" u="none" strike="noStrike" cap="none">
              <a:solidFill>
                <a:schemeClr val="dk1"/>
              </a:solidFill>
              <a:latin typeface="Quicksand"/>
              <a:ea typeface="Quicksand"/>
              <a:cs typeface="Quicksand"/>
              <a:sym typeface="Quicksand"/>
            </a:endParaRPr>
          </a:p>
          <a:p>
            <a:pPr marL="0" marR="0" lvl="6" indent="0" algn="l" rtl="0">
              <a:lnSpc>
                <a:spcPct val="100000"/>
              </a:lnSpc>
              <a:spcBef>
                <a:spcPts val="0"/>
              </a:spcBef>
              <a:spcAft>
                <a:spcPts val="0"/>
              </a:spcAft>
              <a:buClr>
                <a:schemeClr val="dk1"/>
              </a:buClr>
              <a:buSzPts val="1400"/>
              <a:buFont typeface="Quicksand"/>
              <a:buNone/>
            </a:pPr>
            <a:endParaRPr sz="2400">
              <a:latin typeface="Quicksand"/>
              <a:ea typeface="Quicksand"/>
              <a:cs typeface="Quicksand"/>
              <a:sym typeface="Quicksand"/>
            </a:endParaRPr>
          </a:p>
          <a:p>
            <a:pPr marL="0" marR="0" lvl="6" indent="0" algn="l" rtl="0">
              <a:lnSpc>
                <a:spcPct val="100000"/>
              </a:lnSpc>
              <a:spcBef>
                <a:spcPts val="0"/>
              </a:spcBef>
              <a:spcAft>
                <a:spcPts val="0"/>
              </a:spcAft>
              <a:buClr>
                <a:schemeClr val="dk1"/>
              </a:buClr>
              <a:buSzPts val="1400"/>
              <a:buFont typeface="Quicksand"/>
              <a:buNone/>
            </a:pPr>
            <a:r>
              <a:rPr lang="en-US" sz="2400">
                <a:latin typeface="Quicksand"/>
                <a:ea typeface="Quicksand"/>
                <a:cs typeface="Quicksand"/>
                <a:sym typeface="Quicksand"/>
              </a:rPr>
              <a:t>Do you have Guardianship?</a:t>
            </a:r>
            <a:endParaRPr sz="2400">
              <a:latin typeface="Quicksand"/>
              <a:ea typeface="Quicksand"/>
              <a:cs typeface="Quicksand"/>
              <a:sym typeface="Quicksand"/>
            </a:endParaRPr>
          </a:p>
          <a:p>
            <a:pPr marL="0" marR="0" lvl="6" indent="0" algn="l" rtl="0">
              <a:lnSpc>
                <a:spcPct val="100000"/>
              </a:lnSpc>
              <a:spcBef>
                <a:spcPts val="0"/>
              </a:spcBef>
              <a:spcAft>
                <a:spcPts val="0"/>
              </a:spcAft>
              <a:buClr>
                <a:schemeClr val="dk1"/>
              </a:buClr>
              <a:buSzPts val="1400"/>
              <a:buFont typeface="Quicksand"/>
              <a:buNone/>
            </a:pPr>
            <a:endParaRPr sz="2400">
              <a:latin typeface="Quicksand"/>
              <a:ea typeface="Quicksand"/>
              <a:cs typeface="Quicksand"/>
              <a:sym typeface="Quicksand"/>
            </a:endParaRPr>
          </a:p>
          <a:p>
            <a:pPr marL="0" lvl="0"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Information must be provided, including</a:t>
            </a:r>
            <a:endParaRPr/>
          </a:p>
          <a:p>
            <a:pPr marL="457200" lvl="1"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Career Tech programs</a:t>
            </a:r>
            <a:endParaRPr/>
          </a:p>
          <a:p>
            <a:pPr marL="457200" lvl="1"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Work study</a:t>
            </a:r>
            <a:endParaRPr/>
          </a:p>
          <a:p>
            <a:pPr marL="457200" lvl="1"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Work adjustment</a:t>
            </a:r>
            <a:endParaRPr/>
          </a:p>
          <a:p>
            <a:pPr marL="457200" lvl="1"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Community-based job experiences</a:t>
            </a:r>
            <a:endParaRPr/>
          </a:p>
          <a:p>
            <a:pPr marL="457200" lvl="1"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High school vocational ed classes</a:t>
            </a:r>
            <a:endParaRPr/>
          </a:p>
          <a:p>
            <a:pPr marL="0" lvl="0" indent="0" algn="l" rtl="0">
              <a:spcBef>
                <a:spcPts val="0"/>
              </a:spcBef>
              <a:spcAft>
                <a:spcPts val="0"/>
              </a:spcAft>
              <a:buClr>
                <a:schemeClr val="dk1"/>
              </a:buClr>
              <a:buSzPts val="1400"/>
              <a:buFont typeface="Quicksand"/>
              <a:buNone/>
            </a:pPr>
            <a:r>
              <a:rPr lang="en-US" sz="2400">
                <a:latin typeface="Quicksand"/>
                <a:ea typeface="Quicksand"/>
                <a:cs typeface="Quicksand"/>
                <a:sym typeface="Quicksand"/>
              </a:rPr>
              <a:t>Some career tech programs are very selective and planning needs to take place so students can take the correct pre-requisite courses.</a:t>
            </a:r>
            <a:endParaRPr/>
          </a:p>
          <a:p>
            <a:pPr marL="0" lvl="0" indent="0" algn="l" rtl="0">
              <a:spcBef>
                <a:spcPts val="0"/>
              </a:spcBef>
              <a:spcAft>
                <a:spcPts val="0"/>
              </a:spcAft>
              <a:buClr>
                <a:schemeClr val="dk1"/>
              </a:buClr>
              <a:buSzPts val="1400"/>
              <a:buFont typeface="Calibri"/>
              <a:buNone/>
            </a:pPr>
            <a:endParaRPr sz="2400">
              <a:latin typeface="Quicksand"/>
              <a:ea typeface="Quicksand"/>
              <a:cs typeface="Quicksand"/>
              <a:sym typeface="Quicksand"/>
            </a:endParaRPr>
          </a:p>
          <a:p>
            <a:pPr marL="457200" lvl="0"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Parents are able to continue to Advocate for their child:</a:t>
            </a:r>
            <a:endParaRPr sz="1800" b="1">
              <a:latin typeface="Arial"/>
              <a:ea typeface="Arial"/>
              <a:cs typeface="Arial"/>
              <a:sym typeface="Arial"/>
            </a:endParaRPr>
          </a:p>
          <a:p>
            <a:pPr marL="914400" lvl="1"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With VR--Vocational Rehabilitation</a:t>
            </a:r>
            <a:endParaRPr sz="1800" b="1">
              <a:latin typeface="Arial"/>
              <a:ea typeface="Arial"/>
              <a:cs typeface="Arial"/>
              <a:sym typeface="Arial"/>
            </a:endParaRPr>
          </a:p>
          <a:p>
            <a:pPr marL="914400" lvl="1"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With APD--Agency for Persons with Disabilities</a:t>
            </a:r>
            <a:endParaRPr sz="1800" b="1">
              <a:latin typeface="Arial"/>
              <a:ea typeface="Arial"/>
              <a:cs typeface="Arial"/>
              <a:sym typeface="Arial"/>
            </a:endParaRPr>
          </a:p>
          <a:p>
            <a:pPr marL="914400" lvl="1"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With the Medical, Dental &amp; Surgical Profession</a:t>
            </a:r>
            <a:endParaRPr sz="1800" b="1">
              <a:latin typeface="Arial"/>
              <a:ea typeface="Arial"/>
              <a:cs typeface="Arial"/>
              <a:sym typeface="Arial"/>
            </a:endParaRPr>
          </a:p>
          <a:p>
            <a:pPr marL="1371600" lvl="2"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Plan for the doctor beyond the Pediatrician</a:t>
            </a:r>
            <a:endParaRPr sz="1800" b="1">
              <a:latin typeface="Arial"/>
              <a:ea typeface="Arial"/>
              <a:cs typeface="Arial"/>
              <a:sym typeface="Arial"/>
            </a:endParaRPr>
          </a:p>
          <a:p>
            <a:pPr marL="914400" lvl="1"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In deciding where the person will live</a:t>
            </a:r>
            <a:endParaRPr sz="1800" b="1">
              <a:latin typeface="Arial"/>
              <a:ea typeface="Arial"/>
              <a:cs typeface="Arial"/>
              <a:sym typeface="Arial"/>
            </a:endParaRPr>
          </a:p>
          <a:p>
            <a:pPr marL="914400" lvl="1"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As a Representative Payee of Government Benefits or apply for them</a:t>
            </a:r>
            <a:endParaRPr sz="1800" b="1">
              <a:latin typeface="Arial"/>
              <a:ea typeface="Arial"/>
              <a:cs typeface="Arial"/>
              <a:sym typeface="Arial"/>
            </a:endParaRPr>
          </a:p>
          <a:p>
            <a:pPr marL="914400" lvl="1" indent="-342900" algn="l" rtl="0">
              <a:lnSpc>
                <a:spcPct val="115000"/>
              </a:lnSpc>
              <a:spcBef>
                <a:spcPts val="0"/>
              </a:spcBef>
              <a:spcAft>
                <a:spcPts val="0"/>
              </a:spcAft>
              <a:buClr>
                <a:schemeClr val="dk1"/>
              </a:buClr>
              <a:buSzPts val="1800"/>
              <a:buChar char="○"/>
            </a:pPr>
            <a:r>
              <a:rPr lang="en-US" sz="1800" b="1">
                <a:latin typeface="Arial"/>
                <a:ea typeface="Arial"/>
                <a:cs typeface="Arial"/>
                <a:sym typeface="Arial"/>
              </a:rPr>
              <a:t>With many Colleges and Universities</a:t>
            </a:r>
            <a:endParaRPr sz="1800" b="1">
              <a:latin typeface="Arial"/>
              <a:ea typeface="Arial"/>
              <a:cs typeface="Arial"/>
              <a:sym typeface="Arial"/>
            </a:endParaRPr>
          </a:p>
          <a:p>
            <a:pPr marL="0" lvl="0" indent="0" algn="l" rtl="0">
              <a:spcBef>
                <a:spcPts val="1600"/>
              </a:spcBef>
              <a:spcAft>
                <a:spcPts val="0"/>
              </a:spcAft>
              <a:buClr>
                <a:schemeClr val="dk1"/>
              </a:buClr>
              <a:buSzPts val="1400"/>
              <a:buFont typeface="Arial"/>
              <a:buNone/>
            </a:pPr>
            <a:endParaRPr/>
          </a:p>
          <a:p>
            <a:pPr marL="0" marR="0" lvl="6" indent="0" algn="l" rtl="0">
              <a:lnSpc>
                <a:spcPct val="100000"/>
              </a:lnSpc>
              <a:spcBef>
                <a:spcPts val="0"/>
              </a:spcBef>
              <a:spcAft>
                <a:spcPts val="0"/>
              </a:spcAft>
              <a:buClr>
                <a:schemeClr val="dk1"/>
              </a:buClr>
              <a:buSzPts val="1400"/>
              <a:buFont typeface="Quicksand"/>
              <a:buNone/>
            </a:pPr>
            <a:endParaRPr sz="2400">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https://info.fldoe.org/docushare/dsweb/Get/Document-2862/05-35.pdf</a:t>
            </a:r>
            <a:endParaRPr sz="1200" b="0" i="0" u="none" strike="noStrike" cap="none">
              <a:solidFill>
                <a:schemeClr val="dk1"/>
              </a:solidFill>
              <a:latin typeface="Calibri"/>
              <a:ea typeface="Calibri"/>
              <a:cs typeface="Calibri"/>
              <a:sym typeface="Calibri"/>
            </a:endParaRPr>
          </a:p>
        </p:txBody>
      </p:sp>
      <p:sp>
        <p:nvSpPr>
          <p:cNvPr id="474" name="Google Shape;47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1200" b="1" i="0" u="none" strike="noStrike" cap="none">
                <a:solidFill>
                  <a:schemeClr val="dk1"/>
                </a:solidFill>
                <a:latin typeface="Quicksand"/>
                <a:ea typeface="Quicksand"/>
                <a:cs typeface="Quicksand"/>
                <a:sym typeface="Quicksand"/>
              </a:rPr>
              <a:t>Sample Postsecondary Goals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1"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Quicksand"/>
                <a:ea typeface="Quicksand"/>
                <a:cs typeface="Quicksand"/>
                <a:sym typeface="Quicksand"/>
              </a:rPr>
              <a:t>Where will Ryan WORK?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Quicksand"/>
                <a:ea typeface="Quicksand"/>
                <a:cs typeface="Quicksand"/>
                <a:sym typeface="Quicksand"/>
              </a:rPr>
              <a:t>Where will Ryan LEARN?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Quicksand"/>
                <a:ea typeface="Quicksand"/>
                <a:cs typeface="Quicksand"/>
                <a:sym typeface="Quicksand"/>
              </a:rPr>
              <a:t>Where will Ryan LIVE?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1"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If you can answer these 3 questions, the postsecondary goal is compliant. </a:t>
            </a:r>
            <a:endParaRPr sz="1200" b="0" i="0" u="none" strike="noStrike" cap="none">
              <a:solidFill>
                <a:schemeClr val="dk1"/>
              </a:solidFill>
              <a:latin typeface="Calibri"/>
              <a:ea typeface="Calibri"/>
              <a:cs typeface="Calibri"/>
              <a:sym typeface="Calibri"/>
            </a:endParaRPr>
          </a:p>
        </p:txBody>
      </p:sp>
      <p:sp>
        <p:nvSpPr>
          <p:cNvPr id="482" name="Google Shape;48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91" name="Google Shape;49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1200" b="1" i="0" u="none" strike="noStrike" cap="none">
                <a:solidFill>
                  <a:schemeClr val="dk1"/>
                </a:solidFill>
                <a:latin typeface="Quicksand"/>
                <a:ea typeface="Quicksand"/>
                <a:cs typeface="Quicksand"/>
                <a:sym typeface="Quicksand"/>
              </a:rPr>
              <a:t>Sample Postsecondary Goals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1"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Let’s reverse it now to see if this goal is written correctly…..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After graduation, </a:t>
            </a:r>
            <a:r>
              <a:rPr lang="en-US" sz="1200" b="0" i="0" u="none" strike="noStrike" cap="none">
                <a:solidFill>
                  <a:srgbClr val="0070C0"/>
                </a:solidFill>
                <a:latin typeface="Quicksand"/>
                <a:ea typeface="Quicksand"/>
                <a:cs typeface="Quicksand"/>
                <a:sym typeface="Quicksand"/>
              </a:rPr>
              <a:t>Lucy</a:t>
            </a:r>
            <a:r>
              <a:rPr lang="en-US" sz="1200" b="0" i="0" u="none" strike="noStrike" cap="none">
                <a:solidFill>
                  <a:schemeClr val="dk1"/>
                </a:solidFill>
                <a:latin typeface="Quicksand"/>
                <a:ea typeface="Quicksand"/>
                <a:cs typeface="Quicksand"/>
                <a:sym typeface="Quicksand"/>
              </a:rPr>
              <a:t> will live at home and participate to the maximum extent possible in her daily routines, and she will volunteer at least once per week at the local childcare facility as she receives on the job training as a childcare worker.</a:t>
            </a:r>
            <a:endParaRPr sz="1200" b="1"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99" name="Google Shape;49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We are a 501 c 3 non-profit helping families across the state of Florida. We are funded in part by the US Department of Education providing information, resources, and, support to families and educators just like yourself understand the special education here in Florida.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Family Network on Disabilities (FND)  is a national network of individuals of all ages who may be at-risk, have disabilities, or have special needs and their families, professionals, and concerned citizens.</a:t>
            </a:r>
            <a:endParaRPr sz="1200" b="0" i="0" u="none" strike="noStrike" cap="none">
              <a:solidFill>
                <a:schemeClr val="dk1"/>
              </a:solidFill>
              <a:latin typeface="Calibri"/>
              <a:ea typeface="Calibri"/>
              <a:cs typeface="Calibri"/>
              <a:sym typeface="Calibri"/>
            </a:endParaRPr>
          </a:p>
          <a:p>
            <a:pPr marL="3703" marR="0" lvl="0" indent="-3703"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3703" marR="0" lvl="0" indent="-3703"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It was founded in 1985 by a group of parents of children with disabilities who came together for mutual support and information-sharing.  FND is a grassroots organization for persons with disabilities and their families that is family-centered and family-driven.</a:t>
            </a:r>
            <a:endParaRPr sz="1200" b="0" i="0" u="none" strike="noStrike" cap="none">
              <a:solidFill>
                <a:schemeClr val="dk1"/>
              </a:solidFill>
              <a:latin typeface="Calibri"/>
              <a:ea typeface="Calibri"/>
              <a:cs typeface="Calibri"/>
              <a:sym typeface="Calibri"/>
            </a:endParaRPr>
          </a:p>
          <a:p>
            <a:pPr marL="3703" marR="0" lvl="0" indent="-3703"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3703" marR="0" lvl="0" indent="-3703"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makes FND unique is that the majority of our Board of Directors and Management Staff and </a:t>
            </a:r>
            <a:r>
              <a:rPr lang="en-US" sz="1200" b="0" i="0" u="sng" strike="noStrike" cap="none">
                <a:solidFill>
                  <a:schemeClr val="dk1"/>
                </a:solidFill>
                <a:latin typeface="Calibri"/>
                <a:ea typeface="Calibri"/>
                <a:cs typeface="Calibri"/>
                <a:sym typeface="Calibri"/>
              </a:rPr>
              <a:t>all</a:t>
            </a:r>
            <a:r>
              <a:rPr lang="en-US" sz="1200" b="0" i="0" u="none" strike="noStrike" cap="none">
                <a:solidFill>
                  <a:schemeClr val="dk1"/>
                </a:solidFill>
                <a:latin typeface="Calibri"/>
                <a:ea typeface="Calibri"/>
                <a:cs typeface="Calibri"/>
                <a:sym typeface="Calibri"/>
              </a:rPr>
              <a:t> of our Program Staff are parents or family members of persons with disabilities.</a:t>
            </a:r>
            <a:endParaRPr sz="1200" b="0" i="0" u="none" strike="noStrike" cap="none">
              <a:solidFill>
                <a:schemeClr val="dk1"/>
              </a:solidFill>
              <a:latin typeface="Calibri"/>
              <a:ea typeface="Calibri"/>
              <a:cs typeface="Calibri"/>
              <a:sym typeface="Calibri"/>
            </a:endParaRPr>
          </a:p>
        </p:txBody>
      </p:sp>
      <p:sp>
        <p:nvSpPr>
          <p:cNvPr id="324" name="Google Shape;32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1200" b="1" i="0" u="none" strike="noStrike" cap="none">
                <a:solidFill>
                  <a:schemeClr val="dk1"/>
                </a:solidFill>
                <a:latin typeface="Quicksand"/>
                <a:ea typeface="Quicksand"/>
                <a:cs typeface="Quicksand"/>
                <a:sym typeface="Quicksand"/>
              </a:rPr>
              <a:t>Sample Postsecondary Goals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“Within three months of graduation, </a:t>
            </a:r>
            <a:r>
              <a:rPr lang="en-US" sz="1200" b="0" i="0" u="none" strike="noStrike" cap="none">
                <a:solidFill>
                  <a:srgbClr val="0070C0"/>
                </a:solidFill>
                <a:latin typeface="Quicksand"/>
                <a:ea typeface="Quicksand"/>
                <a:cs typeface="Quicksand"/>
                <a:sym typeface="Quicksand"/>
              </a:rPr>
              <a:t>Debbie</a:t>
            </a:r>
            <a:r>
              <a:rPr lang="en-US" sz="1200" b="0" i="0" u="none" strike="noStrike" cap="none">
                <a:solidFill>
                  <a:schemeClr val="accent4"/>
                </a:solidFill>
                <a:latin typeface="Quicksand"/>
                <a:ea typeface="Quicksand"/>
                <a:cs typeface="Quicksand"/>
                <a:sym typeface="Quicksand"/>
              </a:rPr>
              <a:t> </a:t>
            </a:r>
            <a:r>
              <a:rPr lang="en-US" sz="1200" b="0" i="0" u="none" strike="noStrike" cap="none">
                <a:solidFill>
                  <a:schemeClr val="dk1"/>
                </a:solidFill>
                <a:latin typeface="Quicksand"/>
                <a:ea typeface="Quicksand"/>
                <a:cs typeface="Quicksand"/>
                <a:sym typeface="Quicksand"/>
              </a:rPr>
              <a:t>will participate in/audit business development courses at the local Career Tech school.  With the help of a habilitation training specialist (HTS), Debbie will implement her business plan for a home-based business of custom gift baskets.”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Quicksand"/>
                <a:ea typeface="Quicksand"/>
                <a:cs typeface="Quicksand"/>
                <a:sym typeface="Quicksand"/>
              </a:rPr>
              <a:t>Where will she work? Learn? Live? </a:t>
            </a:r>
            <a:endParaRPr sz="1200" b="0" i="0" u="none" strike="noStrike" cap="none">
              <a:solidFill>
                <a:schemeClr val="dk1"/>
              </a:solidFill>
              <a:latin typeface="Calibri"/>
              <a:ea typeface="Calibri"/>
              <a:cs typeface="Calibri"/>
              <a:sym typeface="Calibri"/>
            </a:endParaRPr>
          </a:p>
        </p:txBody>
      </p:sp>
      <p:sp>
        <p:nvSpPr>
          <p:cNvPr id="507" name="Google Shape;50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9:notes"/>
          <p:cNvSpPr>
            <a:spLocks noGrp="1" noRot="1" noChangeAspect="1"/>
          </p:cNvSpPr>
          <p:nvPr>
            <p:ph type="sldImg" idx="2"/>
          </p:nvPr>
        </p:nvSpPr>
        <p:spPr>
          <a:xfrm>
            <a:off x="673100" y="701675"/>
            <a:ext cx="4202113" cy="2365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19:notes"/>
          <p:cNvSpPr txBox="1">
            <a:spLocks noGrp="1"/>
          </p:cNvSpPr>
          <p:nvPr>
            <p:ph type="body" idx="1"/>
          </p:nvPr>
        </p:nvSpPr>
        <p:spPr>
          <a:xfrm>
            <a:off x="434975" y="3232150"/>
            <a:ext cx="6145211" cy="4213225"/>
          </a:xfrm>
          <a:prstGeom prst="rect">
            <a:avLst/>
          </a:prstGeom>
          <a:noFill/>
          <a:ln>
            <a:noFill/>
          </a:ln>
        </p:spPr>
        <p:txBody>
          <a:bodyPr spcFirstLastPara="1" wrap="square" lIns="92150" tIns="92150" rIns="92150" bIns="92150" anchor="t" anchorCtr="0">
            <a:noAutofit/>
          </a:bodyPr>
          <a:lstStyle/>
          <a:p>
            <a:pPr marL="0" marR="0" lvl="0" indent="0" algn="l" rtl="0">
              <a:lnSpc>
                <a:spcPct val="80000"/>
              </a:lnSpc>
              <a:spcBef>
                <a:spcPts val="0"/>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This slide represents our FND Family.  These are the programs housed under Family Network on Disabilities. Each program provides a unique service to a specific population: </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1" i="0" u="none" strike="noStrike" cap="none">
                <a:solidFill>
                  <a:schemeClr val="dk1"/>
                </a:solidFill>
                <a:latin typeface="Calibri"/>
                <a:ea typeface="Calibri"/>
                <a:cs typeface="Calibri"/>
                <a:sym typeface="Calibri"/>
              </a:rPr>
              <a:t>POPIN</a:t>
            </a:r>
            <a:r>
              <a:rPr lang="en-US" sz="1200" b="0" i="0" u="none" strike="noStrike" cap="none">
                <a:solidFill>
                  <a:schemeClr val="dk1"/>
                </a:solidFill>
                <a:latin typeface="Calibri"/>
                <a:ea typeface="Calibri"/>
                <a:cs typeface="Calibri"/>
                <a:sym typeface="Calibri"/>
              </a:rPr>
              <a:t>- provides parent training and information  (PTI) services to the North Florida region from </a:t>
            </a:r>
            <a:r>
              <a:rPr lang="en-US" sz="1200" b="0" i="1" u="none" strike="noStrike" cap="none">
                <a:solidFill>
                  <a:schemeClr val="dk1"/>
                </a:solidFill>
                <a:latin typeface="Calibri"/>
                <a:ea typeface="Calibri"/>
                <a:cs typeface="Calibri"/>
                <a:sym typeface="Calibri"/>
              </a:rPr>
              <a:t>Escambia</a:t>
            </a:r>
            <a:r>
              <a:rPr lang="en-US" sz="1200" b="0" i="0" u="none" strike="noStrike" cap="none">
                <a:solidFill>
                  <a:schemeClr val="dk1"/>
                </a:solidFill>
                <a:latin typeface="Calibri"/>
                <a:ea typeface="Calibri"/>
                <a:cs typeface="Calibri"/>
                <a:sym typeface="Calibri"/>
              </a:rPr>
              <a:t> to </a:t>
            </a:r>
            <a:r>
              <a:rPr lang="en-US" sz="1200" b="0" i="1" u="none" strike="noStrike" cap="none">
                <a:solidFill>
                  <a:schemeClr val="dk1"/>
                </a:solidFill>
                <a:latin typeface="Calibri"/>
                <a:ea typeface="Calibri"/>
                <a:cs typeface="Calibri"/>
                <a:sym typeface="Calibri"/>
              </a:rPr>
              <a:t>Volusia</a:t>
            </a:r>
            <a:r>
              <a:rPr lang="en-US" sz="1200" b="0" i="0" u="none" strike="noStrike" cap="none">
                <a:solidFill>
                  <a:schemeClr val="dk1"/>
                </a:solidFill>
                <a:latin typeface="Calibri"/>
                <a:ea typeface="Calibri"/>
                <a:cs typeface="Calibri"/>
                <a:sym typeface="Calibri"/>
              </a:rPr>
              <a:t> County. (37 Counties)</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a:t>
            </a:r>
            <a:r>
              <a:rPr lang="en-US" sz="1200" b="0" i="1" u="none" strike="noStrike" cap="none">
                <a:solidFill>
                  <a:schemeClr val="dk1"/>
                </a:solidFill>
                <a:latin typeface="Calibri"/>
                <a:ea typeface="Calibri"/>
                <a:cs typeface="Calibri"/>
                <a:sym typeface="Calibri"/>
              </a:rPr>
              <a:t>Escambia</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Santa Rosa</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Okaloosa</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Walton</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Calhoun, Gulf, Bay, Washington, Jackson, Liberty, Holmes, Franklin, Wakulla, Gadsden, Leon, Jefferson, Taylor, Madison, Hamilton, Dixie, Suwannee, Lafayette, Gilchrist, Columbia, Baker, Levy, Alachua, Union, Bradford, Nassau, Duval, St. John’s, Clay, Putnam</a:t>
            </a:r>
            <a:r>
              <a:rPr lang="en-US" sz="1200" b="1" i="1" u="none" strike="noStrike" cap="none">
                <a:solidFill>
                  <a:schemeClr val="dk1"/>
                </a:solidFill>
                <a:latin typeface="Calibri"/>
                <a:ea typeface="Calibri"/>
                <a:cs typeface="Calibri"/>
                <a:sym typeface="Calibri"/>
              </a:rPr>
              <a:t>,</a:t>
            </a:r>
            <a:r>
              <a:rPr lang="en-US" sz="1200" b="0" i="1" u="none" strike="noStrike" cap="none">
                <a:solidFill>
                  <a:schemeClr val="dk1"/>
                </a:solidFill>
                <a:latin typeface="Calibri"/>
                <a:ea typeface="Calibri"/>
                <a:cs typeface="Calibri"/>
                <a:sym typeface="Calibri"/>
              </a:rPr>
              <a:t> Flagler, Marion</a:t>
            </a:r>
            <a:r>
              <a:rPr lang="en-US" sz="1200" b="0" i="0" u="none" strike="noStrike" cap="none">
                <a:solidFill>
                  <a:schemeClr val="dk1"/>
                </a:solidFill>
                <a:latin typeface="Calibri"/>
                <a:ea typeface="Calibri"/>
                <a:cs typeface="Calibri"/>
                <a:sym typeface="Calibri"/>
              </a:rPr>
              <a:t>, &amp; </a:t>
            </a:r>
            <a:r>
              <a:rPr lang="en-US" sz="1200" b="0" i="1" u="none" strike="noStrike" cap="none">
                <a:solidFill>
                  <a:schemeClr val="dk1"/>
                </a:solidFill>
                <a:latin typeface="Calibri"/>
                <a:ea typeface="Calibri"/>
                <a:cs typeface="Calibri"/>
                <a:sym typeface="Calibri"/>
              </a:rPr>
              <a:t>Volusia</a:t>
            </a:r>
            <a:r>
              <a:rPr lang="en-US" sz="1200" b="0" i="0" u="none" strike="noStrike" cap="none">
                <a:solidFill>
                  <a:schemeClr val="dk1"/>
                </a:solidFill>
                <a:latin typeface="Calibri"/>
                <a:ea typeface="Calibri"/>
                <a:cs typeface="Calibri"/>
                <a:sym typeface="Calibri"/>
              </a:rPr>
              <a:t>).</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1" i="0" u="none" strike="noStrike" cap="none">
                <a:solidFill>
                  <a:schemeClr val="dk1"/>
                </a:solidFill>
                <a:latin typeface="Calibri"/>
                <a:ea typeface="Calibri"/>
                <a:cs typeface="Calibri"/>
                <a:sym typeface="Calibri"/>
              </a:rPr>
              <a:t>PSN</a:t>
            </a:r>
            <a:r>
              <a:rPr lang="en-US" sz="1200" b="0" i="0" u="none" strike="noStrike" cap="none">
                <a:solidFill>
                  <a:schemeClr val="dk1"/>
                </a:solidFill>
                <a:latin typeface="Calibri"/>
                <a:ea typeface="Calibri"/>
                <a:cs typeface="Calibri"/>
                <a:sym typeface="Calibri"/>
              </a:rPr>
              <a:t>- provides parent training and information  (PTI) services to the Central Florida region.  Our home office is in Clearwater, FL.  (Brevard, Citrus, De Soto, Hardee, Hernando, Highlands, Hillsborough, Indian River, Lake, Manatee, Okeechobee, Orange, Osceola, Pasco, Pinellas, Polk, Sarasota, Seminole, St. Lucie, and Sumter)</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1" i="0" u="none" strike="noStrike" cap="none">
                <a:solidFill>
                  <a:schemeClr val="dk1"/>
                </a:solidFill>
                <a:latin typeface="Calibri"/>
                <a:ea typeface="Calibri"/>
                <a:cs typeface="Calibri"/>
                <a:sym typeface="Calibri"/>
              </a:rPr>
              <a:t>PEN-</a:t>
            </a:r>
            <a:r>
              <a:rPr lang="en-US" sz="1200" b="0" i="0" u="none" strike="noStrike" cap="none">
                <a:solidFill>
                  <a:schemeClr val="dk1"/>
                </a:solidFill>
                <a:latin typeface="Calibri"/>
                <a:ea typeface="Calibri"/>
                <a:cs typeface="Calibri"/>
                <a:sym typeface="Calibri"/>
              </a:rPr>
              <a:t>  for the ten most southern counties of Florida, (Charlotte, Lee, Collier, Hendry, Palm Beach, Broward, Miami-Dade, Monroe, Martin, and Glades).</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1" i="0" u="none" strike="noStrike" cap="none">
                <a:solidFill>
                  <a:schemeClr val="dk1"/>
                </a:solidFill>
                <a:latin typeface="Calibri"/>
                <a:ea typeface="Calibri"/>
                <a:cs typeface="Calibri"/>
                <a:sym typeface="Calibri"/>
              </a:rPr>
              <a:t>Family Star- </a:t>
            </a:r>
            <a:r>
              <a:rPr lang="en-US" sz="1200" b="0" i="0" u="none" strike="noStrike" cap="none">
                <a:solidFill>
                  <a:schemeClr val="dk1"/>
                </a:solidFill>
                <a:latin typeface="Calibri"/>
                <a:ea typeface="Calibri"/>
                <a:cs typeface="Calibri"/>
                <a:sym typeface="Calibri"/>
              </a:rPr>
              <a:t>is the Family to Family Health Information Center (F2F HRC) of Florida and is funded by a grant from the U.S. Department of Health and Human Services (HHS), Health Resources and Services Administration (HRSA).</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This program will assist families of Children and Youth with Special Health Care Needs (CYSHCN) to make informed decisions about health care for their children, providing:</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Support, Training, Assistance, and Resources.</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1" i="0" u="none" strike="noStrike" cap="none">
                <a:solidFill>
                  <a:schemeClr val="dk1"/>
                </a:solidFill>
                <a:latin typeface="Calibri"/>
                <a:ea typeface="Calibri"/>
                <a:cs typeface="Calibri"/>
                <a:sym typeface="Calibri"/>
              </a:rPr>
              <a:t>Dadvocates- </a:t>
            </a:r>
            <a:r>
              <a:rPr lang="en-US" sz="1200" b="0" i="0" u="none" strike="noStrike" cap="none">
                <a:solidFill>
                  <a:schemeClr val="dk1"/>
                </a:solidFill>
                <a:latin typeface="Calibri"/>
                <a:ea typeface="Calibri"/>
                <a:cs typeface="Calibri"/>
                <a:sym typeface="Calibri"/>
              </a:rPr>
              <a:t>is a network of dads that promotes the involvement of fathers in the lives of their children with disabilities.  This program is intended to help provide father-to-father support throughout Florida. We can provide your group with specific workshop topics or you can just meet for:</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Father-to-Father Networking</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Community Outings</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Information and Resources</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Help with Personal Coping</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Sense of Unity</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Arial"/>
              <a:buNone/>
            </a:pPr>
            <a:r>
              <a:rPr lang="en-US" sz="1200" b="1" i="0" u="none" strike="noStrike" cap="none">
                <a:solidFill>
                  <a:schemeClr val="dk1"/>
                </a:solidFill>
                <a:latin typeface="Calibri"/>
                <a:ea typeface="Calibri"/>
                <a:cs typeface="Calibri"/>
                <a:sym typeface="Calibri"/>
              </a:rPr>
              <a:t>FND Special Needs Trust- </a:t>
            </a:r>
            <a:r>
              <a:rPr lang="en-US" sz="1200" b="0" i="0" u="none" strike="noStrike" cap="none">
                <a:solidFill>
                  <a:schemeClr val="dk1"/>
                </a:solidFill>
                <a:latin typeface="Calibri"/>
                <a:ea typeface="Calibri"/>
                <a:cs typeface="Calibri"/>
                <a:sym typeface="Calibri"/>
              </a:rPr>
              <a:t>FND</a:t>
            </a:r>
            <a:r>
              <a:rPr lang="en-US" sz="1200" b="1" i="0" u="none" strike="noStrike" cap="none">
                <a:solidFill>
                  <a:schemeClr val="dk1"/>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provides comprehensive special needs trust services, including service as a trustee, co-trustee, or trust administrator. We handle all types of special needs trusts, including pooled trusts. Family Network serves as trustee for the Family Network on Disabilities National Pooled Trust, proudly serving persons with disabilities since 1999. We also serve as administrators for several other pooled trusts, including FND’s Family Pooled Fund of third party trusts, as well as many individual special needs trusts.</a:t>
            </a:r>
            <a:endParaRPr sz="1200" b="0" i="0" u="none" strike="noStrike" cap="none">
              <a:solidFill>
                <a:schemeClr val="dk1"/>
              </a:solidFill>
              <a:latin typeface="Calibri"/>
              <a:ea typeface="Calibri"/>
              <a:cs typeface="Calibri"/>
              <a:sym typeface="Calibri"/>
            </a:endParaRPr>
          </a:p>
          <a:p>
            <a:pPr marL="0" marR="0" lvl="0" indent="0" algn="l" rtl="0">
              <a:lnSpc>
                <a:spcPct val="80000"/>
              </a:lnSpc>
              <a:spcBef>
                <a:spcPts val="192"/>
              </a:spcBef>
              <a:spcAft>
                <a:spcPts val="0"/>
              </a:spcAft>
              <a:buClr>
                <a:schemeClr val="dk1"/>
              </a:buClr>
              <a:buSzPts val="1400"/>
              <a:buFont typeface="Calibri"/>
              <a:buNone/>
            </a:pPr>
            <a:endParaRPr sz="1200" b="1" i="0" u="none" strike="noStrike" cap="none">
              <a:solidFill>
                <a:schemeClr val="dk1"/>
              </a:solidFill>
              <a:latin typeface="Calibri"/>
              <a:ea typeface="Calibri"/>
              <a:cs typeface="Calibri"/>
              <a:sym typeface="Calibri"/>
            </a:endParaRPr>
          </a:p>
          <a:p>
            <a:pPr marL="0" marR="0" lvl="0" indent="0" algn="l" rtl="0">
              <a:lnSpc>
                <a:spcPct val="80000"/>
              </a:lnSpc>
              <a:spcBef>
                <a:spcPts val="363"/>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515" name="Google Shape;515;p19:notes"/>
          <p:cNvSpPr txBox="1">
            <a:spLocks noGrp="1"/>
          </p:cNvSpPr>
          <p:nvPr>
            <p:ph type="sldNum" idx="12"/>
          </p:nvPr>
        </p:nvSpPr>
        <p:spPr>
          <a:xfrm>
            <a:off x="4008437" y="8893175"/>
            <a:ext cx="3067049" cy="468311"/>
          </a:xfrm>
          <a:prstGeom prst="rect">
            <a:avLst/>
          </a:prstGeom>
          <a:noFill/>
          <a:ln>
            <a:noFill/>
          </a:ln>
        </p:spPr>
        <p:txBody>
          <a:bodyPr spcFirstLastPara="1" wrap="square" lIns="92150" tIns="46050" rIns="92150" bIns="460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endParaRPr sz="1200" b="1" i="0" u="none" strike="noStrike" cap="none">
              <a:solidFill>
                <a:schemeClr val="dk1"/>
              </a:solidFill>
              <a:latin typeface="Calibri"/>
              <a:ea typeface="Calibri"/>
              <a:cs typeface="Calibri"/>
              <a:sym typeface="Calibri"/>
            </a:endParaRPr>
          </a:p>
        </p:txBody>
      </p:sp>
      <p:sp>
        <p:nvSpPr>
          <p:cNvPr id="531" name="Google Shape;53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 name="Google Shape;54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chemeClr val="dk1"/>
              </a:buClr>
              <a:buSzPts val="1400"/>
              <a:buFont typeface="Calibri"/>
              <a:buNone/>
            </a:pPr>
            <a:r>
              <a:rPr lang="en-US" sz="1400" b="0" i="0" u="none" strike="noStrike" cap="none">
                <a:solidFill>
                  <a:schemeClr val="lt1"/>
                </a:solidFill>
                <a:latin typeface="Verdana"/>
                <a:ea typeface="Verdana"/>
                <a:cs typeface="Verdana"/>
                <a:sym typeface="Verdana"/>
              </a:rPr>
              <a:t>The contents of this presentation were developed under a grant from the US Department of Education,</a:t>
            </a:r>
            <a:endParaRPr sz="11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360"/>
              </a:spcBef>
              <a:spcAft>
                <a:spcPts val="0"/>
              </a:spcAft>
              <a:buClr>
                <a:schemeClr val="dk1"/>
              </a:buClr>
              <a:buSzPts val="1400"/>
              <a:buFont typeface="Calibri"/>
              <a:buNone/>
            </a:pPr>
            <a:r>
              <a:rPr lang="en-US" sz="1400" b="0" i="0" u="none" strike="noStrike" cap="none">
                <a:solidFill>
                  <a:schemeClr val="lt1"/>
                </a:solidFill>
                <a:latin typeface="Verdana"/>
                <a:ea typeface="Verdana"/>
                <a:cs typeface="Verdana"/>
                <a:sym typeface="Verdana"/>
              </a:rPr>
              <a:t> #H328M150041, #H328M150041, &amp; #H328M150041 </a:t>
            </a:r>
            <a:endParaRPr sz="11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360"/>
              </a:spcBef>
              <a:spcAft>
                <a:spcPts val="0"/>
              </a:spcAft>
              <a:buClr>
                <a:schemeClr val="dk1"/>
              </a:buClr>
              <a:buSzPts val="1400"/>
              <a:buFont typeface="Calibri"/>
              <a:buNone/>
            </a:pPr>
            <a:r>
              <a:rPr lang="en-US" sz="1400" b="0" i="0" u="none" strike="noStrike" cap="none">
                <a:solidFill>
                  <a:schemeClr val="lt1"/>
                </a:solidFill>
                <a:latin typeface="Verdana"/>
                <a:ea typeface="Verdana"/>
                <a:cs typeface="Verdana"/>
                <a:sym typeface="Verdana"/>
              </a:rPr>
              <a:t>However, those contents do not necessarily represent the policy of the </a:t>
            </a:r>
            <a:endParaRPr sz="11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360"/>
              </a:spcBef>
              <a:spcAft>
                <a:spcPts val="0"/>
              </a:spcAft>
              <a:buClr>
                <a:schemeClr val="dk1"/>
              </a:buClr>
              <a:buSzPts val="1400"/>
              <a:buFont typeface="Calibri"/>
              <a:buNone/>
            </a:pPr>
            <a:r>
              <a:rPr lang="en-US" sz="1400" b="0" i="0" u="none" strike="noStrike" cap="none">
                <a:solidFill>
                  <a:schemeClr val="lt1"/>
                </a:solidFill>
                <a:latin typeface="Verdana"/>
                <a:ea typeface="Verdana"/>
                <a:cs typeface="Verdana"/>
                <a:sym typeface="Verdana"/>
              </a:rPr>
              <a:t>US Department of Education, and you should not assume endorsement by the Federal Government. </a:t>
            </a:r>
            <a:endParaRPr sz="11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360"/>
              </a:spcBef>
              <a:spcAft>
                <a:spcPts val="0"/>
              </a:spcAft>
              <a:buClr>
                <a:schemeClr val="dk1"/>
              </a:buClr>
              <a:buSzPts val="1400"/>
              <a:buFont typeface="Calibri"/>
              <a:buNone/>
            </a:pPr>
            <a:r>
              <a:rPr lang="en-US" sz="1400" b="0" i="0" u="none" strike="noStrike" cap="none">
                <a:solidFill>
                  <a:schemeClr val="lt1"/>
                </a:solidFill>
                <a:latin typeface="Verdana"/>
                <a:ea typeface="Verdana"/>
                <a:cs typeface="Verdana"/>
                <a:sym typeface="Verdana"/>
              </a:rPr>
              <a:t>Project Officer, David Emenheiser. </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2400" b="0" i="0" u="none" strike="noStrike" cap="none">
              <a:solidFill>
                <a:schemeClr val="dk1"/>
              </a:solidFill>
              <a:latin typeface="Calibri"/>
              <a:ea typeface="Calibri"/>
              <a:cs typeface="Calibri"/>
              <a:sym typeface="Calibri"/>
            </a:endParaRPr>
          </a:p>
        </p:txBody>
      </p:sp>
      <p:sp>
        <p:nvSpPr>
          <p:cNvPr id="560" name="Google Shape;560;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r>
              <a:rPr lang="en-US" sz="1200" b="0" i="0" u="none" strike="noStrike" cap="none">
                <a:solidFill>
                  <a:srgbClr val="000000"/>
                </a:solidFill>
                <a:latin typeface="Calibri"/>
                <a:ea typeface="Calibri"/>
                <a:cs typeface="Calibri"/>
                <a:sym typeface="Calibri"/>
              </a:rPr>
              <a:t>Tell the group we are not doctor or layers, any information is given is not legal advice, and we are not interpreting the law or providing medical advice to any familie. </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
              <a:buFont typeface="Calibri"/>
              <a:buNone/>
            </a:pPr>
            <a:endParaRPr sz="1200" b="0" i="0" u="none" strike="noStrike" cap="none">
              <a:solidFill>
                <a:srgbClr val="000000"/>
              </a:solidFill>
              <a:latin typeface="Calibri"/>
              <a:ea typeface="Calibri"/>
              <a:cs typeface="Calibri"/>
              <a:sym typeface="Calibri"/>
            </a:endParaRPr>
          </a:p>
        </p:txBody>
      </p:sp>
      <p:sp>
        <p:nvSpPr>
          <p:cNvPr id="344" name="Google Shape;34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The United States Department of Education, Office of Special Education Programs requires states to submit data annually related to transition services as part of 20 State Performance Plan (SPP) indicators in the Annual Performance Report.  (For example:  Indicator 1: Graduation,  Indicator 2: Dropout Rate, Indicator 14: Post-secondary Outcomes)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But we’ll be focused on </a:t>
            </a:r>
            <a:r>
              <a:rPr lang="en-US" sz="1200" b="0" i="0" u="sng" strike="noStrike" cap="none">
                <a:solidFill>
                  <a:schemeClr val="dk1"/>
                </a:solidFill>
                <a:latin typeface="Calibri"/>
                <a:ea typeface="Calibri"/>
                <a:cs typeface="Calibri"/>
                <a:sym typeface="Calibri"/>
              </a:rPr>
              <a:t>Indicator 13: Post-secondary Goals</a:t>
            </a:r>
            <a:r>
              <a:rPr lang="en-US" sz="1200" b="0" i="0" u="none" strike="noStrike" cap="none">
                <a:solidFill>
                  <a:schemeClr val="dk1"/>
                </a:solidFill>
                <a:latin typeface="Calibri"/>
                <a:ea typeface="Calibri"/>
                <a:cs typeface="Calibri"/>
                <a:sym typeface="Calibri"/>
              </a:rPr>
              <a:t>-  and that requires that every student with an IEP aged 16+ have a detailed transition plan.  And it asks these questions:</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Are there </a:t>
            </a:r>
            <a:r>
              <a:rPr lang="en-US" sz="1200" b="1" i="0" u="none" strike="noStrike" cap="none">
                <a:solidFill>
                  <a:schemeClr val="dk1"/>
                </a:solidFill>
                <a:latin typeface="Quicksand"/>
                <a:ea typeface="Quicksand"/>
                <a:cs typeface="Quicksand"/>
                <a:sym typeface="Quicksand"/>
              </a:rPr>
              <a:t>measurable postsecondary goals </a:t>
            </a:r>
            <a:r>
              <a:rPr lang="en-US" sz="1200" b="0" i="0" u="none" strike="noStrike" cap="none">
                <a:solidFill>
                  <a:schemeClr val="dk1"/>
                </a:solidFill>
                <a:latin typeface="Quicksand"/>
                <a:ea typeface="Quicksand"/>
                <a:cs typeface="Quicksand"/>
                <a:sym typeface="Quicksand"/>
              </a:rPr>
              <a:t>in the areas of training, education, employment, and where appropriate independent living skills?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Are the </a:t>
            </a:r>
            <a:r>
              <a:rPr lang="en-US" sz="1200" b="1" i="0" u="none" strike="noStrike" cap="none">
                <a:solidFill>
                  <a:schemeClr val="dk1"/>
                </a:solidFill>
                <a:latin typeface="Quicksand"/>
                <a:ea typeface="Quicksand"/>
                <a:cs typeface="Quicksand"/>
                <a:sym typeface="Quicksand"/>
              </a:rPr>
              <a:t>postsecondary goals </a:t>
            </a:r>
            <a:r>
              <a:rPr lang="en-US" sz="1200" b="0" i="0" u="none" strike="noStrike" cap="none">
                <a:solidFill>
                  <a:schemeClr val="dk1"/>
                </a:solidFill>
                <a:latin typeface="Quicksand"/>
                <a:ea typeface="Quicksand"/>
                <a:cs typeface="Quicksand"/>
                <a:sym typeface="Quicksand"/>
              </a:rPr>
              <a:t>updated annually?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Is there evidence the measurable postsecondary goals were based on </a:t>
            </a:r>
            <a:r>
              <a:rPr lang="en-US" sz="1200" b="1" i="0" u="none" strike="noStrike" cap="none">
                <a:solidFill>
                  <a:schemeClr val="dk1"/>
                </a:solidFill>
                <a:latin typeface="Quicksand"/>
                <a:ea typeface="Quicksand"/>
                <a:cs typeface="Quicksand"/>
                <a:sym typeface="Quicksand"/>
              </a:rPr>
              <a:t>age appropriate transition assessments</a:t>
            </a:r>
            <a:r>
              <a:rPr lang="en-US" sz="1200" b="0" i="0" u="none" strike="noStrike" cap="none">
                <a:solidFill>
                  <a:schemeClr val="dk1"/>
                </a:solidFill>
                <a:latin typeface="Quicksand"/>
                <a:ea typeface="Quicksand"/>
                <a:cs typeface="Quicksand"/>
                <a:sym typeface="Quicksand"/>
              </a:rPr>
              <a:t>?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Are there </a:t>
            </a:r>
            <a:r>
              <a:rPr lang="en-US" sz="1200" b="1" i="0" u="none" strike="noStrike" cap="none">
                <a:solidFill>
                  <a:schemeClr val="dk1"/>
                </a:solidFill>
                <a:latin typeface="Quicksand"/>
                <a:ea typeface="Quicksand"/>
                <a:cs typeface="Quicksand"/>
                <a:sym typeface="Quicksand"/>
              </a:rPr>
              <a:t>transition services </a:t>
            </a:r>
            <a:r>
              <a:rPr lang="en-US" sz="1200" b="0" i="0" u="none" strike="noStrike" cap="none">
                <a:solidFill>
                  <a:schemeClr val="dk1"/>
                </a:solidFill>
                <a:latin typeface="Quicksand"/>
                <a:ea typeface="Quicksand"/>
                <a:cs typeface="Quicksand"/>
                <a:sym typeface="Quicksand"/>
              </a:rPr>
              <a:t>in the IEP that will reasonably enable the student to meet his or her postsecondary goals?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Do the transition services include </a:t>
            </a:r>
            <a:r>
              <a:rPr lang="en-US" sz="1200" b="1" i="0" u="none" strike="noStrike" cap="none">
                <a:solidFill>
                  <a:schemeClr val="dk1"/>
                </a:solidFill>
                <a:latin typeface="Quicksand"/>
                <a:ea typeface="Quicksand"/>
                <a:cs typeface="Quicksand"/>
                <a:sym typeface="Quicksand"/>
              </a:rPr>
              <a:t>courses of study</a:t>
            </a:r>
            <a:r>
              <a:rPr lang="en-US" sz="1200" b="0" i="0" u="none" strike="noStrike" cap="none">
                <a:solidFill>
                  <a:schemeClr val="dk1"/>
                </a:solidFill>
                <a:latin typeface="Quicksand"/>
                <a:ea typeface="Quicksand"/>
                <a:cs typeface="Quicksand"/>
                <a:sym typeface="Quicksand"/>
              </a:rPr>
              <a:t> that will enable the student to meet his or her postsecondary goals?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Is (are) there </a:t>
            </a:r>
            <a:r>
              <a:rPr lang="en-US" sz="1200" b="1" i="0" u="none" strike="noStrike" cap="none">
                <a:solidFill>
                  <a:schemeClr val="dk1"/>
                </a:solidFill>
                <a:latin typeface="Quicksand"/>
                <a:ea typeface="Quicksand"/>
                <a:cs typeface="Quicksand"/>
                <a:sym typeface="Quicksand"/>
              </a:rPr>
              <a:t>annual IEP goal(s) </a:t>
            </a:r>
            <a:r>
              <a:rPr lang="en-US" sz="1200" b="0" i="0" u="none" strike="noStrike" cap="none">
                <a:solidFill>
                  <a:schemeClr val="dk1"/>
                </a:solidFill>
                <a:latin typeface="Quicksand"/>
                <a:ea typeface="Quicksand"/>
                <a:cs typeface="Quicksand"/>
                <a:sym typeface="Quicksand"/>
              </a:rPr>
              <a:t>included in the IEP that is/are related to the student’s transition service's needs?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Is there evidence the </a:t>
            </a:r>
            <a:r>
              <a:rPr lang="en-US" sz="1200" b="1" i="0" u="none" strike="noStrike" cap="none">
                <a:solidFill>
                  <a:schemeClr val="dk1"/>
                </a:solidFill>
                <a:latin typeface="Quicksand"/>
                <a:ea typeface="Quicksand"/>
                <a:cs typeface="Quicksand"/>
                <a:sym typeface="Quicksand"/>
              </a:rPr>
              <a:t>student was invited to the IEP </a:t>
            </a:r>
            <a:r>
              <a:rPr lang="en-US" sz="1200" b="0" i="0" u="none" strike="noStrike" cap="none">
                <a:solidFill>
                  <a:schemeClr val="dk1"/>
                </a:solidFill>
                <a:latin typeface="Quicksand"/>
                <a:ea typeface="Quicksand"/>
                <a:cs typeface="Quicksand"/>
                <a:sym typeface="Quicksand"/>
              </a:rPr>
              <a:t>meeting where transition services were discussed? </a:t>
            </a:r>
            <a:endParaRPr sz="1200" b="0" i="0" u="none" strike="noStrike" cap="none">
              <a:solidFill>
                <a:schemeClr val="dk1"/>
              </a:solidFill>
              <a:latin typeface="Calibri"/>
              <a:ea typeface="Calibri"/>
              <a:cs typeface="Calibri"/>
              <a:sym typeface="Calibri"/>
            </a:endParaRPr>
          </a:p>
          <a:p>
            <a:pPr marL="742950" marR="0" lvl="0" indent="-66675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Quicksand"/>
              <a:ea typeface="Quicksand"/>
              <a:cs typeface="Quicksand"/>
              <a:sym typeface="Quicksand"/>
            </a:endParaRPr>
          </a:p>
          <a:p>
            <a:pPr marL="742950" marR="0" lvl="0" indent="-742950" algn="l" rtl="0">
              <a:lnSpc>
                <a:spcPct val="100000"/>
              </a:lnSpc>
              <a:spcBef>
                <a:spcPts val="0"/>
              </a:spcBef>
              <a:spcAft>
                <a:spcPts val="0"/>
              </a:spcAft>
              <a:buClr>
                <a:schemeClr val="dk1"/>
              </a:buClr>
              <a:buSzPts val="1200"/>
              <a:buFont typeface="Quicksand"/>
              <a:buAutoNum type="arabicPeriod"/>
            </a:pPr>
            <a:r>
              <a:rPr lang="en-US" sz="1200" b="0" i="0" u="none" strike="noStrike" cap="none">
                <a:solidFill>
                  <a:schemeClr val="dk1"/>
                </a:solidFill>
                <a:latin typeface="Quicksand"/>
                <a:ea typeface="Quicksand"/>
                <a:cs typeface="Quicksand"/>
                <a:sym typeface="Quicksand"/>
              </a:rPr>
              <a:t>If appropriate, is there evidence that a representative of any participating agency was invited to the IEP Team meeting?  (with prior consent of the parent or student who has reached the age of majority?)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69" name="Google Shape;36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I’ll start by sharing that in </a:t>
            </a:r>
            <a:r>
              <a:rPr lang="en-US" sz="1200" b="1" i="0" u="none" strike="noStrike" cap="none">
                <a:solidFill>
                  <a:schemeClr val="dk1"/>
                </a:solidFill>
                <a:latin typeface="Quicksand"/>
                <a:ea typeface="Quicksand"/>
                <a:cs typeface="Quicksand"/>
                <a:sym typeface="Quicksand"/>
              </a:rPr>
              <a:t>IDEA 2004 </a:t>
            </a:r>
            <a:r>
              <a:rPr lang="en-US" sz="1200" b="0" i="0" u="none" strike="noStrike" cap="none">
                <a:solidFill>
                  <a:schemeClr val="dk1"/>
                </a:solidFill>
                <a:latin typeface="Quicksand"/>
                <a:ea typeface="Quicksand"/>
                <a:cs typeface="Quicksand"/>
                <a:sym typeface="Quicksand"/>
              </a:rPr>
              <a:t>(The Individual with Disability Education Act) and </a:t>
            </a:r>
            <a:r>
              <a:rPr lang="en-US" sz="1200" b="0" i="0" u="none" strike="noStrike" cap="none">
                <a:solidFill>
                  <a:schemeClr val="dk1"/>
                </a:solidFill>
                <a:latin typeface="Calibri"/>
                <a:ea typeface="Calibri"/>
                <a:cs typeface="Calibri"/>
                <a:sym typeface="Calibri"/>
              </a:rPr>
              <a:t>law ensuring services to children with disabilities</a:t>
            </a: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says IEPs must include transition services for a child by age </a:t>
            </a:r>
            <a:r>
              <a:rPr lang="en-US" sz="1200" b="0" i="0" u="sng" strike="noStrike" cap="none">
                <a:solidFill>
                  <a:schemeClr val="dk1"/>
                </a:solidFill>
                <a:latin typeface="Quicksand"/>
                <a:ea typeface="Quicksand"/>
                <a:cs typeface="Quicksand"/>
                <a:sym typeface="Quicksand"/>
              </a:rPr>
              <a:t>sixteen (16), </a:t>
            </a:r>
            <a:r>
              <a:rPr lang="en-US" sz="1200" b="0" i="0" u="none" strike="noStrike" cap="none">
                <a:solidFill>
                  <a:schemeClr val="dk1"/>
                </a:solidFill>
                <a:latin typeface="Quicksand"/>
                <a:ea typeface="Quicksand"/>
                <a:cs typeface="Quicksand"/>
                <a:sym typeface="Quicksand"/>
              </a:rPr>
              <a:t>and update annually.  (This provision changed from age fourteen in 1997 to now sixteen (16) in the new Improvement Act of 2004)</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1"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But in </a:t>
            </a:r>
            <a:r>
              <a:rPr lang="en-US" sz="1200" b="1" i="0" u="none" strike="noStrike" cap="none">
                <a:solidFill>
                  <a:schemeClr val="dk1"/>
                </a:solidFill>
                <a:latin typeface="Calibri"/>
                <a:ea typeface="Calibri"/>
                <a:cs typeface="Calibri"/>
                <a:sym typeface="Calibri"/>
              </a:rPr>
              <a:t>Florida,</a:t>
            </a:r>
            <a:r>
              <a:rPr lang="en-US" sz="1200" b="0" i="0" u="none" strike="noStrike" cap="none">
                <a:solidFill>
                  <a:schemeClr val="dk1"/>
                </a:solidFill>
                <a:latin typeface="Calibri"/>
                <a:ea typeface="Calibri"/>
                <a:cs typeface="Calibri"/>
                <a:sym typeface="Calibri"/>
              </a:rPr>
              <a:t> planning  can begin when student turns the </a:t>
            </a:r>
            <a:r>
              <a:rPr lang="en-US" sz="1200" b="0" i="0" u="sng" strike="noStrike" cap="none">
                <a:solidFill>
                  <a:schemeClr val="dk1"/>
                </a:solidFill>
                <a:latin typeface="Calibri"/>
                <a:ea typeface="Calibri"/>
                <a:cs typeface="Calibri"/>
                <a:sym typeface="Calibri"/>
              </a:rPr>
              <a:t>age of fourteen (14) </a:t>
            </a:r>
            <a:r>
              <a:rPr lang="en-US" sz="1200" b="0" i="0" u="none" strike="noStrike" cap="none">
                <a:solidFill>
                  <a:schemeClr val="dk1"/>
                </a:solidFill>
                <a:latin typeface="Calibri"/>
                <a:ea typeface="Calibri"/>
                <a:cs typeface="Calibri"/>
                <a:sym typeface="Calibri"/>
              </a:rPr>
              <a:t>if determined appropriate by the IEP Team.  The notice must also indicate that a purpose of the meeting will be identifying transition services needs of the student and that the district will invite the student.</a:t>
            </a:r>
            <a:endParaRPr sz="1200" b="0" i="0" u="none" strike="noStrike" cap="none">
              <a:solidFill>
                <a:schemeClr val="dk1"/>
              </a:solidFill>
              <a:latin typeface="Calibri"/>
              <a:ea typeface="Calibri"/>
              <a:cs typeface="Calibri"/>
              <a:sym typeface="Calibri"/>
            </a:endParaRPr>
          </a:p>
          <a:p>
            <a:pPr marL="914400" marR="0" lvl="2"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sng" strike="noStrike" cap="none">
                <a:solidFill>
                  <a:schemeClr val="hlink"/>
                </a:solidFill>
                <a:latin typeface="Calibri"/>
                <a:ea typeface="Calibri"/>
                <a:cs typeface="Calibri"/>
                <a:sym typeface="Calibri"/>
                <a:hlinkClick r:id="rId3"/>
              </a:rPr>
              <a:t>Sec. 614(d)(1)(A)(i)(VIII)</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sng" strike="noStrike" cap="none">
                <a:solidFill>
                  <a:schemeClr val="dk1"/>
                </a:solidFill>
                <a:latin typeface="Calibri"/>
                <a:ea typeface="Calibri"/>
                <a:cs typeface="Calibri"/>
                <a:sym typeface="Calibri"/>
              </a:rPr>
              <a:t>http://idea-b.ed.gov/explore/view/p/,root,regs,300,D,300.320,b,.html</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Key Provisions on Transition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IDEA 1997 compared to H.R. 1350 (IDEA 2004)</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sng" strike="noStrike" cap="none">
                <a:solidFill>
                  <a:schemeClr val="dk1"/>
                </a:solidFill>
                <a:latin typeface="Calibri"/>
                <a:ea typeface="Calibri"/>
                <a:cs typeface="Calibri"/>
                <a:sym typeface="Calibri"/>
              </a:rPr>
              <a:t>http://www.ncset.org/publications/related/ideatransition.asp</a:t>
            </a:r>
            <a:endParaRPr sz="1200" b="0" i="0" u="none" strike="noStrike" cap="none">
              <a:solidFill>
                <a:schemeClr val="dk1"/>
              </a:solidFill>
              <a:latin typeface="Calibri"/>
              <a:ea typeface="Calibri"/>
              <a:cs typeface="Calibri"/>
              <a:sym typeface="Calibri"/>
            </a:endParaRPr>
          </a:p>
          <a:p>
            <a:pPr marL="457200" marR="0" lvl="1" indent="0" algn="l" rtl="0">
              <a:lnSpc>
                <a:spcPct val="100000"/>
              </a:lnSpc>
              <a:spcBef>
                <a:spcPts val="0"/>
              </a:spcBef>
              <a:spcAft>
                <a:spcPts val="0"/>
              </a:spcAft>
              <a:buClr>
                <a:schemeClr val="dk1"/>
              </a:buClr>
              <a:buSzPts val="1400"/>
              <a:buFont typeface="Calibri"/>
              <a:buNone/>
            </a:pPr>
            <a:endParaRPr sz="12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RULE:</a:t>
            </a:r>
            <a:r>
              <a:rPr lang="en-US" sz="1200" b="0" i="0" u="sng" strike="noStrike" cap="none">
                <a:solidFill>
                  <a:schemeClr val="hlink"/>
                </a:solidFill>
                <a:latin typeface="Calibri"/>
                <a:ea typeface="Calibri"/>
                <a:cs typeface="Calibri"/>
                <a:sym typeface="Calibri"/>
                <a:hlinkClick r:id="rId4"/>
              </a:rPr>
              <a:t>6A-6.03028</a:t>
            </a:r>
            <a:r>
              <a:rPr lang="en-US" sz="1200" b="0" i="0" u="none" strike="noStrike" cap="none">
                <a:solidFill>
                  <a:schemeClr val="dk1"/>
                </a:solidFill>
                <a:latin typeface="Calibri"/>
                <a:ea typeface="Calibri"/>
                <a:cs typeface="Calibri"/>
                <a:sym typeface="Calibri"/>
              </a:rPr>
              <a:t>  Provision of Free Appropriate Public Education (FAPE) and Development of Individual Educational Plans for Students with Disabilities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sng" strike="noStrike" cap="none">
                <a:solidFill>
                  <a:schemeClr val="dk1"/>
                </a:solidFill>
                <a:latin typeface="Calibri"/>
                <a:ea typeface="Calibri"/>
                <a:cs typeface="Calibri"/>
                <a:sym typeface="Calibri"/>
              </a:rPr>
              <a:t>https://www.flrules.org/Gateway/View_notice.asp?id=16930882</a:t>
            </a:r>
            <a:endParaRPr sz="1200" b="0" i="0" u="sng" strike="noStrike" cap="none">
              <a:solidFill>
                <a:schemeClr val="dk1"/>
              </a:solidFill>
              <a:latin typeface="Quicksand"/>
              <a:ea typeface="Quicksand"/>
              <a:cs typeface="Quicksand"/>
              <a:sym typeface="Quicksand"/>
            </a:endParaRPr>
          </a:p>
        </p:txBody>
      </p:sp>
      <p:sp>
        <p:nvSpPr>
          <p:cNvPr id="378" name="Google Shape;37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chemeClr val="dk1"/>
                </a:solidFill>
                <a:latin typeface="Quicksand"/>
                <a:ea typeface="Quicksand"/>
                <a:cs typeface="Quicksand"/>
                <a:sym typeface="Quicksand"/>
              </a:rPr>
              <a:t>Postsecondary Education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chemeClr val="dk1"/>
                </a:solidFill>
                <a:latin typeface="Quicksand"/>
                <a:ea typeface="Quicksand"/>
                <a:cs typeface="Quicksand"/>
                <a:sym typeface="Quicksand"/>
              </a:rPr>
              <a: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You’re going to need time for planning and accessing the support services needed in the future.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To start, school will need a </a:t>
            </a:r>
            <a:r>
              <a:rPr lang="en-US" sz="1200" b="0" i="0" u="sng" strike="noStrike" cap="none">
                <a:solidFill>
                  <a:schemeClr val="dk1"/>
                </a:solidFill>
                <a:latin typeface="Calibri"/>
                <a:ea typeface="Calibri"/>
                <a:cs typeface="Calibri"/>
                <a:sym typeface="Calibri"/>
              </a:rPr>
              <a:t>statement of intent</a:t>
            </a:r>
            <a:r>
              <a:rPr lang="en-US" sz="1200" b="0" i="0" u="none" strike="noStrike" cap="none">
                <a:solidFill>
                  <a:schemeClr val="dk1"/>
                </a:solidFill>
                <a:latin typeface="Calibri"/>
                <a:ea typeface="Calibri"/>
                <a:cs typeface="Calibri"/>
                <a:sym typeface="Calibri"/>
              </a:rPr>
              <a:t> to pursue a standard high school diploma (as determined by parent)</a:t>
            </a:r>
            <a:endParaRPr sz="1200" b="0" i="0" u="none" strike="noStrike" cap="none">
              <a:solidFill>
                <a:schemeClr val="dk1"/>
              </a:solidFill>
              <a:latin typeface="Calibri"/>
              <a:ea typeface="Calibri"/>
              <a:cs typeface="Calibri"/>
              <a:sym typeface="Calibri"/>
            </a:endParaRPr>
          </a:p>
          <a:p>
            <a:pPr marL="685800" marR="0" lvl="1" indent="-1524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Then there’s the preparation needed for the student to graduate from high school </a:t>
            </a:r>
            <a:endParaRPr sz="1200" b="0" i="0" u="none" strike="noStrike" cap="none">
              <a:solidFill>
                <a:schemeClr val="dk1"/>
              </a:solidFill>
              <a:latin typeface="Calibri"/>
              <a:ea typeface="Calibri"/>
              <a:cs typeface="Calibri"/>
              <a:sym typeface="Calibri"/>
            </a:endParaRPr>
          </a:p>
          <a:p>
            <a:pPr marL="1143000" marR="0" lvl="2" indent="-2286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standard diploma and </a:t>
            </a:r>
            <a:endParaRPr sz="1200" b="0" i="0" u="none" strike="noStrike" cap="none">
              <a:solidFill>
                <a:schemeClr val="dk1"/>
              </a:solidFill>
              <a:latin typeface="Calibri"/>
              <a:ea typeface="Calibri"/>
              <a:cs typeface="Calibri"/>
              <a:sym typeface="Calibri"/>
            </a:endParaRPr>
          </a:p>
          <a:p>
            <a:pPr marL="1143000" marR="0" lvl="2" indent="-2286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 Scholar or Merit diploma designation (as determined by parent)</a:t>
            </a:r>
            <a:endParaRPr sz="1200" b="0" i="0" u="none" strike="noStrike" cap="none">
              <a:solidFill>
                <a:schemeClr val="dk1"/>
              </a:solidFill>
              <a:latin typeface="Calibri"/>
              <a:ea typeface="Calibri"/>
              <a:cs typeface="Calibri"/>
              <a:sym typeface="Calibri"/>
            </a:endParaRPr>
          </a:p>
          <a:p>
            <a:pPr marL="685800" marR="0" lvl="1" indent="-1524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And the consideration of the student’s need for instruction in:</a:t>
            </a:r>
            <a:endParaRPr sz="1200" b="0" i="0" u="none" strike="noStrike" cap="none">
              <a:solidFill>
                <a:schemeClr val="dk1"/>
              </a:solidFill>
              <a:latin typeface="Calibri"/>
              <a:ea typeface="Calibri"/>
              <a:cs typeface="Calibri"/>
              <a:sym typeface="Calibri"/>
            </a:endParaRPr>
          </a:p>
          <a:p>
            <a:pPr marL="1143000" marR="0" lvl="2" indent="-2286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 in </a:t>
            </a:r>
            <a:r>
              <a:rPr lang="en-US" sz="1200" b="0" i="0" u="sng" strike="noStrike" cap="none">
                <a:solidFill>
                  <a:schemeClr val="dk1"/>
                </a:solidFill>
                <a:latin typeface="Calibri"/>
                <a:ea typeface="Calibri"/>
                <a:cs typeface="Calibri"/>
                <a:sym typeface="Calibri"/>
              </a:rPr>
              <a:t>self-determination</a:t>
            </a:r>
            <a:r>
              <a:rPr lang="en-US" sz="1200" b="0" i="0" u="none" strike="noStrike" cap="none">
                <a:solidFill>
                  <a:schemeClr val="dk1"/>
                </a:solidFill>
                <a:latin typeface="Calibri"/>
                <a:ea typeface="Calibri"/>
                <a:cs typeface="Calibri"/>
                <a:sym typeface="Calibri"/>
              </a:rPr>
              <a:t> to assist the student to be able to actively and effectively participate in IEP meetings </a:t>
            </a:r>
            <a:endParaRPr sz="1200" b="0" i="0" u="none" strike="noStrike" cap="none">
              <a:solidFill>
                <a:schemeClr val="dk1"/>
              </a:solidFill>
              <a:latin typeface="Calibri"/>
              <a:ea typeface="Calibri"/>
              <a:cs typeface="Calibri"/>
              <a:sym typeface="Calibri"/>
            </a:endParaRPr>
          </a:p>
          <a:p>
            <a:pPr marL="1143000" marR="0" lvl="2" indent="-22860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and </a:t>
            </a:r>
            <a:r>
              <a:rPr lang="en-US" sz="1200" b="0" i="0" u="sng" strike="noStrike" cap="none">
                <a:solidFill>
                  <a:schemeClr val="dk1"/>
                </a:solidFill>
                <a:latin typeface="Calibri"/>
                <a:ea typeface="Calibri"/>
                <a:cs typeface="Calibri"/>
                <a:sym typeface="Calibri"/>
              </a:rPr>
              <a:t>self-advocacy</a:t>
            </a:r>
            <a:r>
              <a:rPr lang="en-US" sz="1200" b="0" i="0" u="none" strike="noStrike" cap="none">
                <a:solidFill>
                  <a:schemeClr val="dk1"/>
                </a:solidFill>
                <a:latin typeface="Calibri"/>
                <a:ea typeface="Calibri"/>
                <a:cs typeface="Calibri"/>
                <a:sym typeface="Calibri"/>
              </a:rPr>
              <a:t>, so that needed postsecondary and career goals may be identified and in place by age sixteen (16).</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chemeClr val="dk1"/>
                </a:solidFill>
                <a:latin typeface="Quicksand"/>
                <a:ea typeface="Quicksand"/>
                <a:cs typeface="Quicksand"/>
                <a:sym typeface="Quicksand"/>
              </a:rPr>
              <a:t>Interagency Linkages</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Services listed on an IEP that agencies have agreed to provide or help the school district provide. </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Some students will likely be using the services of many agencies and time will be needed to figure out who can do what and who will pay for what.</a:t>
            </a:r>
            <a:endParaRPr sz="1200" b="0" i="0" u="none" strike="noStrike" cap="none">
              <a:solidFill>
                <a:schemeClr val="dk1"/>
              </a:solidFill>
              <a:latin typeface="Calibri"/>
              <a:ea typeface="Calibri"/>
              <a:cs typeface="Calibri"/>
              <a:sym typeface="Calibri"/>
            </a:endParaRPr>
          </a:p>
          <a:p>
            <a:pPr marL="171450" marR="0" lvl="0" indent="-1905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2400" b="1" i="0" u="none" strike="noStrike" cap="none">
                <a:solidFill>
                  <a:schemeClr val="dk1"/>
                </a:solidFill>
                <a:latin typeface="Quicksand"/>
                <a:ea typeface="Quicksand"/>
                <a:cs typeface="Quicksand"/>
                <a:sym typeface="Quicksand"/>
              </a:rPr>
              <a:t>Support Services /Residential Placements</a:t>
            </a: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chemeClr val="dk1"/>
                </a:solidFill>
                <a:latin typeface="Calibri"/>
                <a:ea typeface="Calibri"/>
                <a:cs typeface="Calibri"/>
                <a:sym typeface="Calibri"/>
              </a:rPr>
              <a:t>Early and long-range planning are critical in order for the student to receive many post-school programs or services whether they include </a:t>
            </a:r>
            <a:r>
              <a:rPr lang="en-US" sz="2400" b="0" i="0" u="sng" strike="noStrike" cap="none">
                <a:solidFill>
                  <a:schemeClr val="dk1"/>
                </a:solidFill>
                <a:latin typeface="Calibri"/>
                <a:ea typeface="Calibri"/>
                <a:cs typeface="Calibri"/>
                <a:sym typeface="Calibri"/>
              </a:rPr>
              <a:t>support services in college </a:t>
            </a:r>
            <a:r>
              <a:rPr lang="en-US" sz="2400" b="0" i="0" u="none" strike="noStrike" cap="none">
                <a:solidFill>
                  <a:schemeClr val="dk1"/>
                </a:solidFill>
                <a:latin typeface="Calibri"/>
                <a:ea typeface="Calibri"/>
                <a:cs typeface="Calibri"/>
                <a:sym typeface="Calibri"/>
              </a:rPr>
              <a:t>or </a:t>
            </a:r>
            <a:r>
              <a:rPr lang="en-US" sz="2400" b="0" i="0" u="sng" strike="noStrike" cap="none">
                <a:solidFill>
                  <a:schemeClr val="dk1"/>
                </a:solidFill>
                <a:latin typeface="Calibri"/>
                <a:ea typeface="Calibri"/>
                <a:cs typeface="Calibri"/>
                <a:sym typeface="Calibri"/>
              </a:rPr>
              <a:t>residential services from an adult provider.</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chemeClr val="dk1"/>
                </a:solidFill>
                <a:latin typeface="Calibri"/>
                <a:ea typeface="Calibri"/>
                <a:cs typeface="Calibri"/>
                <a:sym typeface="Calibri"/>
              </a:rPr>
              <a:t>Students and families are often faced with much paperwork to meet eligibility requirements and some adult services have long waiting lists.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86" name="Google Shape;38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93" name="Google Shape;39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9076" marR="0" lvl="0" indent="-459076"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IDEA 2004 requires that appropriate measurable postsecondary goals be based upon age-appropriate transition assessments related to training and education, employment, and where appropriate, independent living skills.</a:t>
            </a:r>
            <a:endParaRPr sz="1200" b="0" i="0" u="none" strike="noStrike" cap="none">
              <a:solidFill>
                <a:schemeClr val="dk1"/>
              </a:solidFill>
              <a:latin typeface="Calibri"/>
              <a:ea typeface="Calibri"/>
              <a:cs typeface="Calibri"/>
              <a:sym typeface="Calibri"/>
            </a:endParaRPr>
          </a:p>
          <a:p>
            <a:pPr marL="459076" marR="0" lvl="0" indent="-459076"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Quicksand"/>
              <a:ea typeface="Quicksand"/>
              <a:cs typeface="Quicksand"/>
              <a:sym typeface="Quicksand"/>
            </a:endParaRPr>
          </a:p>
          <a:p>
            <a:pPr marL="459076" marR="0" lvl="0" indent="-459076"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94" name="Google Shape;39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94429"/>
              </a:buClr>
              <a:buSzPts val="1400"/>
              <a:buFont typeface="Quicksand"/>
              <a:buNone/>
            </a:pPr>
            <a:r>
              <a:rPr lang="en-US" sz="1200" b="0" i="0" u="none" strike="noStrike" cap="none">
                <a:solidFill>
                  <a:schemeClr val="dk1"/>
                </a:solidFill>
                <a:latin typeface="Quicksand"/>
                <a:ea typeface="Quicksand"/>
                <a:cs typeface="Quicksand"/>
                <a:sym typeface="Quicksand"/>
              </a:rPr>
              <a:t>Goals of Transition Assessment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494429"/>
              </a:buClr>
              <a:buSzPts val="1400"/>
              <a:buFont typeface="Calibri"/>
              <a:buNone/>
            </a:pPr>
            <a:endParaRPr sz="12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1200"/>
              </a:spcBef>
              <a:spcAft>
                <a:spcPts val="0"/>
              </a:spcAft>
              <a:buClr>
                <a:srgbClr val="494429"/>
              </a:buClr>
              <a:buSzPts val="1400"/>
              <a:buFont typeface="Quicksand"/>
              <a:buNone/>
            </a:pPr>
            <a:r>
              <a:rPr lang="en-US" sz="1200" b="0" i="0" u="none" strike="noStrike" cap="none">
                <a:solidFill>
                  <a:schemeClr val="dk1"/>
                </a:solidFill>
                <a:latin typeface="Quicksand"/>
                <a:ea typeface="Quicksand"/>
                <a:cs typeface="Quicksand"/>
                <a:sym typeface="Quicksand"/>
              </a:rPr>
              <a:t>Make informed choices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494429"/>
              </a:buClr>
              <a:buSzPts val="1400"/>
              <a:buFont typeface="Quicksand"/>
              <a:buNone/>
            </a:pPr>
            <a:r>
              <a:rPr lang="en-US" sz="1200" b="0" i="0" u="none" strike="noStrike" cap="none">
                <a:solidFill>
                  <a:schemeClr val="dk1"/>
                </a:solidFill>
                <a:latin typeface="Quicksand"/>
                <a:ea typeface="Quicksand"/>
                <a:cs typeface="Quicksand"/>
                <a:sym typeface="Quicksand"/>
              </a:rPr>
              <a:t>Take charge of the transition process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1200"/>
              </a:spcBef>
              <a:spcAft>
                <a:spcPts val="0"/>
              </a:spcAft>
              <a:buClr>
                <a:srgbClr val="494429"/>
              </a:buClr>
              <a:buSzPts val="1400"/>
              <a:buFont typeface="Quicksand"/>
              <a:buNone/>
            </a:pPr>
            <a:r>
              <a:rPr lang="en-US" sz="1200" b="0" i="0" u="none" strike="noStrike" cap="none">
                <a:solidFill>
                  <a:schemeClr val="dk1"/>
                </a:solidFill>
                <a:latin typeface="Quicksand"/>
                <a:ea typeface="Quicksand"/>
                <a:cs typeface="Quicksand"/>
                <a:sym typeface="Quicksand"/>
              </a:rPr>
              <a:t>Understand the skills needed for post-school environments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06" name="Google Shape;40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a:ea typeface="Times"/>
                <a:cs typeface="Times"/>
                <a:sym typeface="Times"/>
              </a:rPr>
              <a:t>9</a:t>
            </a:fld>
            <a:endParaRPr sz="1200" b="0" i="0" u="none" strike="noStrike" cap="none">
              <a:solidFill>
                <a:schemeClr val="dk1"/>
              </a:solidFill>
              <a:latin typeface="Times"/>
              <a:ea typeface="Times"/>
              <a:cs typeface="Times"/>
              <a:sym typeface="Times"/>
            </a:endParaRPr>
          </a:p>
        </p:txBody>
      </p:sp>
      <p:sp>
        <p:nvSpPr>
          <p:cNvPr id="414" name="Google Shape;4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Quicksand"/>
              <a:buNone/>
            </a:pPr>
            <a:r>
              <a:rPr lang="en-US" sz="1200" b="1" i="0" u="none" strike="noStrike" cap="none">
                <a:solidFill>
                  <a:schemeClr val="dk1"/>
                </a:solidFill>
                <a:latin typeface="Quicksand"/>
                <a:ea typeface="Quicksand"/>
                <a:cs typeface="Quicksand"/>
                <a:sym typeface="Quicksand"/>
              </a:rPr>
              <a:t>Community Participation Assessments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Goals, as needed, based on knowledge and demonstration of skills needed to participate in the community (e.g., tax forms, voter registration, social interactions, consumer activities, accessing and using various transportation modes.)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a:p>
            <a:pPr marL="0" marR="0" lvl="0" indent="0" algn="l" rtl="0">
              <a:lnSpc>
                <a:spcPct val="100000"/>
              </a:lnSpc>
              <a:spcBef>
                <a:spcPts val="0"/>
              </a:spcBef>
              <a:spcAft>
                <a:spcPts val="0"/>
              </a:spcAft>
              <a:buClr>
                <a:schemeClr val="dk1"/>
              </a:buClr>
              <a:buSzPts val="1400"/>
              <a:buFont typeface="Quicksand"/>
              <a:buNone/>
            </a:pPr>
            <a:r>
              <a:rPr lang="en-US" sz="1200" b="1" i="0" u="none" strike="noStrike" cap="none">
                <a:solidFill>
                  <a:schemeClr val="dk1"/>
                </a:solidFill>
                <a:latin typeface="Quicksand"/>
                <a:ea typeface="Quicksand"/>
                <a:cs typeface="Quicksand"/>
                <a:sym typeface="Quicksand"/>
              </a:rPr>
              <a:t>Student Participated in </a:t>
            </a:r>
            <a:r>
              <a:rPr lang="en-US" sz="1200" b="1" i="1" u="sng" strike="noStrike" cap="none">
                <a:solidFill>
                  <a:schemeClr val="hlink"/>
                </a:solidFill>
                <a:latin typeface="Quicksand"/>
                <a:ea typeface="Quicksand"/>
                <a:cs typeface="Quicksand"/>
                <a:sym typeface="Quicksand"/>
                <a:hlinkClick r:id="rId3"/>
              </a:rPr>
              <a:t>Career Clusters</a:t>
            </a:r>
            <a:r>
              <a:rPr lang="en-US" sz="1200" b="1" i="0" u="none" strike="noStrike" cap="none">
                <a:solidFill>
                  <a:schemeClr val="dk1"/>
                </a:solidFill>
                <a:latin typeface="Quicksand"/>
                <a:ea typeface="Quicksand"/>
                <a:cs typeface="Quicksand"/>
                <a:sym typeface="Quicksand"/>
              </a:rPr>
              <a:t> interest inventory</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Identified Information Technology as field of interest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Quicksand"/>
              <a:buNone/>
            </a:pPr>
            <a:r>
              <a:rPr lang="en-US" sz="1200" b="0" i="0" u="none" strike="noStrike" cap="none">
                <a:solidFill>
                  <a:schemeClr val="dk1"/>
                </a:solidFill>
                <a:latin typeface="Quicksand"/>
                <a:ea typeface="Quicksand"/>
                <a:cs typeface="Quicksand"/>
                <a:sym typeface="Quicksand"/>
              </a:rPr>
              <a:t>Discovered college courses are necessary to achieve desired career</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Times"/>
              <a:ea typeface="Times"/>
              <a:cs typeface="Times"/>
              <a:sym typeface="Time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8"/>
            <a:ext cx="10972800" cy="1143000"/>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1pPr>
            <a:lvl2pPr marL="914400" marR="0" lvl="1"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609600" y="274638"/>
            <a:ext cx="10972800" cy="1143000"/>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91425" rIns="91425" bIns="91425" anchor="t" anchorCtr="0"/>
          <a:lstStyle>
            <a:lvl1pPr marL="457200" marR="0" lvl="0"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1pPr>
            <a:lvl2pPr marL="914400" marR="0" lvl="1"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7285038" y="1828800"/>
            <a:ext cx="5851525" cy="2743200"/>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 name="Google Shape;79;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91425" rIns="91425" bIns="91425" anchor="t" anchorCtr="0"/>
          <a:lstStyle>
            <a:lvl1pPr marL="457200" marR="0" lvl="0"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1pPr>
            <a:lvl2pPr marL="914400" marR="0" lvl="1"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91"/>
        <p:cNvGrpSpPr/>
        <p:nvPr/>
      </p:nvGrpSpPr>
      <p:grpSpPr>
        <a:xfrm>
          <a:off x="0" y="0"/>
          <a:ext cx="0" cy="0"/>
          <a:chOff x="0" y="0"/>
          <a:chExt cx="0" cy="0"/>
        </a:xfrm>
      </p:grpSpPr>
      <p:sp>
        <p:nvSpPr>
          <p:cNvPr id="92" name="Google Shape;92;p14"/>
          <p:cNvSpPr>
            <a:spLocks noGrp="1"/>
          </p:cNvSpPr>
          <p:nvPr>
            <p:ph type="pic" idx="2"/>
          </p:nvPr>
        </p:nvSpPr>
        <p:spPr>
          <a:xfrm>
            <a:off x="1198373" y="1223736"/>
            <a:ext cx="1627500" cy="16272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93" name="Google Shape;93;p14"/>
          <p:cNvSpPr>
            <a:spLocks noGrp="1"/>
          </p:cNvSpPr>
          <p:nvPr>
            <p:ph type="pic" idx="3"/>
          </p:nvPr>
        </p:nvSpPr>
        <p:spPr>
          <a:xfrm>
            <a:off x="1198372" y="3958099"/>
            <a:ext cx="1627500" cy="16272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9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95"/>
        <p:cNvGrpSpPr/>
        <p:nvPr/>
      </p:nvGrpSpPr>
      <p:grpSpPr>
        <a:xfrm>
          <a:off x="0" y="0"/>
          <a:ext cx="0" cy="0"/>
          <a:chOff x="0" y="0"/>
          <a:chExt cx="0" cy="0"/>
        </a:xfrm>
      </p:grpSpPr>
      <p:sp>
        <p:nvSpPr>
          <p:cNvPr id="96" name="Google Shape;96;p16"/>
          <p:cNvSpPr>
            <a:spLocks noGrp="1"/>
          </p:cNvSpPr>
          <p:nvPr>
            <p:ph type="pic" idx="2"/>
          </p:nvPr>
        </p:nvSpPr>
        <p:spPr>
          <a:xfrm>
            <a:off x="1802376" y="2003613"/>
            <a:ext cx="3941100" cy="391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97" name="Google Shape;97;p16"/>
          <p:cNvSpPr>
            <a:spLocks noGrp="1"/>
          </p:cNvSpPr>
          <p:nvPr>
            <p:ph type="pic" idx="3"/>
          </p:nvPr>
        </p:nvSpPr>
        <p:spPr>
          <a:xfrm>
            <a:off x="6335215" y="2003613"/>
            <a:ext cx="3941100" cy="391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a_clients">
  <p:cSld name="Sta_clients">
    <p:spTree>
      <p:nvGrpSpPr>
        <p:cNvPr id="1" name="Shape 98"/>
        <p:cNvGrpSpPr/>
        <p:nvPr/>
      </p:nvGrpSpPr>
      <p:grpSpPr>
        <a:xfrm>
          <a:off x="0" y="0"/>
          <a:ext cx="0" cy="0"/>
          <a:chOff x="0" y="0"/>
          <a:chExt cx="0" cy="0"/>
        </a:xfrm>
      </p:grpSpPr>
      <p:sp>
        <p:nvSpPr>
          <p:cNvPr id="99" name="Google Shape;99;p17"/>
          <p:cNvSpPr>
            <a:spLocks noGrp="1"/>
          </p:cNvSpPr>
          <p:nvPr>
            <p:ph type="pic" idx="2"/>
          </p:nvPr>
        </p:nvSpPr>
        <p:spPr>
          <a:xfrm>
            <a:off x="-2" y="1758950"/>
            <a:ext cx="11429100" cy="33402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ta_clients">
  <p:cSld name="1_Sta_clients">
    <p:spTree>
      <p:nvGrpSpPr>
        <p:cNvPr id="1" name="Shape 100"/>
        <p:cNvGrpSpPr/>
        <p:nvPr/>
      </p:nvGrpSpPr>
      <p:grpSpPr>
        <a:xfrm>
          <a:off x="0" y="0"/>
          <a:ext cx="0" cy="0"/>
          <a:chOff x="0" y="0"/>
          <a:chExt cx="0" cy="0"/>
        </a:xfrm>
      </p:grpSpPr>
      <p:sp>
        <p:nvSpPr>
          <p:cNvPr id="101" name="Google Shape;101;p18"/>
          <p:cNvSpPr>
            <a:spLocks noGrp="1"/>
          </p:cNvSpPr>
          <p:nvPr>
            <p:ph type="pic" idx="2"/>
          </p:nvPr>
        </p:nvSpPr>
        <p:spPr>
          <a:xfrm>
            <a:off x="847152" y="1758950"/>
            <a:ext cx="4941000" cy="33402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02"/>
        <p:cNvGrpSpPr/>
        <p:nvPr/>
      </p:nvGrpSpPr>
      <p:grpSpPr>
        <a:xfrm>
          <a:off x="0" y="0"/>
          <a:ext cx="0" cy="0"/>
          <a:chOff x="0" y="0"/>
          <a:chExt cx="0" cy="0"/>
        </a:xfrm>
      </p:grpSpPr>
      <p:sp>
        <p:nvSpPr>
          <p:cNvPr id="103" name="Google Shape;103;p19"/>
          <p:cNvSpPr>
            <a:spLocks noGrp="1"/>
          </p:cNvSpPr>
          <p:nvPr>
            <p:ph type="pic" idx="2"/>
          </p:nvPr>
        </p:nvSpPr>
        <p:spPr>
          <a:xfrm>
            <a:off x="1662096" y="1929188"/>
            <a:ext cx="1883400" cy="18828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104"/>
        <p:cNvGrpSpPr/>
        <p:nvPr/>
      </p:nvGrpSpPr>
      <p:grpSpPr>
        <a:xfrm>
          <a:off x="0" y="0"/>
          <a:ext cx="0" cy="0"/>
          <a:chOff x="0" y="0"/>
          <a:chExt cx="0" cy="0"/>
        </a:xfrm>
      </p:grpSpPr>
      <p:sp>
        <p:nvSpPr>
          <p:cNvPr id="105" name="Google Shape;105;p20"/>
          <p:cNvSpPr>
            <a:spLocks noGrp="1"/>
          </p:cNvSpPr>
          <p:nvPr>
            <p:ph type="pic" idx="2"/>
          </p:nvPr>
        </p:nvSpPr>
        <p:spPr>
          <a:xfrm>
            <a:off x="1802376" y="2003613"/>
            <a:ext cx="3941100" cy="391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06" name="Google Shape;106;p20"/>
          <p:cNvSpPr>
            <a:spLocks noGrp="1"/>
          </p:cNvSpPr>
          <p:nvPr>
            <p:ph type="pic" idx="3"/>
          </p:nvPr>
        </p:nvSpPr>
        <p:spPr>
          <a:xfrm>
            <a:off x="6335215" y="2003613"/>
            <a:ext cx="3941100" cy="391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107"/>
        <p:cNvGrpSpPr/>
        <p:nvPr/>
      </p:nvGrpSpPr>
      <p:grpSpPr>
        <a:xfrm>
          <a:off x="0" y="0"/>
          <a:ext cx="0" cy="0"/>
          <a:chOff x="0" y="0"/>
          <a:chExt cx="0" cy="0"/>
        </a:xfrm>
      </p:grpSpPr>
      <p:sp>
        <p:nvSpPr>
          <p:cNvPr id="108" name="Google Shape;108;p21"/>
          <p:cNvSpPr>
            <a:spLocks noGrp="1"/>
          </p:cNvSpPr>
          <p:nvPr>
            <p:ph type="pic" idx="2"/>
          </p:nvPr>
        </p:nvSpPr>
        <p:spPr>
          <a:xfrm>
            <a:off x="0" y="0"/>
            <a:ext cx="52077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914400" y="2130426"/>
            <a:ext cx="10363200" cy="1470025"/>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8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1pPr>
            <a:lvl2pPr marR="0" lvl="1" algn="ctr" rtl="0">
              <a:lnSpc>
                <a:spcPct val="100000"/>
              </a:lnSpc>
              <a:spcBef>
                <a:spcPts val="72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3pPr>
            <a:lvl4pPr marR="0" lvl="3"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4pPr>
            <a:lvl5pPr marR="0" lvl="4"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09"/>
        <p:cNvGrpSpPr/>
        <p:nvPr/>
      </p:nvGrpSpPr>
      <p:grpSpPr>
        <a:xfrm>
          <a:off x="0" y="0"/>
          <a:ext cx="0" cy="0"/>
          <a:chOff x="0" y="0"/>
          <a:chExt cx="0" cy="0"/>
        </a:xfrm>
      </p:grpSpPr>
      <p:sp>
        <p:nvSpPr>
          <p:cNvPr id="110" name="Google Shape;110;p22"/>
          <p:cNvSpPr/>
          <p:nvPr/>
        </p:nvSpPr>
        <p:spPr>
          <a:xfrm rot="10800000" flipH="1">
            <a:off x="0" y="0"/>
            <a:ext cx="12192000" cy="6858000"/>
          </a:xfrm>
          <a:prstGeom prst="rect">
            <a:avLst/>
          </a:prstGeom>
          <a:gradFill>
            <a:gsLst>
              <a:gs pos="0">
                <a:srgbClr val="DEEBF8"/>
              </a:gs>
              <a:gs pos="38000">
                <a:srgbClr val="DEEBF8"/>
              </a:gs>
              <a:gs pos="91000">
                <a:srgbClr val="679DD9"/>
              </a:gs>
              <a:gs pos="100000">
                <a:srgbClr val="2D6DB4"/>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nvGrpSpPr>
          <p:cNvPr id="111" name="Google Shape;111;p22"/>
          <p:cNvGrpSpPr/>
          <p:nvPr/>
        </p:nvGrpSpPr>
        <p:grpSpPr>
          <a:xfrm>
            <a:off x="0" y="6779375"/>
            <a:ext cx="12191222" cy="78558"/>
            <a:chOff x="0" y="6078071"/>
            <a:chExt cx="24377567" cy="2877600"/>
          </a:xfrm>
        </p:grpSpPr>
        <p:sp>
          <p:nvSpPr>
            <p:cNvPr id="112" name="Google Shape;112;p22"/>
            <p:cNvSpPr/>
            <p:nvPr/>
          </p:nvSpPr>
          <p:spPr>
            <a:xfrm>
              <a:off x="0" y="6078071"/>
              <a:ext cx="8125800" cy="2877600"/>
            </a:xfrm>
            <a:prstGeom prst="rect">
              <a:avLst/>
            </a:prstGeom>
            <a:solidFill>
              <a:srgbClr val="0166D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113" name="Google Shape;113;p22"/>
            <p:cNvSpPr/>
            <p:nvPr/>
          </p:nvSpPr>
          <p:spPr>
            <a:xfrm>
              <a:off x="8125883" y="6078071"/>
              <a:ext cx="8125800" cy="2877600"/>
            </a:xfrm>
            <a:prstGeom prst="rect">
              <a:avLst/>
            </a:prstGeom>
            <a:solidFill>
              <a:srgbClr val="01479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114" name="Google Shape;114;p22"/>
            <p:cNvSpPr/>
            <p:nvPr/>
          </p:nvSpPr>
          <p:spPr>
            <a:xfrm>
              <a:off x="16251767"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15"/>
        <p:cNvGrpSpPr/>
        <p:nvPr/>
      </p:nvGrpSpPr>
      <p:grpSpPr>
        <a:xfrm>
          <a:off x="0" y="0"/>
          <a:ext cx="0" cy="0"/>
          <a:chOff x="0" y="0"/>
          <a:chExt cx="0" cy="0"/>
        </a:xfrm>
      </p:grpSpPr>
      <p:sp>
        <p:nvSpPr>
          <p:cNvPr id="116" name="Google Shape;116;p23"/>
          <p:cNvSpPr>
            <a:spLocks noGrp="1"/>
          </p:cNvSpPr>
          <p:nvPr>
            <p:ph type="pic" idx="2"/>
          </p:nvPr>
        </p:nvSpPr>
        <p:spPr>
          <a:xfrm>
            <a:off x="1063868" y="2015893"/>
            <a:ext cx="1510200" cy="15096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17" name="Google Shape;117;p23"/>
          <p:cNvSpPr>
            <a:spLocks noGrp="1"/>
          </p:cNvSpPr>
          <p:nvPr>
            <p:ph type="pic" idx="3"/>
          </p:nvPr>
        </p:nvSpPr>
        <p:spPr>
          <a:xfrm>
            <a:off x="1063868" y="4001052"/>
            <a:ext cx="1510200" cy="15096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18"/>
        <p:cNvGrpSpPr/>
        <p:nvPr/>
      </p:nvGrpSpPr>
      <p:grpSpPr>
        <a:xfrm>
          <a:off x="0" y="0"/>
          <a:ext cx="0" cy="0"/>
          <a:chOff x="0" y="0"/>
          <a:chExt cx="0" cy="0"/>
        </a:xfrm>
      </p:grpSpPr>
      <p:sp>
        <p:nvSpPr>
          <p:cNvPr id="119" name="Google Shape;119;p24"/>
          <p:cNvSpPr>
            <a:spLocks noGrp="1"/>
          </p:cNvSpPr>
          <p:nvPr>
            <p:ph type="pic" idx="2"/>
          </p:nvPr>
        </p:nvSpPr>
        <p:spPr>
          <a:xfrm>
            <a:off x="-1588" y="0"/>
            <a:ext cx="121920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rgbClr val="D8D8D8"/>
              </a:buClr>
              <a:buSzPts val="2100"/>
              <a:buFont typeface="Arial"/>
              <a:buNone/>
              <a:defRPr sz="2100" b="0" i="0" u="none" strike="noStrike" cap="none">
                <a:solidFill>
                  <a:srgbClr val="D8D8D8"/>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20"/>
        <p:cNvGrpSpPr/>
        <p:nvPr/>
      </p:nvGrpSpPr>
      <p:grpSpPr>
        <a:xfrm>
          <a:off x="0" y="0"/>
          <a:ext cx="0" cy="0"/>
          <a:chOff x="0" y="0"/>
          <a:chExt cx="0" cy="0"/>
        </a:xfrm>
      </p:grpSpPr>
      <p:sp>
        <p:nvSpPr>
          <p:cNvPr id="121" name="Google Shape;121;p25"/>
          <p:cNvSpPr>
            <a:spLocks noGrp="1"/>
          </p:cNvSpPr>
          <p:nvPr>
            <p:ph type="pic" idx="2"/>
          </p:nvPr>
        </p:nvSpPr>
        <p:spPr>
          <a:xfrm>
            <a:off x="426753" y="2941666"/>
            <a:ext cx="2099700" cy="139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2" name="Google Shape;122;p25"/>
          <p:cNvSpPr>
            <a:spLocks noGrp="1"/>
          </p:cNvSpPr>
          <p:nvPr>
            <p:ph type="pic" idx="3"/>
          </p:nvPr>
        </p:nvSpPr>
        <p:spPr>
          <a:xfrm>
            <a:off x="2710549" y="2941666"/>
            <a:ext cx="2099700" cy="139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3" name="Google Shape;123;p25"/>
          <p:cNvSpPr>
            <a:spLocks noGrp="1"/>
          </p:cNvSpPr>
          <p:nvPr>
            <p:ph type="pic" idx="4"/>
          </p:nvPr>
        </p:nvSpPr>
        <p:spPr>
          <a:xfrm>
            <a:off x="4994344" y="2941666"/>
            <a:ext cx="2099700" cy="139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4" name="Google Shape;124;p25"/>
          <p:cNvSpPr>
            <a:spLocks noGrp="1"/>
          </p:cNvSpPr>
          <p:nvPr>
            <p:ph type="pic" idx="5"/>
          </p:nvPr>
        </p:nvSpPr>
        <p:spPr>
          <a:xfrm>
            <a:off x="7278140" y="2941666"/>
            <a:ext cx="2099700" cy="139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5" name="Google Shape;125;p25"/>
          <p:cNvSpPr>
            <a:spLocks noGrp="1"/>
          </p:cNvSpPr>
          <p:nvPr>
            <p:ph type="pic" idx="6"/>
          </p:nvPr>
        </p:nvSpPr>
        <p:spPr>
          <a:xfrm>
            <a:off x="9561935" y="2941666"/>
            <a:ext cx="2099700" cy="139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126"/>
        <p:cNvGrpSpPr/>
        <p:nvPr/>
      </p:nvGrpSpPr>
      <p:grpSpPr>
        <a:xfrm>
          <a:off x="0" y="0"/>
          <a:ext cx="0" cy="0"/>
          <a:chOff x="0" y="0"/>
          <a:chExt cx="0" cy="0"/>
        </a:xfrm>
      </p:grpSpPr>
      <p:sp>
        <p:nvSpPr>
          <p:cNvPr id="127" name="Google Shape;127;p26"/>
          <p:cNvSpPr>
            <a:spLocks noGrp="1"/>
          </p:cNvSpPr>
          <p:nvPr>
            <p:ph type="pic" idx="2"/>
          </p:nvPr>
        </p:nvSpPr>
        <p:spPr>
          <a:xfrm>
            <a:off x="2760468" y="3762239"/>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8" name="Google Shape;128;p26"/>
          <p:cNvSpPr>
            <a:spLocks noGrp="1"/>
          </p:cNvSpPr>
          <p:nvPr>
            <p:ph type="pic" idx="3"/>
          </p:nvPr>
        </p:nvSpPr>
        <p:spPr>
          <a:xfrm>
            <a:off x="9905405" y="3762239"/>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9" name="Google Shape;129;p26"/>
          <p:cNvSpPr>
            <a:spLocks noGrp="1"/>
          </p:cNvSpPr>
          <p:nvPr>
            <p:ph type="pic" idx="4"/>
          </p:nvPr>
        </p:nvSpPr>
        <p:spPr>
          <a:xfrm>
            <a:off x="7510957" y="1497707"/>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0" name="Google Shape;130;p26"/>
          <p:cNvSpPr>
            <a:spLocks noGrp="1"/>
          </p:cNvSpPr>
          <p:nvPr>
            <p:ph type="pic" idx="5"/>
          </p:nvPr>
        </p:nvSpPr>
        <p:spPr>
          <a:xfrm>
            <a:off x="9905405" y="1497707"/>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1" name="Google Shape;131;p26"/>
          <p:cNvSpPr>
            <a:spLocks noGrp="1"/>
          </p:cNvSpPr>
          <p:nvPr>
            <p:ph type="pic" idx="6"/>
          </p:nvPr>
        </p:nvSpPr>
        <p:spPr>
          <a:xfrm>
            <a:off x="5128492" y="1497707"/>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2" name="Google Shape;132;p26"/>
          <p:cNvSpPr>
            <a:spLocks noGrp="1"/>
          </p:cNvSpPr>
          <p:nvPr>
            <p:ph type="pic" idx="7"/>
          </p:nvPr>
        </p:nvSpPr>
        <p:spPr>
          <a:xfrm>
            <a:off x="5128492" y="3762239"/>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Big Image Placeholder">
  <p:cSld name="3_Big Image Placeholder">
    <p:spTree>
      <p:nvGrpSpPr>
        <p:cNvPr id="1" name="Shape 133"/>
        <p:cNvGrpSpPr/>
        <p:nvPr/>
      </p:nvGrpSpPr>
      <p:grpSpPr>
        <a:xfrm>
          <a:off x="0" y="0"/>
          <a:ext cx="0" cy="0"/>
          <a:chOff x="0" y="0"/>
          <a:chExt cx="0" cy="0"/>
        </a:xfrm>
      </p:grpSpPr>
      <p:sp>
        <p:nvSpPr>
          <p:cNvPr id="134" name="Google Shape;134;p27"/>
          <p:cNvSpPr>
            <a:spLocks noGrp="1"/>
          </p:cNvSpPr>
          <p:nvPr>
            <p:ph type="pic" idx="2"/>
          </p:nvPr>
        </p:nvSpPr>
        <p:spPr>
          <a:xfrm>
            <a:off x="8038" y="0"/>
            <a:ext cx="60864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5" name="Google Shape;135;p27"/>
          <p:cNvSpPr>
            <a:spLocks noGrp="1"/>
          </p:cNvSpPr>
          <p:nvPr>
            <p:ph type="pic" idx="3"/>
          </p:nvPr>
        </p:nvSpPr>
        <p:spPr>
          <a:xfrm>
            <a:off x="6094412" y="0"/>
            <a:ext cx="60864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Big Image Placeholder">
  <p:cSld name="4_Big Image Placeholder">
    <p:spTree>
      <p:nvGrpSpPr>
        <p:cNvPr id="1" name="Shape 136"/>
        <p:cNvGrpSpPr/>
        <p:nvPr/>
      </p:nvGrpSpPr>
      <p:grpSpPr>
        <a:xfrm>
          <a:off x="0" y="0"/>
          <a:ext cx="0" cy="0"/>
          <a:chOff x="0" y="0"/>
          <a:chExt cx="0" cy="0"/>
        </a:xfrm>
      </p:grpSpPr>
      <p:sp>
        <p:nvSpPr>
          <p:cNvPr id="137" name="Google Shape;137;p28"/>
          <p:cNvSpPr>
            <a:spLocks noGrp="1"/>
          </p:cNvSpPr>
          <p:nvPr>
            <p:ph type="pic" idx="2"/>
          </p:nvPr>
        </p:nvSpPr>
        <p:spPr>
          <a:xfrm>
            <a:off x="874539" y="1524000"/>
            <a:ext cx="3356100" cy="4035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8" name="Google Shape;138;p28"/>
          <p:cNvSpPr>
            <a:spLocks noGrp="1"/>
          </p:cNvSpPr>
          <p:nvPr>
            <p:ph type="pic" idx="3"/>
          </p:nvPr>
        </p:nvSpPr>
        <p:spPr>
          <a:xfrm>
            <a:off x="4467876" y="1524000"/>
            <a:ext cx="3356100" cy="4035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39" name="Google Shape;139;p28"/>
          <p:cNvSpPr>
            <a:spLocks noGrp="1"/>
          </p:cNvSpPr>
          <p:nvPr>
            <p:ph type="pic" idx="4"/>
          </p:nvPr>
        </p:nvSpPr>
        <p:spPr>
          <a:xfrm>
            <a:off x="8059715" y="1524000"/>
            <a:ext cx="3356100" cy="4035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Big Image Placeholder">
  <p:cSld name="5_Big Image Placeholder">
    <p:spTree>
      <p:nvGrpSpPr>
        <p:cNvPr id="1" name="Shape 140"/>
        <p:cNvGrpSpPr/>
        <p:nvPr/>
      </p:nvGrpSpPr>
      <p:grpSpPr>
        <a:xfrm>
          <a:off x="0" y="0"/>
          <a:ext cx="0" cy="0"/>
          <a:chOff x="0" y="0"/>
          <a:chExt cx="0" cy="0"/>
        </a:xfrm>
      </p:grpSpPr>
      <p:sp>
        <p:nvSpPr>
          <p:cNvPr id="141" name="Google Shape;141;p29"/>
          <p:cNvSpPr>
            <a:spLocks noGrp="1"/>
          </p:cNvSpPr>
          <p:nvPr>
            <p:ph type="pic" idx="2"/>
          </p:nvPr>
        </p:nvSpPr>
        <p:spPr>
          <a:xfrm>
            <a:off x="770932"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2" name="Google Shape;142;p29"/>
          <p:cNvSpPr>
            <a:spLocks noGrp="1"/>
          </p:cNvSpPr>
          <p:nvPr>
            <p:ph type="pic" idx="3"/>
          </p:nvPr>
        </p:nvSpPr>
        <p:spPr>
          <a:xfrm>
            <a:off x="3460511"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3" name="Google Shape;143;p29"/>
          <p:cNvSpPr>
            <a:spLocks noGrp="1"/>
          </p:cNvSpPr>
          <p:nvPr>
            <p:ph type="pic" idx="4"/>
          </p:nvPr>
        </p:nvSpPr>
        <p:spPr>
          <a:xfrm>
            <a:off x="6152495"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4" name="Google Shape;144;p29"/>
          <p:cNvSpPr>
            <a:spLocks noGrp="1"/>
          </p:cNvSpPr>
          <p:nvPr>
            <p:ph type="pic" idx="5"/>
          </p:nvPr>
        </p:nvSpPr>
        <p:spPr>
          <a:xfrm>
            <a:off x="8842074"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Portfolio One">
  <p:cSld name="1_Portfolio One">
    <p:spTree>
      <p:nvGrpSpPr>
        <p:cNvPr id="1" name="Shape 145"/>
        <p:cNvGrpSpPr/>
        <p:nvPr/>
      </p:nvGrpSpPr>
      <p:grpSpPr>
        <a:xfrm>
          <a:off x="0" y="0"/>
          <a:ext cx="0" cy="0"/>
          <a:chOff x="0" y="0"/>
          <a:chExt cx="0" cy="0"/>
        </a:xfrm>
      </p:grpSpPr>
      <p:sp>
        <p:nvSpPr>
          <p:cNvPr id="146" name="Google Shape;146;p30"/>
          <p:cNvSpPr>
            <a:spLocks noGrp="1"/>
          </p:cNvSpPr>
          <p:nvPr>
            <p:ph type="pic" idx="2"/>
          </p:nvPr>
        </p:nvSpPr>
        <p:spPr>
          <a:xfrm>
            <a:off x="770932"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7" name="Google Shape;147;p30"/>
          <p:cNvSpPr>
            <a:spLocks noGrp="1"/>
          </p:cNvSpPr>
          <p:nvPr>
            <p:ph type="pic" idx="3"/>
          </p:nvPr>
        </p:nvSpPr>
        <p:spPr>
          <a:xfrm>
            <a:off x="2511027"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8" name="Google Shape;148;p30"/>
          <p:cNvSpPr>
            <a:spLocks noGrp="1"/>
          </p:cNvSpPr>
          <p:nvPr>
            <p:ph type="pic" idx="4"/>
          </p:nvPr>
        </p:nvSpPr>
        <p:spPr>
          <a:xfrm>
            <a:off x="770932"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49" name="Google Shape;149;p30"/>
          <p:cNvSpPr>
            <a:spLocks noGrp="1"/>
          </p:cNvSpPr>
          <p:nvPr>
            <p:ph type="pic" idx="5"/>
          </p:nvPr>
        </p:nvSpPr>
        <p:spPr>
          <a:xfrm>
            <a:off x="2511027"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0" name="Google Shape;150;p30"/>
          <p:cNvSpPr>
            <a:spLocks noGrp="1"/>
          </p:cNvSpPr>
          <p:nvPr>
            <p:ph type="pic" idx="6"/>
          </p:nvPr>
        </p:nvSpPr>
        <p:spPr>
          <a:xfrm>
            <a:off x="8106089"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1" name="Google Shape;151;p30"/>
          <p:cNvSpPr>
            <a:spLocks noGrp="1"/>
          </p:cNvSpPr>
          <p:nvPr>
            <p:ph type="pic" idx="7"/>
          </p:nvPr>
        </p:nvSpPr>
        <p:spPr>
          <a:xfrm>
            <a:off x="9846184"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2" name="Google Shape;152;p30"/>
          <p:cNvSpPr>
            <a:spLocks noGrp="1"/>
          </p:cNvSpPr>
          <p:nvPr>
            <p:ph type="pic" idx="8"/>
          </p:nvPr>
        </p:nvSpPr>
        <p:spPr>
          <a:xfrm>
            <a:off x="8106089"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53" name="Google Shape;153;p30"/>
          <p:cNvSpPr>
            <a:spLocks noGrp="1"/>
          </p:cNvSpPr>
          <p:nvPr>
            <p:ph type="pic" idx="9"/>
          </p:nvPr>
        </p:nvSpPr>
        <p:spPr>
          <a:xfrm>
            <a:off x="9846184"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62"/>
        <p:cNvGrpSpPr/>
        <p:nvPr/>
      </p:nvGrpSpPr>
      <p:grpSpPr>
        <a:xfrm>
          <a:off x="0" y="0"/>
          <a:ext cx="0" cy="0"/>
          <a:chOff x="0" y="0"/>
          <a:chExt cx="0" cy="0"/>
        </a:xfrm>
      </p:grpSpPr>
      <p:sp>
        <p:nvSpPr>
          <p:cNvPr id="163" name="Google Shape;163;p32"/>
          <p:cNvSpPr>
            <a:spLocks noGrp="1"/>
          </p:cNvSpPr>
          <p:nvPr>
            <p:ph type="pic" idx="2"/>
          </p:nvPr>
        </p:nvSpPr>
        <p:spPr>
          <a:xfrm>
            <a:off x="1802376" y="1559475"/>
            <a:ext cx="3941100" cy="315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4" name="Google Shape;164;p32"/>
          <p:cNvSpPr>
            <a:spLocks noGrp="1"/>
          </p:cNvSpPr>
          <p:nvPr>
            <p:ph type="pic" idx="3"/>
          </p:nvPr>
        </p:nvSpPr>
        <p:spPr>
          <a:xfrm>
            <a:off x="6335215" y="1559475"/>
            <a:ext cx="3941100" cy="3156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01433" y="477068"/>
            <a:ext cx="3744000" cy="127119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accent1"/>
              </a:buClr>
              <a:buSzPts val="1400"/>
              <a:buFont typeface="Trebuchet MS"/>
              <a:buNone/>
              <a:defRPr sz="24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chemeClr val="accent1"/>
              </a:buClr>
              <a:buSzPts val="1400"/>
              <a:buFont typeface="Trebuchet MS"/>
              <a:buNone/>
              <a:defRPr sz="2400" b="0" i="0" u="none" strike="noStrike" cap="none">
                <a:solidFill>
                  <a:schemeClr val="accent1"/>
                </a:solidFill>
                <a:latin typeface="Trebuchet MS"/>
                <a:ea typeface="Trebuchet MS"/>
                <a:cs typeface="Trebuchet MS"/>
                <a:sym typeface="Trebuchet MS"/>
              </a:defRPr>
            </a:lvl2pPr>
            <a:lvl3pPr marR="0" lvl="2" algn="l" rtl="0">
              <a:lnSpc>
                <a:spcPct val="100000"/>
              </a:lnSpc>
              <a:spcBef>
                <a:spcPts val="0"/>
              </a:spcBef>
              <a:spcAft>
                <a:spcPts val="0"/>
              </a:spcAft>
              <a:buClr>
                <a:schemeClr val="accent1"/>
              </a:buClr>
              <a:buSzPts val="1400"/>
              <a:buFont typeface="Trebuchet MS"/>
              <a:buNone/>
              <a:defRPr sz="2400" b="0" i="0" u="none" strike="noStrike" cap="none">
                <a:solidFill>
                  <a:schemeClr val="accent1"/>
                </a:solidFill>
                <a:latin typeface="Trebuchet MS"/>
                <a:ea typeface="Trebuchet MS"/>
                <a:cs typeface="Trebuchet MS"/>
                <a:sym typeface="Trebuchet MS"/>
              </a:defRPr>
            </a:lvl3pPr>
            <a:lvl4pPr marR="0" lvl="3" algn="l" rtl="0">
              <a:lnSpc>
                <a:spcPct val="100000"/>
              </a:lnSpc>
              <a:spcBef>
                <a:spcPts val="0"/>
              </a:spcBef>
              <a:spcAft>
                <a:spcPts val="0"/>
              </a:spcAft>
              <a:buClr>
                <a:schemeClr val="accent1"/>
              </a:buClr>
              <a:buSzPts val="1400"/>
              <a:buFont typeface="Trebuchet MS"/>
              <a:buNone/>
              <a:defRPr sz="2400" b="0" i="0" u="none" strike="noStrike" cap="none">
                <a:solidFill>
                  <a:schemeClr val="accent1"/>
                </a:solidFill>
                <a:latin typeface="Trebuchet MS"/>
                <a:ea typeface="Trebuchet MS"/>
                <a:cs typeface="Trebuchet MS"/>
                <a:sym typeface="Trebuchet MS"/>
              </a:defRPr>
            </a:lvl4pPr>
            <a:lvl5pPr marR="0" lvl="4" algn="l" rtl="0">
              <a:lnSpc>
                <a:spcPct val="100000"/>
              </a:lnSpc>
              <a:spcBef>
                <a:spcPts val="0"/>
              </a:spcBef>
              <a:spcAft>
                <a:spcPts val="0"/>
              </a:spcAft>
              <a:buClr>
                <a:schemeClr val="accent1"/>
              </a:buClr>
              <a:buSzPts val="1400"/>
              <a:buFont typeface="Trebuchet MS"/>
              <a:buNone/>
              <a:defRPr sz="2400" b="0" i="0" u="none" strike="noStrike" cap="none">
                <a:solidFill>
                  <a:schemeClr val="accent1"/>
                </a:solidFill>
                <a:latin typeface="Trebuchet MS"/>
                <a:ea typeface="Trebuchet MS"/>
                <a:cs typeface="Trebuchet MS"/>
                <a:sym typeface="Trebuchet MS"/>
              </a:defRPr>
            </a:lvl5pPr>
            <a:lvl6pPr marR="0" lvl="5" algn="l" rtl="0">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2400" b="0" i="0" u="none" strike="noStrike" cap="none">
                <a:solidFill>
                  <a:schemeClr val="dk2"/>
                </a:solidFill>
                <a:latin typeface="Arial"/>
                <a:ea typeface="Arial"/>
                <a:cs typeface="Arial"/>
                <a:sym typeface="Arial"/>
              </a:defRPr>
            </a:lvl9pPr>
          </a:lstStyle>
          <a:p>
            <a:endParaRPr/>
          </a:p>
        </p:txBody>
      </p:sp>
      <p:sp>
        <p:nvSpPr>
          <p:cNvPr id="29" name="Google Shape;29;p4"/>
          <p:cNvSpPr txBox="1">
            <a:spLocks noGrp="1"/>
          </p:cNvSpPr>
          <p:nvPr>
            <p:ph type="body" idx="1"/>
          </p:nvPr>
        </p:nvSpPr>
        <p:spPr>
          <a:xfrm>
            <a:off x="301433" y="1954401"/>
            <a:ext cx="3744000" cy="4217997"/>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1pPr>
            <a:lvl2pPr marL="914400" marR="0" lvl="1"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2pPr>
            <a:lvl3pPr marL="1371600" marR="0" lvl="2"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3pPr>
            <a:lvl4pPr marL="1828800" marR="0" lvl="3"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4pPr>
            <a:lvl5pPr marL="2286000" marR="0" lvl="4"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5pPr>
            <a:lvl6pPr marL="2743200" marR="0" lvl="5"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6pPr>
            <a:lvl7pPr marL="3200400" marR="0" lvl="6"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7pPr>
            <a:lvl8pPr marL="3657600" marR="0" lvl="7"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8pPr>
            <a:lvl9pPr marL="4114800" marR="0" lvl="8" indent="-304800" algn="l" rtl="0">
              <a:lnSpc>
                <a:spcPct val="100000"/>
              </a:lnSpc>
              <a:spcBef>
                <a:spcPts val="0"/>
              </a:spcBef>
              <a:spcAft>
                <a:spcPts val="0"/>
              </a:spcAft>
              <a:buClr>
                <a:schemeClr val="lt1"/>
              </a:buClr>
              <a:buSzPts val="1200"/>
              <a:buFont typeface="Noto Sans Symbols"/>
              <a:buChar char="●"/>
              <a:defRPr sz="1200" b="0" i="0" u="none" strike="noStrike" cap="none">
                <a:solidFill>
                  <a:schemeClr val="lt1"/>
                </a:solidFill>
                <a:latin typeface="Trebuchet MS"/>
                <a:ea typeface="Trebuchet MS"/>
                <a:cs typeface="Trebuchet MS"/>
                <a:sym typeface="Trebuchet MS"/>
              </a:defRPr>
            </a:lvl9pPr>
          </a:lstStyle>
          <a:p>
            <a:endParaRPr/>
          </a:p>
        </p:txBody>
      </p:sp>
      <p:sp>
        <p:nvSpPr>
          <p:cNvPr id="30" name="Google Shape;30;p4"/>
          <p:cNvSpPr txBox="1">
            <a:spLocks noGrp="1"/>
          </p:cNvSpPr>
          <p:nvPr>
            <p:ph type="sldNum" idx="12"/>
          </p:nvPr>
        </p:nvSpPr>
        <p:spPr>
          <a:xfrm>
            <a:off x="11364722" y="6260831"/>
            <a:ext cx="731596"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67"/>
              <a:buFont typeface="Arial"/>
              <a:buNone/>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165"/>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66"/>
        <p:cNvGrpSpPr/>
        <p:nvPr/>
      </p:nvGrpSpPr>
      <p:grpSpPr>
        <a:xfrm>
          <a:off x="0" y="0"/>
          <a:ext cx="0" cy="0"/>
          <a:chOff x="0" y="0"/>
          <a:chExt cx="0" cy="0"/>
        </a:xfrm>
      </p:grpSpPr>
      <p:sp>
        <p:nvSpPr>
          <p:cNvPr id="167" name="Google Shape;167;p34"/>
          <p:cNvSpPr>
            <a:spLocks noGrp="1"/>
          </p:cNvSpPr>
          <p:nvPr>
            <p:ph type="pic" idx="2"/>
          </p:nvPr>
        </p:nvSpPr>
        <p:spPr>
          <a:xfrm>
            <a:off x="1198373" y="1223736"/>
            <a:ext cx="1627500" cy="16272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68" name="Google Shape;168;p34"/>
          <p:cNvSpPr>
            <a:spLocks noGrp="1"/>
          </p:cNvSpPr>
          <p:nvPr>
            <p:ph type="pic" idx="3"/>
          </p:nvPr>
        </p:nvSpPr>
        <p:spPr>
          <a:xfrm>
            <a:off x="1198372" y="3958099"/>
            <a:ext cx="1627500" cy="16272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69"/>
        <p:cNvGrpSpPr/>
        <p:nvPr/>
      </p:nvGrpSpPr>
      <p:grpSpPr>
        <a:xfrm>
          <a:off x="0" y="0"/>
          <a:ext cx="0" cy="0"/>
          <a:chOff x="0" y="0"/>
          <a:chExt cx="0" cy="0"/>
        </a:xfrm>
      </p:grpSpPr>
      <p:sp>
        <p:nvSpPr>
          <p:cNvPr id="170" name="Google Shape;170;p35"/>
          <p:cNvSpPr>
            <a:spLocks noGrp="1"/>
          </p:cNvSpPr>
          <p:nvPr>
            <p:ph type="pic" idx="2"/>
          </p:nvPr>
        </p:nvSpPr>
        <p:spPr>
          <a:xfrm>
            <a:off x="-1588" y="0"/>
            <a:ext cx="121920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D8D8D8"/>
              </a:buClr>
              <a:buSzPts val="2100"/>
              <a:buFont typeface="Arial"/>
              <a:buNone/>
              <a:defRPr sz="2100" b="0" i="0" u="none" strike="noStrike" cap="none">
                <a:solidFill>
                  <a:srgbClr val="D8D8D8"/>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ta_clients">
  <p:cSld name="Sta_clients">
    <p:spTree>
      <p:nvGrpSpPr>
        <p:cNvPr id="1" name="Shape 171"/>
        <p:cNvGrpSpPr/>
        <p:nvPr/>
      </p:nvGrpSpPr>
      <p:grpSpPr>
        <a:xfrm>
          <a:off x="0" y="0"/>
          <a:ext cx="0" cy="0"/>
          <a:chOff x="0" y="0"/>
          <a:chExt cx="0" cy="0"/>
        </a:xfrm>
      </p:grpSpPr>
      <p:sp>
        <p:nvSpPr>
          <p:cNvPr id="172" name="Google Shape;172;p36"/>
          <p:cNvSpPr>
            <a:spLocks noGrp="1"/>
          </p:cNvSpPr>
          <p:nvPr>
            <p:ph type="pic" idx="2"/>
          </p:nvPr>
        </p:nvSpPr>
        <p:spPr>
          <a:xfrm>
            <a:off x="-2" y="1758950"/>
            <a:ext cx="11429100" cy="33402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Sta_clients">
  <p:cSld name="1_Sta_clients">
    <p:spTree>
      <p:nvGrpSpPr>
        <p:cNvPr id="1" name="Shape 173"/>
        <p:cNvGrpSpPr/>
        <p:nvPr/>
      </p:nvGrpSpPr>
      <p:grpSpPr>
        <a:xfrm>
          <a:off x="0" y="0"/>
          <a:ext cx="0" cy="0"/>
          <a:chOff x="0" y="0"/>
          <a:chExt cx="0" cy="0"/>
        </a:xfrm>
      </p:grpSpPr>
      <p:sp>
        <p:nvSpPr>
          <p:cNvPr id="174" name="Google Shape;174;p37"/>
          <p:cNvSpPr>
            <a:spLocks noGrp="1"/>
          </p:cNvSpPr>
          <p:nvPr>
            <p:ph type="pic" idx="2"/>
          </p:nvPr>
        </p:nvSpPr>
        <p:spPr>
          <a:xfrm>
            <a:off x="847152" y="1758950"/>
            <a:ext cx="4941000" cy="33402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175"/>
        <p:cNvGrpSpPr/>
        <p:nvPr/>
      </p:nvGrpSpPr>
      <p:grpSpPr>
        <a:xfrm>
          <a:off x="0" y="0"/>
          <a:ext cx="0" cy="0"/>
          <a:chOff x="0" y="0"/>
          <a:chExt cx="0" cy="0"/>
        </a:xfrm>
      </p:grpSpPr>
      <p:sp>
        <p:nvSpPr>
          <p:cNvPr id="176" name="Google Shape;176;p38"/>
          <p:cNvSpPr>
            <a:spLocks noGrp="1"/>
          </p:cNvSpPr>
          <p:nvPr>
            <p:ph type="pic" idx="2"/>
          </p:nvPr>
        </p:nvSpPr>
        <p:spPr>
          <a:xfrm>
            <a:off x="1662096" y="1929188"/>
            <a:ext cx="1883400" cy="18828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177"/>
        <p:cNvGrpSpPr/>
        <p:nvPr/>
      </p:nvGrpSpPr>
      <p:grpSpPr>
        <a:xfrm>
          <a:off x="0" y="0"/>
          <a:ext cx="0" cy="0"/>
          <a:chOff x="0" y="0"/>
          <a:chExt cx="0" cy="0"/>
        </a:xfrm>
      </p:grpSpPr>
      <p:sp>
        <p:nvSpPr>
          <p:cNvPr id="178" name="Google Shape;178;p39"/>
          <p:cNvSpPr>
            <a:spLocks noGrp="1"/>
          </p:cNvSpPr>
          <p:nvPr>
            <p:ph type="pic" idx="2"/>
          </p:nvPr>
        </p:nvSpPr>
        <p:spPr>
          <a:xfrm>
            <a:off x="0" y="0"/>
            <a:ext cx="52077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79"/>
        <p:cNvGrpSpPr/>
        <p:nvPr/>
      </p:nvGrpSpPr>
      <p:grpSpPr>
        <a:xfrm>
          <a:off x="0" y="0"/>
          <a:ext cx="0" cy="0"/>
          <a:chOff x="0" y="0"/>
          <a:chExt cx="0" cy="0"/>
        </a:xfrm>
      </p:grpSpPr>
      <p:sp>
        <p:nvSpPr>
          <p:cNvPr id="180" name="Google Shape;180;p40"/>
          <p:cNvSpPr/>
          <p:nvPr/>
        </p:nvSpPr>
        <p:spPr>
          <a:xfrm rot="10800000" flipH="1">
            <a:off x="0" y="0"/>
            <a:ext cx="12192000" cy="6858000"/>
          </a:xfrm>
          <a:prstGeom prst="rect">
            <a:avLst/>
          </a:prstGeom>
          <a:gradFill>
            <a:gsLst>
              <a:gs pos="0">
                <a:srgbClr val="DEEBF8"/>
              </a:gs>
              <a:gs pos="38000">
                <a:srgbClr val="DEEBF8"/>
              </a:gs>
              <a:gs pos="91000">
                <a:srgbClr val="679DD9"/>
              </a:gs>
              <a:gs pos="100000">
                <a:srgbClr val="2D6DB4"/>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nvGrpSpPr>
          <p:cNvPr id="181" name="Google Shape;181;p40"/>
          <p:cNvGrpSpPr/>
          <p:nvPr/>
        </p:nvGrpSpPr>
        <p:grpSpPr>
          <a:xfrm>
            <a:off x="0" y="6779375"/>
            <a:ext cx="12191222" cy="78558"/>
            <a:chOff x="0" y="6078071"/>
            <a:chExt cx="24377567" cy="2877600"/>
          </a:xfrm>
        </p:grpSpPr>
        <p:sp>
          <p:nvSpPr>
            <p:cNvPr id="182" name="Google Shape;182;p40"/>
            <p:cNvSpPr/>
            <p:nvPr/>
          </p:nvSpPr>
          <p:spPr>
            <a:xfrm>
              <a:off x="0" y="6078071"/>
              <a:ext cx="8125800" cy="2877600"/>
            </a:xfrm>
            <a:prstGeom prst="rect">
              <a:avLst/>
            </a:prstGeom>
            <a:solidFill>
              <a:srgbClr val="0166D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183" name="Google Shape;183;p40"/>
            <p:cNvSpPr/>
            <p:nvPr/>
          </p:nvSpPr>
          <p:spPr>
            <a:xfrm>
              <a:off x="8125883" y="6078071"/>
              <a:ext cx="8125800" cy="2877600"/>
            </a:xfrm>
            <a:prstGeom prst="rect">
              <a:avLst/>
            </a:prstGeom>
            <a:solidFill>
              <a:srgbClr val="01479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184" name="Google Shape;184;p40"/>
            <p:cNvSpPr/>
            <p:nvPr/>
          </p:nvSpPr>
          <p:spPr>
            <a:xfrm>
              <a:off x="16251767"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185"/>
        <p:cNvGrpSpPr/>
        <p:nvPr/>
      </p:nvGrpSpPr>
      <p:grpSpPr>
        <a:xfrm>
          <a:off x="0" y="0"/>
          <a:ext cx="0" cy="0"/>
          <a:chOff x="0" y="0"/>
          <a:chExt cx="0" cy="0"/>
        </a:xfrm>
      </p:grpSpPr>
      <p:sp>
        <p:nvSpPr>
          <p:cNvPr id="186" name="Google Shape;186;p41"/>
          <p:cNvSpPr>
            <a:spLocks noGrp="1"/>
          </p:cNvSpPr>
          <p:nvPr>
            <p:ph type="pic" idx="2"/>
          </p:nvPr>
        </p:nvSpPr>
        <p:spPr>
          <a:xfrm>
            <a:off x="1063868" y="2015893"/>
            <a:ext cx="1510200" cy="15096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87" name="Google Shape;187;p41"/>
          <p:cNvSpPr>
            <a:spLocks noGrp="1"/>
          </p:cNvSpPr>
          <p:nvPr>
            <p:ph type="pic" idx="3"/>
          </p:nvPr>
        </p:nvSpPr>
        <p:spPr>
          <a:xfrm>
            <a:off x="1063868" y="4001052"/>
            <a:ext cx="1510200" cy="1509600"/>
          </a:xfrm>
          <a:prstGeom prst="ellipse">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188"/>
        <p:cNvGrpSpPr/>
        <p:nvPr/>
      </p:nvGrpSpPr>
      <p:grpSpPr>
        <a:xfrm>
          <a:off x="0" y="0"/>
          <a:ext cx="0" cy="0"/>
          <a:chOff x="0" y="0"/>
          <a:chExt cx="0" cy="0"/>
        </a:xfrm>
      </p:grpSpPr>
      <p:sp>
        <p:nvSpPr>
          <p:cNvPr id="189" name="Google Shape;189;p42"/>
          <p:cNvSpPr>
            <a:spLocks noGrp="1"/>
          </p:cNvSpPr>
          <p:nvPr>
            <p:ph type="pic" idx="2"/>
          </p:nvPr>
        </p:nvSpPr>
        <p:spPr>
          <a:xfrm>
            <a:off x="1075851" y="1999365"/>
            <a:ext cx="2099700" cy="209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0" name="Google Shape;190;p42"/>
          <p:cNvSpPr>
            <a:spLocks noGrp="1"/>
          </p:cNvSpPr>
          <p:nvPr>
            <p:ph type="pic" idx="3"/>
          </p:nvPr>
        </p:nvSpPr>
        <p:spPr>
          <a:xfrm>
            <a:off x="3359647" y="1999365"/>
            <a:ext cx="2099700" cy="209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1" name="Google Shape;191;p42"/>
          <p:cNvSpPr>
            <a:spLocks noGrp="1"/>
          </p:cNvSpPr>
          <p:nvPr>
            <p:ph type="pic" idx="4"/>
          </p:nvPr>
        </p:nvSpPr>
        <p:spPr>
          <a:xfrm>
            <a:off x="5643442" y="1999365"/>
            <a:ext cx="2099700" cy="209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2" name="Google Shape;192;p42"/>
          <p:cNvSpPr>
            <a:spLocks noGrp="1"/>
          </p:cNvSpPr>
          <p:nvPr>
            <p:ph type="pic" idx="5"/>
          </p:nvPr>
        </p:nvSpPr>
        <p:spPr>
          <a:xfrm>
            <a:off x="7927238" y="1999365"/>
            <a:ext cx="2099700" cy="209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1"/>
        <p:cNvGrpSpPr/>
        <p:nvPr/>
      </p:nvGrpSpPr>
      <p:grpSpPr>
        <a:xfrm>
          <a:off x="0" y="0"/>
          <a:ext cx="0" cy="0"/>
          <a:chOff x="0" y="0"/>
          <a:chExt cx="0" cy="0"/>
        </a:xfrm>
      </p:grpSpPr>
      <p:sp>
        <p:nvSpPr>
          <p:cNvPr id="32" name="Google Shape;32;p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193"/>
        <p:cNvGrpSpPr/>
        <p:nvPr/>
      </p:nvGrpSpPr>
      <p:grpSpPr>
        <a:xfrm>
          <a:off x="0" y="0"/>
          <a:ext cx="0" cy="0"/>
          <a:chOff x="0" y="0"/>
          <a:chExt cx="0" cy="0"/>
        </a:xfrm>
      </p:grpSpPr>
      <p:sp>
        <p:nvSpPr>
          <p:cNvPr id="194" name="Google Shape;194;p43"/>
          <p:cNvSpPr>
            <a:spLocks noGrp="1"/>
          </p:cNvSpPr>
          <p:nvPr>
            <p:ph type="pic" idx="2"/>
          </p:nvPr>
        </p:nvSpPr>
        <p:spPr>
          <a:xfrm>
            <a:off x="2760468" y="3762239"/>
            <a:ext cx="2286600" cy="2144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5" name="Google Shape;195;p43"/>
          <p:cNvSpPr>
            <a:spLocks noGrp="1"/>
          </p:cNvSpPr>
          <p:nvPr>
            <p:ph type="pic" idx="3"/>
          </p:nvPr>
        </p:nvSpPr>
        <p:spPr>
          <a:xfrm>
            <a:off x="9905405" y="3762239"/>
            <a:ext cx="2286600" cy="2144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6" name="Google Shape;196;p43"/>
          <p:cNvSpPr>
            <a:spLocks noGrp="1"/>
          </p:cNvSpPr>
          <p:nvPr>
            <p:ph type="pic" idx="4"/>
          </p:nvPr>
        </p:nvSpPr>
        <p:spPr>
          <a:xfrm>
            <a:off x="7510957" y="1497707"/>
            <a:ext cx="2286600" cy="2144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7" name="Google Shape;197;p43"/>
          <p:cNvSpPr>
            <a:spLocks noGrp="1"/>
          </p:cNvSpPr>
          <p:nvPr>
            <p:ph type="pic" idx="5"/>
          </p:nvPr>
        </p:nvSpPr>
        <p:spPr>
          <a:xfrm>
            <a:off x="9905405" y="1497707"/>
            <a:ext cx="2286600" cy="2144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8" name="Google Shape;198;p43"/>
          <p:cNvSpPr>
            <a:spLocks noGrp="1"/>
          </p:cNvSpPr>
          <p:nvPr>
            <p:ph type="pic" idx="6"/>
          </p:nvPr>
        </p:nvSpPr>
        <p:spPr>
          <a:xfrm>
            <a:off x="5128492" y="1497707"/>
            <a:ext cx="2286600" cy="2144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99" name="Google Shape;199;p43"/>
          <p:cNvSpPr>
            <a:spLocks noGrp="1"/>
          </p:cNvSpPr>
          <p:nvPr>
            <p:ph type="pic" idx="7"/>
          </p:nvPr>
        </p:nvSpPr>
        <p:spPr>
          <a:xfrm>
            <a:off x="5128492" y="3762239"/>
            <a:ext cx="2286600" cy="21447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ig Image Placeholder">
  <p:cSld name="3_Big Image Placeholder">
    <p:spTree>
      <p:nvGrpSpPr>
        <p:cNvPr id="1" name="Shape 200"/>
        <p:cNvGrpSpPr/>
        <p:nvPr/>
      </p:nvGrpSpPr>
      <p:grpSpPr>
        <a:xfrm>
          <a:off x="0" y="0"/>
          <a:ext cx="0" cy="0"/>
          <a:chOff x="0" y="0"/>
          <a:chExt cx="0" cy="0"/>
        </a:xfrm>
      </p:grpSpPr>
      <p:sp>
        <p:nvSpPr>
          <p:cNvPr id="201" name="Google Shape;201;p44"/>
          <p:cNvSpPr>
            <a:spLocks noGrp="1"/>
          </p:cNvSpPr>
          <p:nvPr>
            <p:ph type="pic" idx="2"/>
          </p:nvPr>
        </p:nvSpPr>
        <p:spPr>
          <a:xfrm>
            <a:off x="8038" y="0"/>
            <a:ext cx="60864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02" name="Google Shape;202;p44"/>
          <p:cNvSpPr>
            <a:spLocks noGrp="1"/>
          </p:cNvSpPr>
          <p:nvPr>
            <p:ph type="pic" idx="3"/>
          </p:nvPr>
        </p:nvSpPr>
        <p:spPr>
          <a:xfrm>
            <a:off x="6094412" y="0"/>
            <a:ext cx="6086400"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_Big Image Placeholder">
  <p:cSld name="4_Big Image Placeholder">
    <p:spTree>
      <p:nvGrpSpPr>
        <p:cNvPr id="1" name="Shape 203"/>
        <p:cNvGrpSpPr/>
        <p:nvPr/>
      </p:nvGrpSpPr>
      <p:grpSpPr>
        <a:xfrm>
          <a:off x="0" y="0"/>
          <a:ext cx="0" cy="0"/>
          <a:chOff x="0" y="0"/>
          <a:chExt cx="0" cy="0"/>
        </a:xfrm>
      </p:grpSpPr>
      <p:sp>
        <p:nvSpPr>
          <p:cNvPr id="204" name="Google Shape;204;p45"/>
          <p:cNvSpPr>
            <a:spLocks noGrp="1"/>
          </p:cNvSpPr>
          <p:nvPr>
            <p:ph type="pic" idx="2"/>
          </p:nvPr>
        </p:nvSpPr>
        <p:spPr>
          <a:xfrm>
            <a:off x="874539" y="1524000"/>
            <a:ext cx="3356100" cy="4035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05" name="Google Shape;205;p45"/>
          <p:cNvSpPr>
            <a:spLocks noGrp="1"/>
          </p:cNvSpPr>
          <p:nvPr>
            <p:ph type="pic" idx="3"/>
          </p:nvPr>
        </p:nvSpPr>
        <p:spPr>
          <a:xfrm>
            <a:off x="4467876" y="1524000"/>
            <a:ext cx="3356100" cy="4035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06" name="Google Shape;206;p45"/>
          <p:cNvSpPr>
            <a:spLocks noGrp="1"/>
          </p:cNvSpPr>
          <p:nvPr>
            <p:ph type="pic" idx="4"/>
          </p:nvPr>
        </p:nvSpPr>
        <p:spPr>
          <a:xfrm>
            <a:off x="8059715" y="1524000"/>
            <a:ext cx="3356100" cy="40359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_Big Image Placeholder">
  <p:cSld name="5_Big Image Placeholder">
    <p:spTree>
      <p:nvGrpSpPr>
        <p:cNvPr id="1" name="Shape 207"/>
        <p:cNvGrpSpPr/>
        <p:nvPr/>
      </p:nvGrpSpPr>
      <p:grpSpPr>
        <a:xfrm>
          <a:off x="0" y="0"/>
          <a:ext cx="0" cy="0"/>
          <a:chOff x="0" y="0"/>
          <a:chExt cx="0" cy="0"/>
        </a:xfrm>
      </p:grpSpPr>
      <p:sp>
        <p:nvSpPr>
          <p:cNvPr id="208" name="Google Shape;208;p46"/>
          <p:cNvSpPr>
            <a:spLocks noGrp="1"/>
          </p:cNvSpPr>
          <p:nvPr>
            <p:ph type="pic" idx="2"/>
          </p:nvPr>
        </p:nvSpPr>
        <p:spPr>
          <a:xfrm>
            <a:off x="770932" y="1498600"/>
            <a:ext cx="2586900" cy="4292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09" name="Google Shape;209;p46"/>
          <p:cNvSpPr>
            <a:spLocks noGrp="1"/>
          </p:cNvSpPr>
          <p:nvPr>
            <p:ph type="pic" idx="3"/>
          </p:nvPr>
        </p:nvSpPr>
        <p:spPr>
          <a:xfrm>
            <a:off x="3460511" y="1498600"/>
            <a:ext cx="2586900" cy="4292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0" name="Google Shape;210;p46"/>
          <p:cNvSpPr>
            <a:spLocks noGrp="1"/>
          </p:cNvSpPr>
          <p:nvPr>
            <p:ph type="pic" idx="4"/>
          </p:nvPr>
        </p:nvSpPr>
        <p:spPr>
          <a:xfrm>
            <a:off x="6152495" y="1498600"/>
            <a:ext cx="2586900" cy="4292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1" name="Google Shape;211;p46"/>
          <p:cNvSpPr>
            <a:spLocks noGrp="1"/>
          </p:cNvSpPr>
          <p:nvPr>
            <p:ph type="pic" idx="5"/>
          </p:nvPr>
        </p:nvSpPr>
        <p:spPr>
          <a:xfrm>
            <a:off x="8842074" y="1498600"/>
            <a:ext cx="2586900" cy="42924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Portfolio One">
  <p:cSld name="1_Portfolio One">
    <p:spTree>
      <p:nvGrpSpPr>
        <p:cNvPr id="1" name="Shape 212"/>
        <p:cNvGrpSpPr/>
        <p:nvPr/>
      </p:nvGrpSpPr>
      <p:grpSpPr>
        <a:xfrm>
          <a:off x="0" y="0"/>
          <a:ext cx="0" cy="0"/>
          <a:chOff x="0" y="0"/>
          <a:chExt cx="0" cy="0"/>
        </a:xfrm>
      </p:grpSpPr>
      <p:sp>
        <p:nvSpPr>
          <p:cNvPr id="213" name="Google Shape;213;p47"/>
          <p:cNvSpPr>
            <a:spLocks noGrp="1"/>
          </p:cNvSpPr>
          <p:nvPr>
            <p:ph type="pic" idx="2"/>
          </p:nvPr>
        </p:nvSpPr>
        <p:spPr>
          <a:xfrm>
            <a:off x="770932" y="1938208"/>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4" name="Google Shape;214;p47"/>
          <p:cNvSpPr>
            <a:spLocks noGrp="1"/>
          </p:cNvSpPr>
          <p:nvPr>
            <p:ph type="pic" idx="3"/>
          </p:nvPr>
        </p:nvSpPr>
        <p:spPr>
          <a:xfrm>
            <a:off x="2511027" y="1938208"/>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5" name="Google Shape;215;p47"/>
          <p:cNvSpPr>
            <a:spLocks noGrp="1"/>
          </p:cNvSpPr>
          <p:nvPr>
            <p:ph type="pic" idx="4"/>
          </p:nvPr>
        </p:nvSpPr>
        <p:spPr>
          <a:xfrm>
            <a:off x="770932" y="3666554"/>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6" name="Google Shape;216;p47"/>
          <p:cNvSpPr>
            <a:spLocks noGrp="1"/>
          </p:cNvSpPr>
          <p:nvPr>
            <p:ph type="pic" idx="5"/>
          </p:nvPr>
        </p:nvSpPr>
        <p:spPr>
          <a:xfrm>
            <a:off x="2511027" y="3666554"/>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7" name="Google Shape;217;p47"/>
          <p:cNvSpPr>
            <a:spLocks noGrp="1"/>
          </p:cNvSpPr>
          <p:nvPr>
            <p:ph type="pic" idx="6"/>
          </p:nvPr>
        </p:nvSpPr>
        <p:spPr>
          <a:xfrm>
            <a:off x="8106089" y="1938208"/>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8" name="Google Shape;218;p47"/>
          <p:cNvSpPr>
            <a:spLocks noGrp="1"/>
          </p:cNvSpPr>
          <p:nvPr>
            <p:ph type="pic" idx="7"/>
          </p:nvPr>
        </p:nvSpPr>
        <p:spPr>
          <a:xfrm>
            <a:off x="9846184" y="1938208"/>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19" name="Google Shape;219;p47"/>
          <p:cNvSpPr>
            <a:spLocks noGrp="1"/>
          </p:cNvSpPr>
          <p:nvPr>
            <p:ph type="pic" idx="8"/>
          </p:nvPr>
        </p:nvSpPr>
        <p:spPr>
          <a:xfrm>
            <a:off x="8106089" y="3666554"/>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20" name="Google Shape;220;p47"/>
          <p:cNvSpPr>
            <a:spLocks noGrp="1"/>
          </p:cNvSpPr>
          <p:nvPr>
            <p:ph type="pic" idx="9"/>
          </p:nvPr>
        </p:nvSpPr>
        <p:spPr>
          <a:xfrm>
            <a:off x="9846184" y="3666554"/>
            <a:ext cx="1582800" cy="15816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21"/>
        <p:cNvGrpSpPr/>
        <p:nvPr/>
      </p:nvGrpSpPr>
      <p:grpSpPr>
        <a:xfrm>
          <a:off x="0" y="0"/>
          <a:ext cx="0" cy="0"/>
          <a:chOff x="0" y="0"/>
          <a:chExt cx="0" cy="0"/>
        </a:xfrm>
      </p:grpSpPr>
      <p:sp>
        <p:nvSpPr>
          <p:cNvPr id="222" name="Google Shape;222;p48"/>
          <p:cNvSpPr txBox="1">
            <a:spLocks noGrp="1"/>
          </p:cNvSpPr>
          <p:nvPr>
            <p:ph type="body" idx="1"/>
          </p:nvPr>
        </p:nvSpPr>
        <p:spPr>
          <a:xfrm>
            <a:off x="508000" y="1026693"/>
            <a:ext cx="11157900" cy="231300"/>
          </a:xfrm>
          <a:prstGeom prst="rect">
            <a:avLst/>
          </a:prstGeom>
          <a:noFill/>
          <a:ln>
            <a:noFill/>
          </a:ln>
        </p:spPr>
        <p:txBody>
          <a:bodyPr spcFirstLastPara="1" wrap="square" lIns="121900" tIns="121900" rIns="121900" bIns="121900" anchor="ctr" anchorCtr="0"/>
          <a:lstStyle>
            <a:lvl1pPr marL="457200" marR="0" lvl="0" indent="-228600" algn="l" rtl="0">
              <a:lnSpc>
                <a:spcPct val="90000"/>
              </a:lnSpc>
              <a:spcBef>
                <a:spcPts val="400"/>
              </a:spcBef>
              <a:spcAft>
                <a:spcPts val="0"/>
              </a:spcAft>
              <a:buClr>
                <a:srgbClr val="BFBFBF"/>
              </a:buClr>
              <a:buSzPts val="2100"/>
              <a:buFont typeface="Arial"/>
              <a:buNone/>
              <a:defRPr sz="2100" b="0" i="0" u="none" strike="noStrike" cap="none">
                <a:solidFill>
                  <a:srgbClr val="BFBFBF"/>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00"/>
              </a:spcBef>
              <a:spcAft>
                <a:spcPts val="0"/>
              </a:spcAft>
              <a:buClr>
                <a:schemeClr val="dk1"/>
              </a:buClr>
              <a:buSzPts val="1300"/>
              <a:buFont typeface="Arial"/>
              <a:buNone/>
              <a:defRPr sz="13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23" name="Google Shape;223;p48"/>
          <p:cNvSpPr txBox="1">
            <a:spLocks noGrp="1"/>
          </p:cNvSpPr>
          <p:nvPr>
            <p:ph type="title"/>
          </p:nvPr>
        </p:nvSpPr>
        <p:spPr>
          <a:xfrm>
            <a:off x="508000" y="450249"/>
            <a:ext cx="11157900" cy="474900"/>
          </a:xfrm>
          <a:prstGeom prst="rect">
            <a:avLst/>
          </a:prstGeom>
          <a:noFill/>
          <a:ln>
            <a:noFill/>
          </a:ln>
        </p:spPr>
        <p:txBody>
          <a:bodyPr spcFirstLastPara="1" wrap="square" lIns="121900" tIns="121900" rIns="121900" bIns="121900" anchor="ctr" anchorCtr="0"/>
          <a:lstStyle>
            <a:lvl1pPr marR="0" lvl="0" algn="l" rtl="0">
              <a:lnSpc>
                <a:spcPct val="100000"/>
              </a:lnSpc>
              <a:spcBef>
                <a:spcPts val="0"/>
              </a:spcBef>
              <a:spcAft>
                <a:spcPts val="0"/>
              </a:spcAft>
              <a:buClr>
                <a:srgbClr val="929292"/>
              </a:buClr>
              <a:buSzPts val="4300"/>
              <a:buFont typeface="Calibri"/>
              <a:buNone/>
              <a:defRPr sz="4300" b="0" i="0" u="none" strike="noStrike" cap="none">
                <a:solidFill>
                  <a:srgbClr val="92929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2"/>
        <p:cNvGrpSpPr/>
        <p:nvPr/>
      </p:nvGrpSpPr>
      <p:grpSpPr>
        <a:xfrm>
          <a:off x="0" y="0"/>
          <a:ext cx="0" cy="0"/>
          <a:chOff x="0" y="0"/>
          <a:chExt cx="0" cy="0"/>
        </a:xfrm>
      </p:grpSpPr>
      <p:sp>
        <p:nvSpPr>
          <p:cNvPr id="233" name="Google Shape;233;p50"/>
          <p:cNvSpPr txBox="1">
            <a:spLocks noGrp="1"/>
          </p:cNvSpPr>
          <p:nvPr>
            <p:ph type="title"/>
          </p:nvPr>
        </p:nvSpPr>
        <p:spPr>
          <a:xfrm>
            <a:off x="839794"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4" name="Google Shape;234;p50"/>
          <p:cNvSpPr txBox="1">
            <a:spLocks noGrp="1"/>
          </p:cNvSpPr>
          <p:nvPr>
            <p:ph type="body" idx="1"/>
          </p:nvPr>
        </p:nvSpPr>
        <p:spPr>
          <a:xfrm>
            <a:off x="5183188" y="987433"/>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Google Shape;235;p50"/>
          <p:cNvSpPr txBox="1">
            <a:spLocks noGrp="1"/>
          </p:cNvSpPr>
          <p:nvPr>
            <p:ph type="body" idx="2"/>
          </p:nvPr>
        </p:nvSpPr>
        <p:spPr>
          <a:xfrm>
            <a:off x="839794" y="2057407"/>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36" name="Google Shape;236;p50"/>
          <p:cNvSpPr txBox="1">
            <a:spLocks noGrp="1"/>
          </p:cNvSpPr>
          <p:nvPr>
            <p:ph type="dt" idx="10"/>
          </p:nvPr>
        </p:nvSpPr>
        <p:spPr>
          <a:xfrm>
            <a:off x="838200" y="6356358"/>
            <a:ext cx="27432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50"/>
          <p:cNvSpPr txBox="1">
            <a:spLocks noGrp="1"/>
          </p:cNvSpPr>
          <p:nvPr>
            <p:ph type="ftr" idx="11"/>
          </p:nvPr>
        </p:nvSpPr>
        <p:spPr>
          <a:xfrm>
            <a:off x="4038600" y="6356358"/>
            <a:ext cx="4114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50"/>
          <p:cNvSpPr txBox="1">
            <a:spLocks noGrp="1"/>
          </p:cNvSpPr>
          <p:nvPr>
            <p:ph type="sldNum" idx="12"/>
          </p:nvPr>
        </p:nvSpPr>
        <p:spPr>
          <a:xfrm>
            <a:off x="8610600" y="6356358"/>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12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239"/>
        <p:cNvGrpSpPr/>
        <p:nvPr/>
      </p:nvGrpSpPr>
      <p:grpSpPr>
        <a:xfrm>
          <a:off x="0" y="0"/>
          <a:ext cx="0" cy="0"/>
          <a:chOff x="0" y="0"/>
          <a:chExt cx="0" cy="0"/>
        </a:xfrm>
      </p:grpSpPr>
      <p:sp>
        <p:nvSpPr>
          <p:cNvPr id="240" name="Google Shape;240;p51"/>
          <p:cNvSpPr>
            <a:spLocks noGrp="1"/>
          </p:cNvSpPr>
          <p:nvPr>
            <p:ph type="pic" idx="2"/>
          </p:nvPr>
        </p:nvSpPr>
        <p:spPr>
          <a:xfrm>
            <a:off x="-1588" y="0"/>
            <a:ext cx="121920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rgbClr val="D8D8D8"/>
              </a:buClr>
              <a:buSzPts val="2100"/>
              <a:buFont typeface="Arial"/>
              <a:buNone/>
              <a:defRPr sz="2100" b="0" i="0" u="none" strike="noStrike" cap="none">
                <a:solidFill>
                  <a:srgbClr val="D8D8D8"/>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41"/>
        <p:cNvGrpSpPr/>
        <p:nvPr/>
      </p:nvGrpSpPr>
      <p:grpSpPr>
        <a:xfrm>
          <a:off x="0" y="0"/>
          <a:ext cx="0" cy="0"/>
          <a:chOff x="0" y="0"/>
          <a:chExt cx="0" cy="0"/>
        </a:xfrm>
      </p:grpSpPr>
      <p:sp>
        <p:nvSpPr>
          <p:cNvPr id="242" name="Google Shape;242;p52"/>
          <p:cNvSpPr>
            <a:spLocks noGrp="1"/>
          </p:cNvSpPr>
          <p:nvPr>
            <p:ph type="pic" idx="2"/>
          </p:nvPr>
        </p:nvSpPr>
        <p:spPr>
          <a:xfrm>
            <a:off x="1198373" y="1223736"/>
            <a:ext cx="1627500" cy="16272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43" name="Google Shape;243;p52"/>
          <p:cNvSpPr>
            <a:spLocks noGrp="1"/>
          </p:cNvSpPr>
          <p:nvPr>
            <p:ph type="pic" idx="3"/>
          </p:nvPr>
        </p:nvSpPr>
        <p:spPr>
          <a:xfrm>
            <a:off x="1198372" y="3958099"/>
            <a:ext cx="1627500" cy="16272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24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963084" y="4406901"/>
            <a:ext cx="10363200" cy="1362075"/>
          </a:xfrm>
          <a:prstGeom prst="rect">
            <a:avLst/>
          </a:prstGeom>
          <a:solidFill>
            <a:srgbClr val="0F243E"/>
          </a:solid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400"/>
              <a:buFont typeface="Calibri"/>
              <a:buNone/>
              <a:defRPr sz="4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6"/>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4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36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32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28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28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8" name="Google Shape;38;p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245"/>
        <p:cNvGrpSpPr/>
        <p:nvPr/>
      </p:nvGrpSpPr>
      <p:grpSpPr>
        <a:xfrm>
          <a:off x="0" y="0"/>
          <a:ext cx="0" cy="0"/>
          <a:chOff x="0" y="0"/>
          <a:chExt cx="0" cy="0"/>
        </a:xfrm>
      </p:grpSpPr>
      <p:sp>
        <p:nvSpPr>
          <p:cNvPr id="246" name="Google Shape;246;p54"/>
          <p:cNvSpPr>
            <a:spLocks noGrp="1"/>
          </p:cNvSpPr>
          <p:nvPr>
            <p:ph type="pic" idx="2"/>
          </p:nvPr>
        </p:nvSpPr>
        <p:spPr>
          <a:xfrm>
            <a:off x="1802376" y="2003613"/>
            <a:ext cx="3941100" cy="391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47" name="Google Shape;247;p54"/>
          <p:cNvSpPr>
            <a:spLocks noGrp="1"/>
          </p:cNvSpPr>
          <p:nvPr>
            <p:ph type="pic" idx="3"/>
          </p:nvPr>
        </p:nvSpPr>
        <p:spPr>
          <a:xfrm>
            <a:off x="6335215" y="2003613"/>
            <a:ext cx="3941100" cy="3912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ta_clients">
  <p:cSld name="Sta_clients">
    <p:spTree>
      <p:nvGrpSpPr>
        <p:cNvPr id="1" name="Shape 248"/>
        <p:cNvGrpSpPr/>
        <p:nvPr/>
      </p:nvGrpSpPr>
      <p:grpSpPr>
        <a:xfrm>
          <a:off x="0" y="0"/>
          <a:ext cx="0" cy="0"/>
          <a:chOff x="0" y="0"/>
          <a:chExt cx="0" cy="0"/>
        </a:xfrm>
      </p:grpSpPr>
      <p:sp>
        <p:nvSpPr>
          <p:cNvPr id="249" name="Google Shape;249;p55"/>
          <p:cNvSpPr>
            <a:spLocks noGrp="1"/>
          </p:cNvSpPr>
          <p:nvPr>
            <p:ph type="pic" idx="2"/>
          </p:nvPr>
        </p:nvSpPr>
        <p:spPr>
          <a:xfrm>
            <a:off x="-2" y="1758950"/>
            <a:ext cx="11429100" cy="33402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Sta_clients">
  <p:cSld name="1_Sta_clients">
    <p:spTree>
      <p:nvGrpSpPr>
        <p:cNvPr id="1" name="Shape 250"/>
        <p:cNvGrpSpPr/>
        <p:nvPr/>
      </p:nvGrpSpPr>
      <p:grpSpPr>
        <a:xfrm>
          <a:off x="0" y="0"/>
          <a:ext cx="0" cy="0"/>
          <a:chOff x="0" y="0"/>
          <a:chExt cx="0" cy="0"/>
        </a:xfrm>
      </p:grpSpPr>
      <p:sp>
        <p:nvSpPr>
          <p:cNvPr id="251" name="Google Shape;251;p56"/>
          <p:cNvSpPr>
            <a:spLocks noGrp="1"/>
          </p:cNvSpPr>
          <p:nvPr>
            <p:ph type="pic" idx="2"/>
          </p:nvPr>
        </p:nvSpPr>
        <p:spPr>
          <a:xfrm>
            <a:off x="847152" y="1758950"/>
            <a:ext cx="4941000" cy="33402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252"/>
        <p:cNvGrpSpPr/>
        <p:nvPr/>
      </p:nvGrpSpPr>
      <p:grpSpPr>
        <a:xfrm>
          <a:off x="0" y="0"/>
          <a:ext cx="0" cy="0"/>
          <a:chOff x="0" y="0"/>
          <a:chExt cx="0" cy="0"/>
        </a:xfrm>
      </p:grpSpPr>
      <p:sp>
        <p:nvSpPr>
          <p:cNvPr id="253" name="Google Shape;253;p57"/>
          <p:cNvSpPr>
            <a:spLocks noGrp="1"/>
          </p:cNvSpPr>
          <p:nvPr>
            <p:ph type="pic" idx="2"/>
          </p:nvPr>
        </p:nvSpPr>
        <p:spPr>
          <a:xfrm>
            <a:off x="1662096" y="1929188"/>
            <a:ext cx="1883400" cy="18828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254"/>
        <p:cNvGrpSpPr/>
        <p:nvPr/>
      </p:nvGrpSpPr>
      <p:grpSpPr>
        <a:xfrm>
          <a:off x="0" y="0"/>
          <a:ext cx="0" cy="0"/>
          <a:chOff x="0" y="0"/>
          <a:chExt cx="0" cy="0"/>
        </a:xfrm>
      </p:grpSpPr>
      <p:sp>
        <p:nvSpPr>
          <p:cNvPr id="255" name="Google Shape;255;p58"/>
          <p:cNvSpPr>
            <a:spLocks noGrp="1"/>
          </p:cNvSpPr>
          <p:nvPr>
            <p:ph type="pic" idx="2"/>
          </p:nvPr>
        </p:nvSpPr>
        <p:spPr>
          <a:xfrm>
            <a:off x="0" y="0"/>
            <a:ext cx="52077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56"/>
        <p:cNvGrpSpPr/>
        <p:nvPr/>
      </p:nvGrpSpPr>
      <p:grpSpPr>
        <a:xfrm>
          <a:off x="0" y="0"/>
          <a:ext cx="0" cy="0"/>
          <a:chOff x="0" y="0"/>
          <a:chExt cx="0" cy="0"/>
        </a:xfrm>
      </p:grpSpPr>
      <p:sp>
        <p:nvSpPr>
          <p:cNvPr id="257" name="Google Shape;257;p59"/>
          <p:cNvSpPr/>
          <p:nvPr/>
        </p:nvSpPr>
        <p:spPr>
          <a:xfrm rot="10800000" flipH="1">
            <a:off x="0" y="0"/>
            <a:ext cx="12192000" cy="6858000"/>
          </a:xfrm>
          <a:prstGeom prst="rect">
            <a:avLst/>
          </a:prstGeom>
          <a:gradFill>
            <a:gsLst>
              <a:gs pos="0">
                <a:srgbClr val="DEEBF8"/>
              </a:gs>
              <a:gs pos="38000">
                <a:srgbClr val="DEEBF8"/>
              </a:gs>
              <a:gs pos="91000">
                <a:srgbClr val="679DD9"/>
              </a:gs>
              <a:gs pos="100000">
                <a:srgbClr val="2D6DB4"/>
              </a:gs>
            </a:gsLst>
            <a:path path="circle">
              <a:fillToRect l="50000" t="50000" r="50000" b="50000"/>
            </a:path>
            <a:tileRect/>
          </a:gra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nvGrpSpPr>
          <p:cNvPr id="258" name="Google Shape;258;p59"/>
          <p:cNvGrpSpPr/>
          <p:nvPr/>
        </p:nvGrpSpPr>
        <p:grpSpPr>
          <a:xfrm>
            <a:off x="0" y="6779375"/>
            <a:ext cx="12191222" cy="78558"/>
            <a:chOff x="0" y="6078071"/>
            <a:chExt cx="24377567" cy="2877600"/>
          </a:xfrm>
        </p:grpSpPr>
        <p:sp>
          <p:nvSpPr>
            <p:cNvPr id="259" name="Google Shape;259;p59"/>
            <p:cNvSpPr/>
            <p:nvPr/>
          </p:nvSpPr>
          <p:spPr>
            <a:xfrm>
              <a:off x="0" y="6078071"/>
              <a:ext cx="8125800" cy="2877600"/>
            </a:xfrm>
            <a:prstGeom prst="rect">
              <a:avLst/>
            </a:prstGeom>
            <a:solidFill>
              <a:srgbClr val="0166D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260" name="Google Shape;260;p59"/>
            <p:cNvSpPr/>
            <p:nvPr/>
          </p:nvSpPr>
          <p:spPr>
            <a:xfrm>
              <a:off x="8125883" y="6078071"/>
              <a:ext cx="8125800" cy="2877600"/>
            </a:xfrm>
            <a:prstGeom prst="rect">
              <a:avLst/>
            </a:prstGeom>
            <a:solidFill>
              <a:srgbClr val="014795"/>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261" name="Google Shape;261;p59"/>
            <p:cNvSpPr/>
            <p:nvPr/>
          </p:nvSpPr>
          <p:spPr>
            <a:xfrm>
              <a:off x="16251767"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262"/>
        <p:cNvGrpSpPr/>
        <p:nvPr/>
      </p:nvGrpSpPr>
      <p:grpSpPr>
        <a:xfrm>
          <a:off x="0" y="0"/>
          <a:ext cx="0" cy="0"/>
          <a:chOff x="0" y="0"/>
          <a:chExt cx="0" cy="0"/>
        </a:xfrm>
      </p:grpSpPr>
      <p:sp>
        <p:nvSpPr>
          <p:cNvPr id="263" name="Google Shape;263;p60"/>
          <p:cNvSpPr>
            <a:spLocks noGrp="1"/>
          </p:cNvSpPr>
          <p:nvPr>
            <p:ph type="pic" idx="2"/>
          </p:nvPr>
        </p:nvSpPr>
        <p:spPr>
          <a:xfrm>
            <a:off x="1063868" y="2015893"/>
            <a:ext cx="1510200" cy="15096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64" name="Google Shape;264;p60"/>
          <p:cNvSpPr>
            <a:spLocks noGrp="1"/>
          </p:cNvSpPr>
          <p:nvPr>
            <p:ph type="pic" idx="3"/>
          </p:nvPr>
        </p:nvSpPr>
        <p:spPr>
          <a:xfrm>
            <a:off x="1063868" y="4001052"/>
            <a:ext cx="1510200" cy="1509600"/>
          </a:xfrm>
          <a:prstGeom prst="ellipse">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Big Image Placeholder">
  <p:cSld name="1_Big Image Placeholder">
    <p:spTree>
      <p:nvGrpSpPr>
        <p:cNvPr id="1" name="Shape 265"/>
        <p:cNvGrpSpPr/>
        <p:nvPr/>
      </p:nvGrpSpPr>
      <p:grpSpPr>
        <a:xfrm>
          <a:off x="0" y="0"/>
          <a:ext cx="0" cy="0"/>
          <a:chOff x="0" y="0"/>
          <a:chExt cx="0" cy="0"/>
        </a:xfrm>
      </p:grpSpPr>
      <p:sp>
        <p:nvSpPr>
          <p:cNvPr id="266" name="Google Shape;266;p61"/>
          <p:cNvSpPr>
            <a:spLocks noGrp="1"/>
          </p:cNvSpPr>
          <p:nvPr>
            <p:ph type="pic" idx="2"/>
          </p:nvPr>
        </p:nvSpPr>
        <p:spPr>
          <a:xfrm>
            <a:off x="1075851" y="1999365"/>
            <a:ext cx="2099700" cy="20991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67" name="Google Shape;267;p61"/>
          <p:cNvSpPr>
            <a:spLocks noGrp="1"/>
          </p:cNvSpPr>
          <p:nvPr>
            <p:ph type="pic" idx="3"/>
          </p:nvPr>
        </p:nvSpPr>
        <p:spPr>
          <a:xfrm>
            <a:off x="3359647" y="1999365"/>
            <a:ext cx="2099700" cy="20991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68" name="Google Shape;268;p61"/>
          <p:cNvSpPr>
            <a:spLocks noGrp="1"/>
          </p:cNvSpPr>
          <p:nvPr>
            <p:ph type="pic" idx="4"/>
          </p:nvPr>
        </p:nvSpPr>
        <p:spPr>
          <a:xfrm>
            <a:off x="5643442" y="1999365"/>
            <a:ext cx="2099700" cy="20991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69" name="Google Shape;269;p61"/>
          <p:cNvSpPr>
            <a:spLocks noGrp="1"/>
          </p:cNvSpPr>
          <p:nvPr>
            <p:ph type="pic" idx="5"/>
          </p:nvPr>
        </p:nvSpPr>
        <p:spPr>
          <a:xfrm>
            <a:off x="7927238" y="1999365"/>
            <a:ext cx="2099700" cy="20991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270"/>
        <p:cNvGrpSpPr/>
        <p:nvPr/>
      </p:nvGrpSpPr>
      <p:grpSpPr>
        <a:xfrm>
          <a:off x="0" y="0"/>
          <a:ext cx="0" cy="0"/>
          <a:chOff x="0" y="0"/>
          <a:chExt cx="0" cy="0"/>
        </a:xfrm>
      </p:grpSpPr>
      <p:sp>
        <p:nvSpPr>
          <p:cNvPr id="271" name="Google Shape;271;p62"/>
          <p:cNvSpPr>
            <a:spLocks noGrp="1"/>
          </p:cNvSpPr>
          <p:nvPr>
            <p:ph type="pic" idx="2"/>
          </p:nvPr>
        </p:nvSpPr>
        <p:spPr>
          <a:xfrm>
            <a:off x="2760468" y="3762239"/>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72" name="Google Shape;272;p62"/>
          <p:cNvSpPr>
            <a:spLocks noGrp="1"/>
          </p:cNvSpPr>
          <p:nvPr>
            <p:ph type="pic" idx="3"/>
          </p:nvPr>
        </p:nvSpPr>
        <p:spPr>
          <a:xfrm>
            <a:off x="9905405" y="3762239"/>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73" name="Google Shape;273;p62"/>
          <p:cNvSpPr>
            <a:spLocks noGrp="1"/>
          </p:cNvSpPr>
          <p:nvPr>
            <p:ph type="pic" idx="4"/>
          </p:nvPr>
        </p:nvSpPr>
        <p:spPr>
          <a:xfrm>
            <a:off x="7510957" y="1497707"/>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74" name="Google Shape;274;p62"/>
          <p:cNvSpPr>
            <a:spLocks noGrp="1"/>
          </p:cNvSpPr>
          <p:nvPr>
            <p:ph type="pic" idx="5"/>
          </p:nvPr>
        </p:nvSpPr>
        <p:spPr>
          <a:xfrm>
            <a:off x="9905405" y="1497707"/>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75" name="Google Shape;275;p62"/>
          <p:cNvSpPr>
            <a:spLocks noGrp="1"/>
          </p:cNvSpPr>
          <p:nvPr>
            <p:ph type="pic" idx="6"/>
          </p:nvPr>
        </p:nvSpPr>
        <p:spPr>
          <a:xfrm>
            <a:off x="5128492" y="1497707"/>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76" name="Google Shape;276;p62"/>
          <p:cNvSpPr>
            <a:spLocks noGrp="1"/>
          </p:cNvSpPr>
          <p:nvPr>
            <p:ph type="pic" idx="7"/>
          </p:nvPr>
        </p:nvSpPr>
        <p:spPr>
          <a:xfrm>
            <a:off x="5128492" y="3762239"/>
            <a:ext cx="2286600" cy="21447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Big Image Placeholder">
  <p:cSld name="3_Big Image Placeholder">
    <p:spTree>
      <p:nvGrpSpPr>
        <p:cNvPr id="1" name="Shape 277"/>
        <p:cNvGrpSpPr/>
        <p:nvPr/>
      </p:nvGrpSpPr>
      <p:grpSpPr>
        <a:xfrm>
          <a:off x="0" y="0"/>
          <a:ext cx="0" cy="0"/>
          <a:chOff x="0" y="0"/>
          <a:chExt cx="0" cy="0"/>
        </a:xfrm>
      </p:grpSpPr>
      <p:sp>
        <p:nvSpPr>
          <p:cNvPr id="278" name="Google Shape;278;p63"/>
          <p:cNvSpPr>
            <a:spLocks noGrp="1"/>
          </p:cNvSpPr>
          <p:nvPr>
            <p:ph type="pic" idx="2"/>
          </p:nvPr>
        </p:nvSpPr>
        <p:spPr>
          <a:xfrm>
            <a:off x="8038" y="0"/>
            <a:ext cx="60864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79" name="Google Shape;279;p63"/>
          <p:cNvSpPr>
            <a:spLocks noGrp="1"/>
          </p:cNvSpPr>
          <p:nvPr>
            <p:ph type="pic" idx="3"/>
          </p:nvPr>
        </p:nvSpPr>
        <p:spPr>
          <a:xfrm>
            <a:off x="6094412" y="0"/>
            <a:ext cx="60864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09600" y="274638"/>
            <a:ext cx="10972800" cy="1143000"/>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7"/>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2"/>
          </p:nvPr>
        </p:nvSpPr>
        <p:spPr>
          <a:xfrm>
            <a:off x="6197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Big Image Placeholder">
  <p:cSld name="4_Big Image Placeholder">
    <p:spTree>
      <p:nvGrpSpPr>
        <p:cNvPr id="1" name="Shape 280"/>
        <p:cNvGrpSpPr/>
        <p:nvPr/>
      </p:nvGrpSpPr>
      <p:grpSpPr>
        <a:xfrm>
          <a:off x="0" y="0"/>
          <a:ext cx="0" cy="0"/>
          <a:chOff x="0" y="0"/>
          <a:chExt cx="0" cy="0"/>
        </a:xfrm>
      </p:grpSpPr>
      <p:sp>
        <p:nvSpPr>
          <p:cNvPr id="281" name="Google Shape;281;p64"/>
          <p:cNvSpPr>
            <a:spLocks noGrp="1"/>
          </p:cNvSpPr>
          <p:nvPr>
            <p:ph type="pic" idx="2"/>
          </p:nvPr>
        </p:nvSpPr>
        <p:spPr>
          <a:xfrm>
            <a:off x="874539" y="1524000"/>
            <a:ext cx="3356100" cy="4035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82" name="Google Shape;282;p64"/>
          <p:cNvSpPr>
            <a:spLocks noGrp="1"/>
          </p:cNvSpPr>
          <p:nvPr>
            <p:ph type="pic" idx="3"/>
          </p:nvPr>
        </p:nvSpPr>
        <p:spPr>
          <a:xfrm>
            <a:off x="4467876" y="1524000"/>
            <a:ext cx="3356100" cy="4035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83" name="Google Shape;283;p64"/>
          <p:cNvSpPr>
            <a:spLocks noGrp="1"/>
          </p:cNvSpPr>
          <p:nvPr>
            <p:ph type="pic" idx="4"/>
          </p:nvPr>
        </p:nvSpPr>
        <p:spPr>
          <a:xfrm>
            <a:off x="8059715" y="1524000"/>
            <a:ext cx="3356100" cy="40359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_Big Image Placeholder">
  <p:cSld name="5_Big Image Placeholder">
    <p:spTree>
      <p:nvGrpSpPr>
        <p:cNvPr id="1" name="Shape 284"/>
        <p:cNvGrpSpPr/>
        <p:nvPr/>
      </p:nvGrpSpPr>
      <p:grpSpPr>
        <a:xfrm>
          <a:off x="0" y="0"/>
          <a:ext cx="0" cy="0"/>
          <a:chOff x="0" y="0"/>
          <a:chExt cx="0" cy="0"/>
        </a:xfrm>
      </p:grpSpPr>
      <p:sp>
        <p:nvSpPr>
          <p:cNvPr id="285" name="Google Shape;285;p65"/>
          <p:cNvSpPr>
            <a:spLocks noGrp="1"/>
          </p:cNvSpPr>
          <p:nvPr>
            <p:ph type="pic" idx="2"/>
          </p:nvPr>
        </p:nvSpPr>
        <p:spPr>
          <a:xfrm>
            <a:off x="770932"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86" name="Google Shape;286;p65"/>
          <p:cNvSpPr>
            <a:spLocks noGrp="1"/>
          </p:cNvSpPr>
          <p:nvPr>
            <p:ph type="pic" idx="3"/>
          </p:nvPr>
        </p:nvSpPr>
        <p:spPr>
          <a:xfrm>
            <a:off x="3460511"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87" name="Google Shape;287;p65"/>
          <p:cNvSpPr>
            <a:spLocks noGrp="1"/>
          </p:cNvSpPr>
          <p:nvPr>
            <p:ph type="pic" idx="4"/>
          </p:nvPr>
        </p:nvSpPr>
        <p:spPr>
          <a:xfrm>
            <a:off x="6152495"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88" name="Google Shape;288;p65"/>
          <p:cNvSpPr>
            <a:spLocks noGrp="1"/>
          </p:cNvSpPr>
          <p:nvPr>
            <p:ph type="pic" idx="5"/>
          </p:nvPr>
        </p:nvSpPr>
        <p:spPr>
          <a:xfrm>
            <a:off x="8842074" y="1498600"/>
            <a:ext cx="2586900" cy="42924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Portfolio One">
  <p:cSld name="1_Portfolio One">
    <p:spTree>
      <p:nvGrpSpPr>
        <p:cNvPr id="1" name="Shape 289"/>
        <p:cNvGrpSpPr/>
        <p:nvPr/>
      </p:nvGrpSpPr>
      <p:grpSpPr>
        <a:xfrm>
          <a:off x="0" y="0"/>
          <a:ext cx="0" cy="0"/>
          <a:chOff x="0" y="0"/>
          <a:chExt cx="0" cy="0"/>
        </a:xfrm>
      </p:grpSpPr>
      <p:sp>
        <p:nvSpPr>
          <p:cNvPr id="290" name="Google Shape;290;p66"/>
          <p:cNvSpPr>
            <a:spLocks noGrp="1"/>
          </p:cNvSpPr>
          <p:nvPr>
            <p:ph type="pic" idx="2"/>
          </p:nvPr>
        </p:nvSpPr>
        <p:spPr>
          <a:xfrm>
            <a:off x="770932"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1" name="Google Shape;291;p66"/>
          <p:cNvSpPr>
            <a:spLocks noGrp="1"/>
          </p:cNvSpPr>
          <p:nvPr>
            <p:ph type="pic" idx="3"/>
          </p:nvPr>
        </p:nvSpPr>
        <p:spPr>
          <a:xfrm>
            <a:off x="2511027"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2" name="Google Shape;292;p66"/>
          <p:cNvSpPr>
            <a:spLocks noGrp="1"/>
          </p:cNvSpPr>
          <p:nvPr>
            <p:ph type="pic" idx="4"/>
          </p:nvPr>
        </p:nvSpPr>
        <p:spPr>
          <a:xfrm>
            <a:off x="770932"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3" name="Google Shape;293;p66"/>
          <p:cNvSpPr>
            <a:spLocks noGrp="1"/>
          </p:cNvSpPr>
          <p:nvPr>
            <p:ph type="pic" idx="5"/>
          </p:nvPr>
        </p:nvSpPr>
        <p:spPr>
          <a:xfrm>
            <a:off x="2511027"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4" name="Google Shape;294;p66"/>
          <p:cNvSpPr>
            <a:spLocks noGrp="1"/>
          </p:cNvSpPr>
          <p:nvPr>
            <p:ph type="pic" idx="6"/>
          </p:nvPr>
        </p:nvSpPr>
        <p:spPr>
          <a:xfrm>
            <a:off x="8106089"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5" name="Google Shape;295;p66"/>
          <p:cNvSpPr>
            <a:spLocks noGrp="1"/>
          </p:cNvSpPr>
          <p:nvPr>
            <p:ph type="pic" idx="7"/>
          </p:nvPr>
        </p:nvSpPr>
        <p:spPr>
          <a:xfrm>
            <a:off x="9846184" y="1938208"/>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6" name="Google Shape;296;p66"/>
          <p:cNvSpPr>
            <a:spLocks noGrp="1"/>
          </p:cNvSpPr>
          <p:nvPr>
            <p:ph type="pic" idx="8"/>
          </p:nvPr>
        </p:nvSpPr>
        <p:spPr>
          <a:xfrm>
            <a:off x="8106089"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97" name="Google Shape;297;p66"/>
          <p:cNvSpPr>
            <a:spLocks noGrp="1"/>
          </p:cNvSpPr>
          <p:nvPr>
            <p:ph type="pic" idx="9"/>
          </p:nvPr>
        </p:nvSpPr>
        <p:spPr>
          <a:xfrm>
            <a:off x="9846184" y="3666554"/>
            <a:ext cx="1582800" cy="15816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dk2"/>
              </a:buClr>
              <a:buSzPts val="1800"/>
              <a:buFont typeface="Arial"/>
              <a:buNone/>
              <a:defRPr sz="1800" b="0" i="0" u="none" strike="noStrike" cap="none">
                <a:solidFill>
                  <a:schemeClr val="dk2"/>
                </a:solidFill>
                <a:latin typeface="Lato Light"/>
                <a:ea typeface="Lato Light"/>
                <a:cs typeface="Lato Light"/>
                <a:sym typeface="Lato Light"/>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8"/>
        <p:cNvGrpSpPr/>
        <p:nvPr/>
      </p:nvGrpSpPr>
      <p:grpSpPr>
        <a:xfrm>
          <a:off x="0" y="0"/>
          <a:ext cx="0" cy="0"/>
          <a:chOff x="0" y="0"/>
          <a:chExt cx="0" cy="0"/>
        </a:xfrm>
      </p:grpSpPr>
      <p:sp>
        <p:nvSpPr>
          <p:cNvPr id="299" name="Google Shape;299;p67"/>
          <p:cNvSpPr txBox="1">
            <a:spLocks noGrp="1"/>
          </p:cNvSpPr>
          <p:nvPr>
            <p:ph type="ctrTitle"/>
          </p:nvPr>
        </p:nvSpPr>
        <p:spPr>
          <a:xfrm>
            <a:off x="1507461" y="2404533"/>
            <a:ext cx="7768956" cy="1646300"/>
          </a:xfrm>
          <a:prstGeom prst="rect">
            <a:avLst/>
          </a:prstGeom>
          <a:noFill/>
          <a:ln>
            <a:noFill/>
          </a:ln>
        </p:spPr>
        <p:txBody>
          <a:bodyPr spcFirstLastPara="1" wrap="square" lIns="91425" tIns="91425" rIns="91425" bIns="91425" anchor="b" anchorCtr="0"/>
          <a:lstStyle>
            <a:lvl1pPr marR="0" lvl="0" algn="r" rtl="0">
              <a:lnSpc>
                <a:spcPct val="100000"/>
              </a:lnSpc>
              <a:spcBef>
                <a:spcPts val="0"/>
              </a:spcBef>
              <a:spcAft>
                <a:spcPts val="0"/>
              </a:spcAft>
              <a:buClr>
                <a:schemeClr val="accent1"/>
              </a:buClr>
              <a:buSzPts val="1400"/>
              <a:buFont typeface="Trebuchet MS"/>
              <a:buNone/>
              <a:defRPr sz="405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2pPr>
            <a:lvl3pPr marR="0" lvl="2"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3pPr>
            <a:lvl4pPr marR="0" lvl="3"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4pPr>
            <a:lvl5pPr marR="0" lvl="4"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5pPr>
            <a:lvl6pPr marR="0" lvl="5"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9pPr>
          </a:lstStyle>
          <a:p>
            <a:endParaRPr/>
          </a:p>
        </p:txBody>
      </p:sp>
      <p:sp>
        <p:nvSpPr>
          <p:cNvPr id="300" name="Google Shape;300;p67"/>
          <p:cNvSpPr txBox="1">
            <a:spLocks noGrp="1"/>
          </p:cNvSpPr>
          <p:nvPr>
            <p:ph type="subTitle" idx="1"/>
          </p:nvPr>
        </p:nvSpPr>
        <p:spPr>
          <a:xfrm>
            <a:off x="1507461" y="4050836"/>
            <a:ext cx="7768956" cy="1096899"/>
          </a:xfrm>
          <a:prstGeom prst="rect">
            <a:avLst/>
          </a:prstGeom>
          <a:noFill/>
          <a:ln>
            <a:noFill/>
          </a:ln>
        </p:spPr>
        <p:txBody>
          <a:bodyPr spcFirstLastPara="1" wrap="square" lIns="91425" tIns="91425" rIns="91425" bIns="91425" anchor="t" anchorCtr="0"/>
          <a:lstStyle>
            <a:lvl1pPr marR="0" lvl="0" algn="r" rtl="0">
              <a:lnSpc>
                <a:spcPct val="100000"/>
              </a:lnSpc>
              <a:spcBef>
                <a:spcPts val="750"/>
              </a:spcBef>
              <a:spcAft>
                <a:spcPts val="0"/>
              </a:spcAft>
              <a:buClr>
                <a:schemeClr val="accent1"/>
              </a:buClr>
              <a:buSzPts val="1440"/>
              <a:buFont typeface="Arial"/>
              <a:buNone/>
              <a:defRPr sz="1350" b="0" i="0" u="none" strike="noStrike" cap="none">
                <a:solidFill>
                  <a:srgbClr val="7F7F7F"/>
                </a:solidFill>
                <a:latin typeface="Trebuchet MS"/>
                <a:ea typeface="Trebuchet MS"/>
                <a:cs typeface="Trebuchet MS"/>
                <a:sym typeface="Trebuchet MS"/>
              </a:defRPr>
            </a:lvl1pPr>
            <a:lvl2pPr marR="0" lvl="1" algn="ctr" rtl="0">
              <a:lnSpc>
                <a:spcPct val="100000"/>
              </a:lnSpc>
              <a:spcBef>
                <a:spcPts val="750"/>
              </a:spcBef>
              <a:spcAft>
                <a:spcPts val="0"/>
              </a:spcAft>
              <a:buClr>
                <a:schemeClr val="accent1"/>
              </a:buClr>
              <a:buSzPts val="1280"/>
              <a:buFont typeface="Arial"/>
              <a:buNone/>
              <a:defRPr sz="1200" b="0" i="0" u="none" strike="noStrike" cap="none">
                <a:solidFill>
                  <a:srgbClr val="888888"/>
                </a:solidFill>
                <a:latin typeface="Trebuchet MS"/>
                <a:ea typeface="Trebuchet MS"/>
                <a:cs typeface="Trebuchet MS"/>
                <a:sym typeface="Trebuchet MS"/>
              </a:defRPr>
            </a:lvl2pPr>
            <a:lvl3pPr marR="0" lvl="2" algn="ctr" rtl="0">
              <a:lnSpc>
                <a:spcPct val="100000"/>
              </a:lnSpc>
              <a:spcBef>
                <a:spcPts val="750"/>
              </a:spcBef>
              <a:spcAft>
                <a:spcPts val="0"/>
              </a:spcAft>
              <a:buClr>
                <a:schemeClr val="accent1"/>
              </a:buClr>
              <a:buSzPts val="1120"/>
              <a:buFont typeface="Arial"/>
              <a:buNone/>
              <a:defRPr sz="1050" b="0" i="0" u="none" strike="noStrike" cap="none">
                <a:solidFill>
                  <a:srgbClr val="888888"/>
                </a:solidFill>
                <a:latin typeface="Trebuchet MS"/>
                <a:ea typeface="Trebuchet MS"/>
                <a:cs typeface="Trebuchet MS"/>
                <a:sym typeface="Trebuchet MS"/>
              </a:defRPr>
            </a:lvl3pPr>
            <a:lvl4pPr marR="0" lvl="3" algn="ctr" rtl="0">
              <a:lnSpc>
                <a:spcPct val="100000"/>
              </a:lnSpc>
              <a:spcBef>
                <a:spcPts val="750"/>
              </a:spcBef>
              <a:spcAft>
                <a:spcPts val="0"/>
              </a:spcAft>
              <a:buClr>
                <a:schemeClr val="accent1"/>
              </a:buClr>
              <a:buSzPts val="960"/>
              <a:buFont typeface="Arial"/>
              <a:buNone/>
              <a:defRPr sz="900" b="0" i="0" u="none" strike="noStrike" cap="none">
                <a:solidFill>
                  <a:srgbClr val="888888"/>
                </a:solidFill>
                <a:latin typeface="Trebuchet MS"/>
                <a:ea typeface="Trebuchet MS"/>
                <a:cs typeface="Trebuchet MS"/>
                <a:sym typeface="Trebuchet MS"/>
              </a:defRPr>
            </a:lvl4pPr>
            <a:lvl5pPr marR="0" lvl="4" algn="ctr" rtl="0">
              <a:lnSpc>
                <a:spcPct val="100000"/>
              </a:lnSpc>
              <a:spcBef>
                <a:spcPts val="750"/>
              </a:spcBef>
              <a:spcAft>
                <a:spcPts val="0"/>
              </a:spcAft>
              <a:buClr>
                <a:schemeClr val="accent1"/>
              </a:buClr>
              <a:buSzPts val="960"/>
              <a:buFont typeface="Arial"/>
              <a:buNone/>
              <a:defRPr sz="900" b="0" i="0" u="none" strike="noStrike" cap="none">
                <a:solidFill>
                  <a:srgbClr val="888888"/>
                </a:solidFill>
                <a:latin typeface="Trebuchet MS"/>
                <a:ea typeface="Trebuchet MS"/>
                <a:cs typeface="Trebuchet MS"/>
                <a:sym typeface="Trebuchet MS"/>
              </a:defRPr>
            </a:lvl5pPr>
            <a:lvl6pPr marR="0" lvl="5" algn="ctr" rtl="0">
              <a:lnSpc>
                <a:spcPct val="100000"/>
              </a:lnSpc>
              <a:spcBef>
                <a:spcPts val="750"/>
              </a:spcBef>
              <a:spcAft>
                <a:spcPts val="0"/>
              </a:spcAft>
              <a:buClr>
                <a:schemeClr val="accent1"/>
              </a:buClr>
              <a:buSzPts val="960"/>
              <a:buFont typeface="Arial"/>
              <a:buNone/>
              <a:defRPr sz="900" b="0" i="0" u="none" strike="noStrike" cap="none">
                <a:solidFill>
                  <a:srgbClr val="888888"/>
                </a:solidFill>
                <a:latin typeface="Trebuchet MS"/>
                <a:ea typeface="Trebuchet MS"/>
                <a:cs typeface="Trebuchet MS"/>
                <a:sym typeface="Trebuchet MS"/>
              </a:defRPr>
            </a:lvl6pPr>
            <a:lvl7pPr marR="0" lvl="6" algn="ctr" rtl="0">
              <a:lnSpc>
                <a:spcPct val="100000"/>
              </a:lnSpc>
              <a:spcBef>
                <a:spcPts val="750"/>
              </a:spcBef>
              <a:spcAft>
                <a:spcPts val="0"/>
              </a:spcAft>
              <a:buClr>
                <a:schemeClr val="accent1"/>
              </a:buClr>
              <a:buSzPts val="960"/>
              <a:buFont typeface="Arial"/>
              <a:buNone/>
              <a:defRPr sz="900" b="0" i="0" u="none" strike="noStrike" cap="none">
                <a:solidFill>
                  <a:srgbClr val="888888"/>
                </a:solidFill>
                <a:latin typeface="Trebuchet MS"/>
                <a:ea typeface="Trebuchet MS"/>
                <a:cs typeface="Trebuchet MS"/>
                <a:sym typeface="Trebuchet MS"/>
              </a:defRPr>
            </a:lvl7pPr>
            <a:lvl8pPr marR="0" lvl="7" algn="ctr" rtl="0">
              <a:lnSpc>
                <a:spcPct val="100000"/>
              </a:lnSpc>
              <a:spcBef>
                <a:spcPts val="750"/>
              </a:spcBef>
              <a:spcAft>
                <a:spcPts val="0"/>
              </a:spcAft>
              <a:buClr>
                <a:schemeClr val="accent1"/>
              </a:buClr>
              <a:buSzPts val="960"/>
              <a:buFont typeface="Arial"/>
              <a:buNone/>
              <a:defRPr sz="900" b="0" i="0" u="none" strike="noStrike" cap="none">
                <a:solidFill>
                  <a:srgbClr val="888888"/>
                </a:solidFill>
                <a:latin typeface="Trebuchet MS"/>
                <a:ea typeface="Trebuchet MS"/>
                <a:cs typeface="Trebuchet MS"/>
                <a:sym typeface="Trebuchet MS"/>
              </a:defRPr>
            </a:lvl8pPr>
            <a:lvl9pPr marR="0" lvl="8" algn="ctr" rtl="0">
              <a:lnSpc>
                <a:spcPct val="100000"/>
              </a:lnSpc>
              <a:spcBef>
                <a:spcPts val="750"/>
              </a:spcBef>
              <a:spcAft>
                <a:spcPts val="0"/>
              </a:spcAft>
              <a:buClr>
                <a:schemeClr val="accent1"/>
              </a:buClr>
              <a:buSzPts val="960"/>
              <a:buFont typeface="Arial"/>
              <a:buNone/>
              <a:defRPr sz="900" b="0" i="0" u="none" strike="noStrike" cap="none">
                <a:solidFill>
                  <a:srgbClr val="888888"/>
                </a:solidFill>
                <a:latin typeface="Trebuchet MS"/>
                <a:ea typeface="Trebuchet MS"/>
                <a:cs typeface="Trebuchet MS"/>
                <a:sym typeface="Trebuchet MS"/>
              </a:defRPr>
            </a:lvl9pPr>
          </a:lstStyle>
          <a:p>
            <a:endParaRPr/>
          </a:p>
        </p:txBody>
      </p:sp>
      <p:sp>
        <p:nvSpPr>
          <p:cNvPr id="301" name="Google Shape;301;p67"/>
          <p:cNvSpPr txBox="1">
            <a:spLocks noGrp="1"/>
          </p:cNvSpPr>
          <p:nvPr>
            <p:ph type="dt" idx="10"/>
          </p:nvPr>
        </p:nvSpPr>
        <p:spPr>
          <a:xfrm>
            <a:off x="7207250" y="6042027"/>
            <a:ext cx="912281"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888888"/>
              </a:buClr>
              <a:buSzPts val="1400"/>
              <a:buFont typeface="Trebuchet MS"/>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302" name="Google Shape;302;p67"/>
          <p:cNvSpPr txBox="1">
            <a:spLocks noGrp="1"/>
          </p:cNvSpPr>
          <p:nvPr>
            <p:ph type="ftr" idx="11"/>
          </p:nvPr>
        </p:nvSpPr>
        <p:spPr>
          <a:xfrm>
            <a:off x="812800" y="6042027"/>
            <a:ext cx="6163733"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Trebuchet MS"/>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303" name="Google Shape;303;p67"/>
          <p:cNvSpPr txBox="1">
            <a:spLocks noGrp="1"/>
          </p:cNvSpPr>
          <p:nvPr>
            <p:ph type="sldNum" idx="12"/>
          </p:nvPr>
        </p:nvSpPr>
        <p:spPr>
          <a:xfrm>
            <a:off x="8593668" y="6042027"/>
            <a:ext cx="6836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4"/>
        <p:cNvGrpSpPr/>
        <p:nvPr/>
      </p:nvGrpSpPr>
      <p:grpSpPr>
        <a:xfrm>
          <a:off x="0" y="0"/>
          <a:ext cx="0" cy="0"/>
          <a:chOff x="0" y="0"/>
          <a:chExt cx="0" cy="0"/>
        </a:xfrm>
      </p:grpSpPr>
      <p:sp>
        <p:nvSpPr>
          <p:cNvPr id="305" name="Google Shape;305;p68"/>
          <p:cNvSpPr txBox="1">
            <a:spLocks noGrp="1"/>
          </p:cNvSpPr>
          <p:nvPr>
            <p:ph type="dt" idx="10"/>
          </p:nvPr>
        </p:nvSpPr>
        <p:spPr>
          <a:xfrm>
            <a:off x="7207250" y="6042027"/>
            <a:ext cx="912281"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888888"/>
              </a:buClr>
              <a:buSzPts val="1400"/>
              <a:buFont typeface="Trebuchet MS"/>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306" name="Google Shape;306;p68"/>
          <p:cNvSpPr txBox="1">
            <a:spLocks noGrp="1"/>
          </p:cNvSpPr>
          <p:nvPr>
            <p:ph type="ftr" idx="11"/>
          </p:nvPr>
        </p:nvSpPr>
        <p:spPr>
          <a:xfrm>
            <a:off x="812800" y="6042027"/>
            <a:ext cx="6163733"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Trebuchet MS"/>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307" name="Google Shape;307;p68"/>
          <p:cNvSpPr txBox="1">
            <a:spLocks noGrp="1"/>
          </p:cNvSpPr>
          <p:nvPr>
            <p:ph type="sldNum" idx="12"/>
          </p:nvPr>
        </p:nvSpPr>
        <p:spPr>
          <a:xfrm>
            <a:off x="8593668" y="6042027"/>
            <a:ext cx="6836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08"/>
        <p:cNvGrpSpPr/>
        <p:nvPr/>
      </p:nvGrpSpPr>
      <p:grpSpPr>
        <a:xfrm>
          <a:off x="0" y="0"/>
          <a:ext cx="0" cy="0"/>
          <a:chOff x="0" y="0"/>
          <a:chExt cx="0" cy="0"/>
        </a:xfrm>
      </p:grpSpPr>
      <p:sp>
        <p:nvSpPr>
          <p:cNvPr id="309" name="Google Shape;309;p69"/>
          <p:cNvSpPr txBox="1">
            <a:spLocks noGrp="1"/>
          </p:cNvSpPr>
          <p:nvPr>
            <p:ph type="title"/>
          </p:nvPr>
        </p:nvSpPr>
        <p:spPr>
          <a:xfrm>
            <a:off x="812800" y="609600"/>
            <a:ext cx="8463616" cy="1320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2pPr>
            <a:lvl3pPr marR="0" lvl="2"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3pPr>
            <a:lvl4pPr marR="0" lvl="3"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4pPr>
            <a:lvl5pPr marR="0" lvl="4" algn="l" rtl="0">
              <a:lnSpc>
                <a:spcPct val="100000"/>
              </a:lnSpc>
              <a:spcBef>
                <a:spcPts val="0"/>
              </a:spcBef>
              <a:spcAft>
                <a:spcPts val="0"/>
              </a:spcAft>
              <a:buClr>
                <a:schemeClr val="accent1"/>
              </a:buClr>
              <a:buSzPts val="1400"/>
              <a:buFont typeface="Trebuchet MS"/>
              <a:buNone/>
              <a:defRPr sz="2700" b="0" i="0" u="none" strike="noStrike" cap="none">
                <a:solidFill>
                  <a:schemeClr val="accent1"/>
                </a:solidFill>
                <a:latin typeface="Trebuchet MS"/>
                <a:ea typeface="Trebuchet MS"/>
                <a:cs typeface="Trebuchet MS"/>
                <a:sym typeface="Trebuchet MS"/>
              </a:defRPr>
            </a:lvl5pPr>
            <a:lvl6pPr marR="0" lvl="5"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350" b="0" i="0" u="none" strike="noStrike" cap="none">
                <a:solidFill>
                  <a:schemeClr val="dk2"/>
                </a:solidFill>
                <a:latin typeface="Arial"/>
                <a:ea typeface="Arial"/>
                <a:cs typeface="Arial"/>
                <a:sym typeface="Arial"/>
              </a:defRPr>
            </a:lvl9pPr>
          </a:lstStyle>
          <a:p>
            <a:endParaRPr/>
          </a:p>
        </p:txBody>
      </p:sp>
      <p:sp>
        <p:nvSpPr>
          <p:cNvPr id="310" name="Google Shape;310;p69"/>
          <p:cNvSpPr txBox="1">
            <a:spLocks noGrp="1"/>
          </p:cNvSpPr>
          <p:nvPr>
            <p:ph type="dt" idx="10"/>
          </p:nvPr>
        </p:nvSpPr>
        <p:spPr>
          <a:xfrm>
            <a:off x="7207250" y="6042027"/>
            <a:ext cx="912281"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rgbClr val="888888"/>
              </a:buClr>
              <a:buSzPts val="1400"/>
              <a:buFont typeface="Trebuchet MS"/>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311" name="Google Shape;311;p69"/>
          <p:cNvSpPr txBox="1">
            <a:spLocks noGrp="1"/>
          </p:cNvSpPr>
          <p:nvPr>
            <p:ph type="ftr" idx="11"/>
          </p:nvPr>
        </p:nvSpPr>
        <p:spPr>
          <a:xfrm>
            <a:off x="812800" y="6042027"/>
            <a:ext cx="6163733"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Trebuchet MS"/>
              <a:buNone/>
              <a:defRPr sz="675"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chemeClr val="dk1"/>
              </a:buClr>
              <a:buSzPts val="1400"/>
              <a:buFont typeface="Trebuchet MS"/>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312" name="Google Shape;312;p69"/>
          <p:cNvSpPr txBox="1">
            <a:spLocks noGrp="1"/>
          </p:cNvSpPr>
          <p:nvPr>
            <p:ph type="sldNum" idx="12"/>
          </p:nvPr>
        </p:nvSpPr>
        <p:spPr>
          <a:xfrm>
            <a:off x="8593668" y="6042027"/>
            <a:ext cx="6836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09600" y="274638"/>
            <a:ext cx="10972800" cy="1143000"/>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8"/>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40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36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32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dk1"/>
              </a:buClr>
              <a:buSzPts val="40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36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dk1"/>
              </a:buClr>
              <a:buSzPts val="32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2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2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09601" y="273050"/>
            <a:ext cx="4011084" cy="1162050"/>
          </a:xfrm>
          <a:prstGeom prst="rect">
            <a:avLst/>
          </a:prstGeom>
          <a:solidFill>
            <a:srgbClr val="0F243E"/>
          </a:solid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400"/>
              <a:buFont typeface="Calibri"/>
              <a:buNone/>
              <a:defRPr sz="2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9"/>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40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36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32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8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8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2389717" y="4800600"/>
            <a:ext cx="7315200" cy="566738"/>
          </a:xfrm>
          <a:prstGeom prst="rect">
            <a:avLst/>
          </a:prstGeom>
          <a:solidFill>
            <a:srgbClr val="0F243E"/>
          </a:solid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400"/>
              <a:buFont typeface="Calibri"/>
              <a:buNone/>
              <a:defRPr sz="2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0"/>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dk1"/>
              </a:buClr>
              <a:buSzPts val="40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dk1"/>
              </a:buClr>
              <a:buSzPts val="36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dk1"/>
              </a:buClr>
              <a:buSzPts val="32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dk1"/>
              </a:buClr>
              <a:buSzPts val="28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dk1"/>
              </a:buClr>
              <a:buSzPts val="28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4.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solidFill>
            <a:srgbClr val="0F243E"/>
          </a:solid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400"/>
              <a:buFont typeface="Calibri"/>
              <a:buNone/>
              <a:defRPr sz="4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82600" algn="l" rtl="0">
              <a:lnSpc>
                <a:spcPct val="100000"/>
              </a:lnSpc>
              <a:spcBef>
                <a:spcPts val="8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1pPr>
            <a:lvl2pPr marL="914400" marR="0" lvl="1"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19">
            <a:alphaModFix/>
          </a:blip>
          <a:srcRect/>
          <a:stretch/>
        </p:blipFill>
        <p:spPr>
          <a:xfrm>
            <a:off x="10725295" y="5849471"/>
            <a:ext cx="1205039" cy="736413"/>
          </a:xfrm>
          <a:prstGeom prst="rect">
            <a:avLst/>
          </a:prstGeom>
          <a:noFill/>
          <a:ln>
            <a:noFill/>
          </a:ln>
        </p:spPr>
      </p:pic>
      <p:sp>
        <p:nvSpPr>
          <p:cNvPr id="85" name="Google Shape;85;p13"/>
          <p:cNvSpPr txBox="1">
            <a:spLocks noGrp="1"/>
          </p:cNvSpPr>
          <p:nvPr>
            <p:ph type="title"/>
          </p:nvPr>
        </p:nvSpPr>
        <p:spPr>
          <a:xfrm>
            <a:off x="838200" y="365129"/>
            <a:ext cx="10515600" cy="1325700"/>
          </a:xfrm>
          <a:prstGeom prst="rect">
            <a:avLst/>
          </a:prstGeom>
          <a:noFill/>
          <a:ln>
            <a:noFill/>
          </a:ln>
        </p:spPr>
        <p:txBody>
          <a:bodyPr spcFirstLastPara="1" wrap="square" lIns="45725" tIns="45725" rIns="45725" bIns="45725" anchor="ctr" anchorCtr="0"/>
          <a:lstStyle>
            <a:lvl1pPr marR="0" lvl="0" algn="l" rtl="0">
              <a:lnSpc>
                <a:spcPct val="90000"/>
              </a:lnSpc>
              <a:spcBef>
                <a:spcPts val="0"/>
              </a:spcBef>
              <a:spcAft>
                <a:spcPts val="0"/>
              </a:spcAft>
              <a:buClr>
                <a:schemeClr val="dk1"/>
              </a:buClr>
              <a:buSzPts val="3000"/>
              <a:buFont typeface="Lato"/>
              <a:buNone/>
              <a:defRPr sz="3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838200" y="1825625"/>
            <a:ext cx="10515600" cy="4351500"/>
          </a:xfrm>
          <a:prstGeom prst="rect">
            <a:avLst/>
          </a:prstGeom>
          <a:noFill/>
          <a:ln>
            <a:noFill/>
          </a:ln>
        </p:spPr>
        <p:txBody>
          <a:bodyPr spcFirstLastPara="1" wrap="square" lIns="45725" tIns="45725" rIns="45725" bIns="45725"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grpSp>
        <p:nvGrpSpPr>
          <p:cNvPr id="87" name="Google Shape;87;p13"/>
          <p:cNvGrpSpPr/>
          <p:nvPr/>
        </p:nvGrpSpPr>
        <p:grpSpPr>
          <a:xfrm>
            <a:off x="0" y="6779375"/>
            <a:ext cx="12191222" cy="78558"/>
            <a:chOff x="0" y="6078071"/>
            <a:chExt cx="24377567" cy="2877600"/>
          </a:xfrm>
        </p:grpSpPr>
        <p:sp>
          <p:nvSpPr>
            <p:cNvPr id="88" name="Google Shape;88;p13"/>
            <p:cNvSpPr/>
            <p:nvPr/>
          </p:nvSpPr>
          <p:spPr>
            <a:xfrm>
              <a:off x="0"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89" name="Google Shape;89;p13"/>
            <p:cNvSpPr/>
            <p:nvPr/>
          </p:nvSpPr>
          <p:spPr>
            <a:xfrm>
              <a:off x="8125883"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90" name="Google Shape;90;p13"/>
            <p:cNvSpPr/>
            <p:nvPr/>
          </p:nvSpPr>
          <p:spPr>
            <a:xfrm>
              <a:off x="16251767"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4"/>
        <p:cNvGrpSpPr/>
        <p:nvPr/>
      </p:nvGrpSpPr>
      <p:grpSpPr>
        <a:xfrm>
          <a:off x="0" y="0"/>
          <a:ext cx="0" cy="0"/>
          <a:chOff x="0" y="0"/>
          <a:chExt cx="0" cy="0"/>
        </a:xfrm>
      </p:grpSpPr>
      <p:pic>
        <p:nvPicPr>
          <p:cNvPr id="155" name="Google Shape;155;p31"/>
          <p:cNvPicPr preferRelativeResize="0"/>
          <p:nvPr/>
        </p:nvPicPr>
        <p:blipFill rotWithShape="1">
          <a:blip r:embed="rId19">
            <a:alphaModFix/>
          </a:blip>
          <a:srcRect/>
          <a:stretch/>
        </p:blipFill>
        <p:spPr>
          <a:xfrm>
            <a:off x="10725295" y="5849471"/>
            <a:ext cx="1205039" cy="736413"/>
          </a:xfrm>
          <a:prstGeom prst="rect">
            <a:avLst/>
          </a:prstGeom>
          <a:noFill/>
          <a:ln>
            <a:noFill/>
          </a:ln>
        </p:spPr>
      </p:pic>
      <p:sp>
        <p:nvSpPr>
          <p:cNvPr id="156" name="Google Shape;156;p31"/>
          <p:cNvSpPr txBox="1">
            <a:spLocks noGrp="1"/>
          </p:cNvSpPr>
          <p:nvPr>
            <p:ph type="title"/>
          </p:nvPr>
        </p:nvSpPr>
        <p:spPr>
          <a:xfrm>
            <a:off x="838200" y="365129"/>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3000"/>
              <a:buFont typeface="Lato"/>
              <a:buNone/>
              <a:defRPr sz="3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157" name="Google Shape;157;p31"/>
          <p:cNvSpPr txBox="1">
            <a:spLocks noGrp="1"/>
          </p:cNvSpPr>
          <p:nvPr>
            <p:ph type="body" idx="1"/>
          </p:nvPr>
        </p:nvSpPr>
        <p:spPr>
          <a:xfrm>
            <a:off x="838200" y="1825625"/>
            <a:ext cx="10515600" cy="4351500"/>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grpSp>
        <p:nvGrpSpPr>
          <p:cNvPr id="158" name="Google Shape;158;p31"/>
          <p:cNvGrpSpPr/>
          <p:nvPr/>
        </p:nvGrpSpPr>
        <p:grpSpPr>
          <a:xfrm>
            <a:off x="0" y="6779375"/>
            <a:ext cx="12191222" cy="78558"/>
            <a:chOff x="0" y="6078071"/>
            <a:chExt cx="24377567" cy="2877600"/>
          </a:xfrm>
        </p:grpSpPr>
        <p:sp>
          <p:nvSpPr>
            <p:cNvPr id="159" name="Google Shape;159;p31"/>
            <p:cNvSpPr/>
            <p:nvPr/>
          </p:nvSpPr>
          <p:spPr>
            <a:xfrm>
              <a:off x="0"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160" name="Google Shape;160;p31"/>
            <p:cNvSpPr/>
            <p:nvPr/>
          </p:nvSpPr>
          <p:spPr>
            <a:xfrm>
              <a:off x="8125883"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161" name="Google Shape;161;p31"/>
            <p:cNvSpPr/>
            <p:nvPr/>
          </p:nvSpPr>
          <p:spPr>
            <a:xfrm>
              <a:off x="16251767"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4"/>
        <p:cNvGrpSpPr/>
        <p:nvPr/>
      </p:nvGrpSpPr>
      <p:grpSpPr>
        <a:xfrm>
          <a:off x="0" y="0"/>
          <a:ext cx="0" cy="0"/>
          <a:chOff x="0" y="0"/>
          <a:chExt cx="0" cy="0"/>
        </a:xfrm>
      </p:grpSpPr>
      <p:pic>
        <p:nvPicPr>
          <p:cNvPr id="225" name="Google Shape;225;p49"/>
          <p:cNvPicPr preferRelativeResize="0"/>
          <p:nvPr/>
        </p:nvPicPr>
        <p:blipFill rotWithShape="1">
          <a:blip r:embed="rId22">
            <a:alphaModFix/>
          </a:blip>
          <a:srcRect/>
          <a:stretch/>
        </p:blipFill>
        <p:spPr>
          <a:xfrm>
            <a:off x="10725295" y="5849471"/>
            <a:ext cx="1205039" cy="736413"/>
          </a:xfrm>
          <a:prstGeom prst="rect">
            <a:avLst/>
          </a:prstGeom>
          <a:noFill/>
          <a:ln>
            <a:noFill/>
          </a:ln>
        </p:spPr>
      </p:pic>
      <p:sp>
        <p:nvSpPr>
          <p:cNvPr id="226" name="Google Shape;226;p49"/>
          <p:cNvSpPr txBox="1">
            <a:spLocks noGrp="1"/>
          </p:cNvSpPr>
          <p:nvPr>
            <p:ph type="title"/>
          </p:nvPr>
        </p:nvSpPr>
        <p:spPr>
          <a:xfrm>
            <a:off x="838200" y="365129"/>
            <a:ext cx="10515600" cy="1325700"/>
          </a:xfrm>
          <a:prstGeom prst="rect">
            <a:avLst/>
          </a:prstGeom>
          <a:noFill/>
          <a:ln>
            <a:noFill/>
          </a:ln>
        </p:spPr>
        <p:txBody>
          <a:bodyPr spcFirstLastPara="1" wrap="square" lIns="45725" tIns="45725" rIns="45725" bIns="45725" anchor="ctr" anchorCtr="0"/>
          <a:lstStyle>
            <a:lvl1pPr marR="0" lvl="0" algn="l" rtl="0">
              <a:lnSpc>
                <a:spcPct val="90000"/>
              </a:lnSpc>
              <a:spcBef>
                <a:spcPts val="0"/>
              </a:spcBef>
              <a:spcAft>
                <a:spcPts val="0"/>
              </a:spcAft>
              <a:buClr>
                <a:schemeClr val="dk1"/>
              </a:buClr>
              <a:buSzPts val="3000"/>
              <a:buFont typeface="Lato"/>
              <a:buNone/>
              <a:defRPr sz="30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227" name="Google Shape;227;p49"/>
          <p:cNvSpPr txBox="1">
            <a:spLocks noGrp="1"/>
          </p:cNvSpPr>
          <p:nvPr>
            <p:ph type="body" idx="1"/>
          </p:nvPr>
        </p:nvSpPr>
        <p:spPr>
          <a:xfrm>
            <a:off x="838200" y="1825625"/>
            <a:ext cx="10515600" cy="4351500"/>
          </a:xfrm>
          <a:prstGeom prst="rect">
            <a:avLst/>
          </a:prstGeom>
          <a:noFill/>
          <a:ln>
            <a:noFill/>
          </a:ln>
        </p:spPr>
        <p:txBody>
          <a:bodyPr spcFirstLastPara="1" wrap="square" lIns="45725" tIns="45725" rIns="45725" bIns="45725"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grpSp>
        <p:nvGrpSpPr>
          <p:cNvPr id="228" name="Google Shape;228;p49"/>
          <p:cNvGrpSpPr/>
          <p:nvPr/>
        </p:nvGrpSpPr>
        <p:grpSpPr>
          <a:xfrm>
            <a:off x="0" y="6779375"/>
            <a:ext cx="12191222" cy="78558"/>
            <a:chOff x="0" y="6078071"/>
            <a:chExt cx="24377567" cy="2877600"/>
          </a:xfrm>
        </p:grpSpPr>
        <p:sp>
          <p:nvSpPr>
            <p:cNvPr id="229" name="Google Shape;229;p49"/>
            <p:cNvSpPr/>
            <p:nvPr/>
          </p:nvSpPr>
          <p:spPr>
            <a:xfrm>
              <a:off x="0"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230" name="Google Shape;230;p49"/>
            <p:cNvSpPr/>
            <p:nvPr/>
          </p:nvSpPr>
          <p:spPr>
            <a:xfrm>
              <a:off x="8125883"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231" name="Google Shape;231;p49"/>
            <p:cNvSpPr/>
            <p:nvPr/>
          </p:nvSpPr>
          <p:spPr>
            <a:xfrm>
              <a:off x="16251767" y="6078071"/>
              <a:ext cx="8125800" cy="2877600"/>
            </a:xfrm>
            <a:prstGeom prst="rect">
              <a:avLst/>
            </a:prstGeom>
            <a:solidFill>
              <a:schemeClr val="accent1"/>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gr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pic>
        <p:nvPicPr>
          <p:cNvPr id="318" name="Google Shape;318;p70"/>
          <p:cNvPicPr preferRelativeResize="0">
            <a:picLocks noGrp="1"/>
          </p:cNvPicPr>
          <p:nvPr>
            <p:ph type="body" idx="1"/>
          </p:nvPr>
        </p:nvPicPr>
        <p:blipFill rotWithShape="1">
          <a:blip r:embed="rId3">
            <a:alphaModFix/>
          </a:blip>
          <a:srcRect l="17052" t="8856" r="11598" b="8854"/>
          <a:stretch/>
        </p:blipFill>
        <p:spPr>
          <a:xfrm>
            <a:off x="1" y="-15150"/>
            <a:ext cx="12192000" cy="6858000"/>
          </a:xfrm>
          <a:prstGeom prst="rect">
            <a:avLst/>
          </a:prstGeom>
          <a:noFill/>
          <a:ln>
            <a:noFill/>
          </a:ln>
        </p:spPr>
      </p:pic>
      <p:pic>
        <p:nvPicPr>
          <p:cNvPr id="319" name="Google Shape;319;p70"/>
          <p:cNvPicPr preferRelativeResize="0"/>
          <p:nvPr/>
        </p:nvPicPr>
        <p:blipFill rotWithShape="1">
          <a:blip r:embed="rId4">
            <a:alphaModFix/>
          </a:blip>
          <a:srcRect/>
          <a:stretch/>
        </p:blipFill>
        <p:spPr>
          <a:xfrm>
            <a:off x="7564494" y="3554527"/>
            <a:ext cx="7349700" cy="4285200"/>
          </a:xfrm>
          <a:prstGeom prst="rect">
            <a:avLst/>
          </a:prstGeom>
          <a:noFill/>
          <a:ln>
            <a:noFill/>
          </a:ln>
        </p:spPr>
      </p:pic>
      <p:sp>
        <p:nvSpPr>
          <p:cNvPr id="320" name="Google Shape;320;p70"/>
          <p:cNvSpPr txBox="1">
            <a:spLocks noGrp="1"/>
          </p:cNvSpPr>
          <p:nvPr>
            <p:ph type="ctrTitle" idx="4294967295"/>
          </p:nvPr>
        </p:nvSpPr>
        <p:spPr>
          <a:xfrm>
            <a:off x="786994" y="4292400"/>
            <a:ext cx="4239491" cy="940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lt1"/>
                </a:solidFill>
                <a:latin typeface="Quicksand"/>
                <a:ea typeface="Quicksand"/>
                <a:cs typeface="Quicksand"/>
                <a:sym typeface="Quicksand"/>
              </a:rPr>
              <a:t>Transition Planning</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23"/>
        <p:cNvGrpSpPr/>
        <p:nvPr/>
      </p:nvGrpSpPr>
      <p:grpSpPr>
        <a:xfrm>
          <a:off x="0" y="0"/>
          <a:ext cx="0" cy="0"/>
          <a:chOff x="0" y="0"/>
          <a:chExt cx="0" cy="0"/>
        </a:xfrm>
      </p:grpSpPr>
      <p:pic>
        <p:nvPicPr>
          <p:cNvPr id="424" name="Google Shape;424;p79"/>
          <p:cNvPicPr preferRelativeResize="0"/>
          <p:nvPr/>
        </p:nvPicPr>
        <p:blipFill rotWithShape="1">
          <a:blip r:embed="rId3">
            <a:alphaModFix/>
          </a:blip>
          <a:srcRect/>
          <a:stretch/>
        </p:blipFill>
        <p:spPr>
          <a:xfrm>
            <a:off x="2504049" y="-19993"/>
            <a:ext cx="9687951" cy="6857999"/>
          </a:xfrm>
          <a:prstGeom prst="rect">
            <a:avLst/>
          </a:prstGeom>
          <a:noFill/>
          <a:ln>
            <a:noFill/>
          </a:ln>
        </p:spPr>
      </p:pic>
      <p:sp>
        <p:nvSpPr>
          <p:cNvPr id="425" name="Google Shape;425;p79"/>
          <p:cNvSpPr/>
          <p:nvPr/>
        </p:nvSpPr>
        <p:spPr>
          <a:xfrm>
            <a:off x="1524002" y="-15150"/>
            <a:ext cx="5865802" cy="6857999"/>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26" name="Google Shape;426;p79"/>
          <p:cNvSpPr txBox="1">
            <a:spLocks noGrp="1"/>
          </p:cNvSpPr>
          <p:nvPr>
            <p:ph type="ctrTitle"/>
          </p:nvPr>
        </p:nvSpPr>
        <p:spPr>
          <a:xfrm>
            <a:off x="637736" y="1117274"/>
            <a:ext cx="3484097" cy="76105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600" b="0" i="0" u="none" strike="noStrike" cap="none">
                <a:solidFill>
                  <a:schemeClr val="dk1"/>
                </a:solidFill>
                <a:latin typeface="Quicksand"/>
                <a:ea typeface="Quicksand"/>
                <a:cs typeface="Quicksand"/>
                <a:sym typeface="Quicksand"/>
              </a:rPr>
              <a:t>Transition Sections of the IEP</a:t>
            </a:r>
            <a:endParaRPr sz="4800" b="0" i="0" u="none" strike="noStrike" cap="non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30"/>
        <p:cNvGrpSpPr/>
        <p:nvPr/>
      </p:nvGrpSpPr>
      <p:grpSpPr>
        <a:xfrm>
          <a:off x="0" y="0"/>
          <a:ext cx="0" cy="0"/>
          <a:chOff x="0" y="0"/>
          <a:chExt cx="0" cy="0"/>
        </a:xfrm>
      </p:grpSpPr>
      <p:sp>
        <p:nvSpPr>
          <p:cNvPr id="431" name="Google Shape;431;p80"/>
          <p:cNvSpPr/>
          <p:nvPr/>
        </p:nvSpPr>
        <p:spPr>
          <a:xfrm>
            <a:off x="1524002" y="-15150"/>
            <a:ext cx="5865900" cy="6858000"/>
          </a:xfrm>
          <a:prstGeom prst="rect">
            <a:avLst/>
          </a:prstGeom>
          <a:gradFill>
            <a:gsLst>
              <a:gs pos="0">
                <a:srgbClr val="FFFFFF">
                  <a:alpha val="0"/>
                </a:srgbClr>
              </a:gs>
              <a:gs pos="55000">
                <a:schemeClr val="lt1"/>
              </a:gs>
              <a:gs pos="100000">
                <a:schemeClr val="lt1"/>
              </a:gs>
            </a:gsLst>
            <a:lin ang="10800025"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pic>
        <p:nvPicPr>
          <p:cNvPr id="432" name="Google Shape;432;p80"/>
          <p:cNvPicPr preferRelativeResize="0"/>
          <p:nvPr/>
        </p:nvPicPr>
        <p:blipFill>
          <a:blip r:embed="rId3">
            <a:alphaModFix/>
          </a:blip>
          <a:stretch>
            <a:fillRect/>
          </a:stretch>
        </p:blipFill>
        <p:spPr>
          <a:xfrm>
            <a:off x="3560750" y="63375"/>
            <a:ext cx="8561624" cy="7168375"/>
          </a:xfrm>
          <a:prstGeom prst="rect">
            <a:avLst/>
          </a:prstGeom>
          <a:noFill/>
          <a:ln>
            <a:noFill/>
          </a:ln>
        </p:spPr>
      </p:pic>
      <p:sp>
        <p:nvSpPr>
          <p:cNvPr id="433" name="Google Shape;433;p80"/>
          <p:cNvSpPr/>
          <p:nvPr/>
        </p:nvSpPr>
        <p:spPr>
          <a:xfrm>
            <a:off x="2032550" y="-857850"/>
            <a:ext cx="5605800" cy="8089500"/>
          </a:xfrm>
          <a:prstGeom prst="rect">
            <a:avLst/>
          </a:prstGeom>
          <a:gradFill>
            <a:gsLst>
              <a:gs pos="0">
                <a:srgbClr val="FFFFFF">
                  <a:alpha val="0"/>
                </a:srgbClr>
              </a:gs>
              <a:gs pos="55000">
                <a:schemeClr val="lt1"/>
              </a:gs>
              <a:gs pos="100000">
                <a:schemeClr val="lt1"/>
              </a:gs>
            </a:gsLst>
            <a:lin ang="10800025"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34" name="Google Shape;434;p80"/>
          <p:cNvSpPr txBox="1">
            <a:spLocks noGrp="1"/>
          </p:cNvSpPr>
          <p:nvPr>
            <p:ph type="ctrTitle"/>
          </p:nvPr>
        </p:nvSpPr>
        <p:spPr>
          <a:xfrm>
            <a:off x="228275" y="634724"/>
            <a:ext cx="3484200" cy="91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600">
                <a:solidFill>
                  <a:schemeClr val="dk1"/>
                </a:solidFill>
                <a:latin typeface="Quicksand"/>
                <a:ea typeface="Quicksand"/>
                <a:cs typeface="Quicksand"/>
                <a:sym typeface="Quicksand"/>
              </a:rPr>
              <a:t>Student Led </a:t>
            </a:r>
            <a:r>
              <a:rPr lang="en-US" sz="3600" b="0" i="0" u="none" strike="noStrike" cap="none">
                <a:solidFill>
                  <a:schemeClr val="dk1"/>
                </a:solidFill>
                <a:latin typeface="Quicksand"/>
                <a:ea typeface="Quicksand"/>
                <a:cs typeface="Quicksand"/>
                <a:sym typeface="Quicksand"/>
              </a:rPr>
              <a:t>IEP</a:t>
            </a:r>
            <a:endParaRPr sz="4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39"/>
        <p:cNvGrpSpPr/>
        <p:nvPr/>
      </p:nvGrpSpPr>
      <p:grpSpPr>
        <a:xfrm>
          <a:off x="0" y="0"/>
          <a:ext cx="0" cy="0"/>
          <a:chOff x="0" y="0"/>
          <a:chExt cx="0" cy="0"/>
        </a:xfrm>
      </p:grpSpPr>
      <p:pic>
        <p:nvPicPr>
          <p:cNvPr id="440" name="Google Shape;440;p81"/>
          <p:cNvPicPr preferRelativeResize="0"/>
          <p:nvPr/>
        </p:nvPicPr>
        <p:blipFill rotWithShape="1">
          <a:blip r:embed="rId3">
            <a:alphaModFix/>
          </a:blip>
          <a:srcRect r="4334"/>
          <a:stretch/>
        </p:blipFill>
        <p:spPr>
          <a:xfrm flipH="1">
            <a:off x="3433313" y="0"/>
            <a:ext cx="8758687" cy="6877202"/>
          </a:xfrm>
          <a:prstGeom prst="rect">
            <a:avLst/>
          </a:prstGeom>
          <a:noFill/>
          <a:ln>
            <a:noFill/>
          </a:ln>
        </p:spPr>
      </p:pic>
      <p:sp>
        <p:nvSpPr>
          <p:cNvPr id="441" name="Google Shape;441;p81"/>
          <p:cNvSpPr/>
          <p:nvPr/>
        </p:nvSpPr>
        <p:spPr>
          <a:xfrm>
            <a:off x="2011680" y="0"/>
            <a:ext cx="5378123" cy="6858000"/>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42" name="Google Shape;442;p81"/>
          <p:cNvSpPr txBox="1">
            <a:spLocks noGrp="1"/>
          </p:cNvSpPr>
          <p:nvPr>
            <p:ph type="title"/>
          </p:nvPr>
        </p:nvSpPr>
        <p:spPr>
          <a:xfrm>
            <a:off x="495077" y="1118210"/>
            <a:ext cx="4205664" cy="11152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Present Levels of Academic &amp; Functional Performance</a:t>
            </a:r>
            <a:endParaRPr sz="4400" b="0" i="0" u="none" strike="noStrike" cap="none">
              <a:solidFill>
                <a:schemeClr val="lt1"/>
              </a:solidFill>
              <a:latin typeface="Calibri"/>
              <a:ea typeface="Calibri"/>
              <a:cs typeface="Calibri"/>
              <a:sym typeface="Calibri"/>
            </a:endParaRPr>
          </a:p>
        </p:txBody>
      </p:sp>
      <p:sp>
        <p:nvSpPr>
          <p:cNvPr id="443" name="Google Shape;443;p81"/>
          <p:cNvSpPr/>
          <p:nvPr/>
        </p:nvSpPr>
        <p:spPr>
          <a:xfrm>
            <a:off x="534665" y="3299234"/>
            <a:ext cx="5797296" cy="830997"/>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Preferences</a:t>
            </a:r>
            <a:endParaRPr/>
          </a:p>
          <a:p>
            <a:pPr marL="0" marR="0" lvl="0" indent="0" algn="l" rtl="0">
              <a:lnSpc>
                <a:spcPct val="2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Strengths and Interests </a:t>
            </a:r>
            <a:endParaRPr/>
          </a:p>
          <a:p>
            <a:pPr marL="0" marR="0" lvl="0" indent="0" algn="l" rtl="0">
              <a:lnSpc>
                <a:spcPct val="2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Course of Study</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48"/>
        <p:cNvGrpSpPr/>
        <p:nvPr/>
      </p:nvGrpSpPr>
      <p:grpSpPr>
        <a:xfrm>
          <a:off x="0" y="0"/>
          <a:ext cx="0" cy="0"/>
          <a:chOff x="0" y="0"/>
          <a:chExt cx="0" cy="0"/>
        </a:xfrm>
      </p:grpSpPr>
      <p:pic>
        <p:nvPicPr>
          <p:cNvPr id="449" name="Google Shape;449;p82"/>
          <p:cNvPicPr preferRelativeResize="0"/>
          <p:nvPr/>
        </p:nvPicPr>
        <p:blipFill rotWithShape="1">
          <a:blip r:embed="rId3">
            <a:alphaModFix/>
          </a:blip>
          <a:srcRect l="16541"/>
          <a:stretch/>
        </p:blipFill>
        <p:spPr>
          <a:xfrm>
            <a:off x="3870960" y="1"/>
            <a:ext cx="8321040" cy="6857999"/>
          </a:xfrm>
          <a:prstGeom prst="rect">
            <a:avLst/>
          </a:prstGeom>
          <a:noFill/>
          <a:ln>
            <a:noFill/>
          </a:ln>
        </p:spPr>
      </p:pic>
      <p:sp>
        <p:nvSpPr>
          <p:cNvPr id="450" name="Google Shape;450;p82"/>
          <p:cNvSpPr/>
          <p:nvPr/>
        </p:nvSpPr>
        <p:spPr>
          <a:xfrm>
            <a:off x="2011680" y="-15150"/>
            <a:ext cx="5378123" cy="6873150"/>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51" name="Google Shape;451;p82"/>
          <p:cNvSpPr/>
          <p:nvPr/>
        </p:nvSpPr>
        <p:spPr>
          <a:xfrm>
            <a:off x="-195417" y="2272025"/>
            <a:ext cx="4577636" cy="892552"/>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None/>
            </a:pPr>
            <a:r>
              <a:rPr lang="en-US" sz="3200" b="0" i="0" u="none" strike="noStrike" cap="none">
                <a:solidFill>
                  <a:schemeClr val="dk1"/>
                </a:solidFill>
                <a:latin typeface="Quicksand"/>
                <a:ea typeface="Quicksand"/>
                <a:cs typeface="Quicksand"/>
                <a:sym typeface="Quicksand"/>
              </a:rPr>
              <a:t>Where do I want to live, learn, and work after high school?</a:t>
            </a:r>
            <a:endParaRPr sz="3200" b="0" i="0" u="none" strike="noStrike" cap="none">
              <a:solidFill>
                <a:srgbClr val="000000"/>
              </a:solidFill>
              <a:latin typeface="Arial"/>
              <a:ea typeface="Arial"/>
              <a:cs typeface="Arial"/>
              <a:sym typeface="Arial"/>
            </a:endParaRPr>
          </a:p>
        </p:txBody>
      </p:sp>
      <p:sp>
        <p:nvSpPr>
          <p:cNvPr id="452" name="Google Shape;452;p82"/>
          <p:cNvSpPr txBox="1">
            <a:spLocks noGrp="1"/>
          </p:cNvSpPr>
          <p:nvPr>
            <p:ph type="title"/>
          </p:nvPr>
        </p:nvSpPr>
        <p:spPr>
          <a:xfrm>
            <a:off x="293298" y="564513"/>
            <a:ext cx="4088921"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Postsecondary Goals</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457"/>
        <p:cNvGrpSpPr/>
        <p:nvPr/>
      </p:nvGrpSpPr>
      <p:grpSpPr>
        <a:xfrm>
          <a:off x="0" y="0"/>
          <a:ext cx="0" cy="0"/>
          <a:chOff x="0" y="0"/>
          <a:chExt cx="0" cy="0"/>
        </a:xfrm>
      </p:grpSpPr>
      <p:pic>
        <p:nvPicPr>
          <p:cNvPr id="458" name="Google Shape;458;p83"/>
          <p:cNvPicPr preferRelativeResize="0"/>
          <p:nvPr/>
        </p:nvPicPr>
        <p:blipFill rotWithShape="1">
          <a:blip r:embed="rId3">
            <a:alphaModFix/>
          </a:blip>
          <a:srcRect/>
          <a:stretch/>
        </p:blipFill>
        <p:spPr>
          <a:xfrm>
            <a:off x="3019245" y="0"/>
            <a:ext cx="9172755" cy="6858000"/>
          </a:xfrm>
          <a:prstGeom prst="rect">
            <a:avLst/>
          </a:prstGeom>
          <a:noFill/>
          <a:ln>
            <a:noFill/>
          </a:ln>
        </p:spPr>
      </p:pic>
      <p:sp>
        <p:nvSpPr>
          <p:cNvPr id="459" name="Google Shape;459;p83"/>
          <p:cNvSpPr/>
          <p:nvPr/>
        </p:nvSpPr>
        <p:spPr>
          <a:xfrm>
            <a:off x="2011680" y="0"/>
            <a:ext cx="5378123" cy="6858000"/>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60" name="Google Shape;460;p83"/>
          <p:cNvSpPr/>
          <p:nvPr/>
        </p:nvSpPr>
        <p:spPr>
          <a:xfrm>
            <a:off x="170372" y="2821259"/>
            <a:ext cx="4815696" cy="1200329"/>
          </a:xfrm>
          <a:prstGeom prst="rect">
            <a:avLst/>
          </a:prstGeom>
          <a:noFill/>
          <a:ln>
            <a:noFill/>
          </a:ln>
        </p:spPr>
        <p:txBody>
          <a:bodyPr spcFirstLastPara="1" wrap="square" lIns="91425" tIns="45700" rIns="91425" bIns="45700" anchor="t" anchorCtr="0">
            <a:noAutofit/>
          </a:bodyPr>
          <a:lstStyle/>
          <a:p>
            <a:pPr marL="457200" marR="0" lvl="1" indent="0" algn="l" rtl="0">
              <a:lnSpc>
                <a:spcPct val="15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Career Tech Programs</a:t>
            </a:r>
            <a:endParaRPr/>
          </a:p>
          <a:p>
            <a:pPr marL="457200" marR="0" lvl="1" indent="0" algn="l" rtl="0">
              <a:lnSpc>
                <a:spcPct val="15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Work Study </a:t>
            </a:r>
            <a:endParaRPr/>
          </a:p>
          <a:p>
            <a:pPr marL="457200" marR="0" lvl="1" indent="0" algn="l" rtl="0">
              <a:lnSpc>
                <a:spcPct val="15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Work Adjustment </a:t>
            </a:r>
            <a:endParaRPr/>
          </a:p>
          <a:p>
            <a:pPr marL="457200" marR="0" lvl="1" indent="0" algn="l" rtl="0">
              <a:lnSpc>
                <a:spcPct val="15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Community-Based Job Experiences</a:t>
            </a:r>
            <a:endParaRPr/>
          </a:p>
          <a:p>
            <a:pPr marL="457200" marR="0" lvl="1" indent="0" algn="l" rtl="0">
              <a:lnSpc>
                <a:spcPct val="15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High Scho</a:t>
            </a:r>
            <a:r>
              <a:rPr lang="en-US" sz="2400">
                <a:solidFill>
                  <a:schemeClr val="dk1"/>
                </a:solidFill>
                <a:latin typeface="Quicksand"/>
                <a:ea typeface="Quicksand"/>
                <a:cs typeface="Quicksand"/>
                <a:sym typeface="Quicksand"/>
              </a:rPr>
              <a:t>ol to College</a:t>
            </a:r>
            <a:endParaRPr sz="2400">
              <a:solidFill>
                <a:schemeClr val="dk1"/>
              </a:solidFill>
              <a:latin typeface="Quicksand"/>
              <a:ea typeface="Quicksand"/>
              <a:cs typeface="Quicksand"/>
              <a:sym typeface="Quicksand"/>
            </a:endParaRPr>
          </a:p>
          <a:p>
            <a:pPr marL="457200" marR="0" lvl="1" indent="0" algn="l" rtl="0">
              <a:lnSpc>
                <a:spcPct val="100000"/>
              </a:lnSpc>
              <a:spcBef>
                <a:spcPts val="0"/>
              </a:spcBef>
              <a:spcAft>
                <a:spcPts val="0"/>
              </a:spcAft>
              <a:buNone/>
            </a:pPr>
            <a:endParaRPr sz="2400">
              <a:solidFill>
                <a:schemeClr val="dk1"/>
              </a:solidFill>
              <a:latin typeface="Quicksand"/>
              <a:ea typeface="Quicksand"/>
              <a:cs typeface="Quicksand"/>
              <a:sym typeface="Quicksand"/>
            </a:endParaRPr>
          </a:p>
        </p:txBody>
      </p:sp>
      <p:sp>
        <p:nvSpPr>
          <p:cNvPr id="461" name="Google Shape;461;p83"/>
          <p:cNvSpPr txBox="1">
            <a:spLocks noGrp="1"/>
          </p:cNvSpPr>
          <p:nvPr>
            <p:ph type="title"/>
          </p:nvPr>
        </p:nvSpPr>
        <p:spPr>
          <a:xfrm>
            <a:off x="574375" y="1146298"/>
            <a:ext cx="5521625" cy="6397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Vocational Educational Information</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66"/>
        <p:cNvGrpSpPr/>
        <p:nvPr/>
      </p:nvGrpSpPr>
      <p:grpSpPr>
        <a:xfrm>
          <a:off x="0" y="0"/>
          <a:ext cx="0" cy="0"/>
          <a:chOff x="0" y="0"/>
          <a:chExt cx="0" cy="0"/>
        </a:xfrm>
      </p:grpSpPr>
      <p:sp>
        <p:nvSpPr>
          <p:cNvPr id="467" name="Google Shape;467;p84"/>
          <p:cNvSpPr/>
          <p:nvPr/>
        </p:nvSpPr>
        <p:spPr>
          <a:xfrm>
            <a:off x="2011680" y="0"/>
            <a:ext cx="5378100" cy="6858000"/>
          </a:xfrm>
          <a:prstGeom prst="rect">
            <a:avLst/>
          </a:prstGeom>
          <a:gradFill>
            <a:gsLst>
              <a:gs pos="0">
                <a:srgbClr val="FFFFFF">
                  <a:alpha val="0"/>
                </a:srgbClr>
              </a:gs>
              <a:gs pos="55000">
                <a:schemeClr val="lt1"/>
              </a:gs>
              <a:gs pos="100000">
                <a:schemeClr val="lt1"/>
              </a:gs>
            </a:gsLst>
            <a:lin ang="10800025"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pic>
        <p:nvPicPr>
          <p:cNvPr id="468" name="Google Shape;468;p84"/>
          <p:cNvPicPr preferRelativeResize="0"/>
          <p:nvPr/>
        </p:nvPicPr>
        <p:blipFill>
          <a:blip r:embed="rId3">
            <a:alphaModFix/>
          </a:blip>
          <a:stretch>
            <a:fillRect/>
          </a:stretch>
        </p:blipFill>
        <p:spPr>
          <a:xfrm>
            <a:off x="4701055" y="152400"/>
            <a:ext cx="7338544" cy="6705598"/>
          </a:xfrm>
          <a:prstGeom prst="rect">
            <a:avLst/>
          </a:prstGeom>
          <a:noFill/>
          <a:ln>
            <a:noFill/>
          </a:ln>
        </p:spPr>
      </p:pic>
      <p:sp>
        <p:nvSpPr>
          <p:cNvPr id="469" name="Google Shape;469;p84"/>
          <p:cNvSpPr/>
          <p:nvPr/>
        </p:nvSpPr>
        <p:spPr>
          <a:xfrm>
            <a:off x="2011680" y="0"/>
            <a:ext cx="5378100" cy="6858000"/>
          </a:xfrm>
          <a:prstGeom prst="rect">
            <a:avLst/>
          </a:prstGeom>
          <a:gradFill>
            <a:gsLst>
              <a:gs pos="0">
                <a:srgbClr val="FFFFFF">
                  <a:alpha val="0"/>
                </a:srgbClr>
              </a:gs>
              <a:gs pos="55000">
                <a:schemeClr val="lt1"/>
              </a:gs>
              <a:gs pos="100000">
                <a:schemeClr val="lt1"/>
              </a:gs>
            </a:gsLst>
            <a:lin ang="10800025"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70" name="Google Shape;470;p84"/>
          <p:cNvSpPr txBox="1">
            <a:spLocks noGrp="1"/>
          </p:cNvSpPr>
          <p:nvPr>
            <p:ph type="title"/>
          </p:nvPr>
        </p:nvSpPr>
        <p:spPr>
          <a:xfrm>
            <a:off x="574375" y="1146300"/>
            <a:ext cx="3710100" cy="1238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a:solidFill>
                  <a:schemeClr val="dk1"/>
                </a:solidFill>
                <a:latin typeface="Quicksand"/>
                <a:ea typeface="Quicksand"/>
                <a:cs typeface="Quicksand"/>
                <a:sym typeface="Quicksand"/>
              </a:rPr>
              <a:t>Getting Ready for The Age of Majority</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475"/>
        <p:cNvGrpSpPr/>
        <p:nvPr/>
      </p:nvGrpSpPr>
      <p:grpSpPr>
        <a:xfrm>
          <a:off x="0" y="0"/>
          <a:ext cx="0" cy="0"/>
          <a:chOff x="0" y="0"/>
          <a:chExt cx="0" cy="0"/>
        </a:xfrm>
      </p:grpSpPr>
      <p:pic>
        <p:nvPicPr>
          <p:cNvPr id="476" name="Google Shape;476;p85"/>
          <p:cNvPicPr preferRelativeResize="0"/>
          <p:nvPr/>
        </p:nvPicPr>
        <p:blipFill rotWithShape="1">
          <a:blip r:embed="rId3">
            <a:alphaModFix/>
          </a:blip>
          <a:srcRect t="6250"/>
          <a:stretch/>
        </p:blipFill>
        <p:spPr>
          <a:xfrm>
            <a:off x="3071004" y="0"/>
            <a:ext cx="9120996" cy="6858000"/>
          </a:xfrm>
          <a:prstGeom prst="rect">
            <a:avLst/>
          </a:prstGeom>
          <a:noFill/>
          <a:ln>
            <a:noFill/>
          </a:ln>
        </p:spPr>
      </p:pic>
      <p:sp>
        <p:nvSpPr>
          <p:cNvPr id="477" name="Google Shape;477;p85"/>
          <p:cNvSpPr/>
          <p:nvPr/>
        </p:nvSpPr>
        <p:spPr>
          <a:xfrm>
            <a:off x="2011680" y="-15150"/>
            <a:ext cx="5378123" cy="6873150"/>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78" name="Google Shape;478;p85"/>
          <p:cNvSpPr txBox="1">
            <a:spLocks noGrp="1"/>
          </p:cNvSpPr>
          <p:nvPr>
            <p:ph type="title"/>
          </p:nvPr>
        </p:nvSpPr>
        <p:spPr>
          <a:xfrm>
            <a:off x="500332" y="793640"/>
            <a:ext cx="4448480" cy="758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Transfer </a:t>
            </a:r>
            <a:br>
              <a:rPr lang="en-US" sz="4400" b="0" i="0" u="none" strike="noStrike" cap="none">
                <a:solidFill>
                  <a:schemeClr val="dk1"/>
                </a:solidFill>
                <a:latin typeface="Quicksand"/>
                <a:ea typeface="Quicksand"/>
                <a:cs typeface="Quicksand"/>
                <a:sym typeface="Quicksand"/>
              </a:rPr>
            </a:br>
            <a:r>
              <a:rPr lang="en-US" sz="4400" b="0" i="0" u="none" strike="noStrike" cap="none">
                <a:solidFill>
                  <a:schemeClr val="dk1"/>
                </a:solidFill>
                <a:latin typeface="Quicksand"/>
                <a:ea typeface="Quicksand"/>
                <a:cs typeface="Quicksand"/>
                <a:sym typeface="Quicksand"/>
              </a:rPr>
              <a:t>of Rights</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83"/>
        <p:cNvGrpSpPr/>
        <p:nvPr/>
      </p:nvGrpSpPr>
      <p:grpSpPr>
        <a:xfrm>
          <a:off x="0" y="0"/>
          <a:ext cx="0" cy="0"/>
          <a:chOff x="0" y="0"/>
          <a:chExt cx="0" cy="0"/>
        </a:xfrm>
      </p:grpSpPr>
      <p:pic>
        <p:nvPicPr>
          <p:cNvPr id="484" name="Google Shape;484;p86"/>
          <p:cNvPicPr preferRelativeResize="0"/>
          <p:nvPr/>
        </p:nvPicPr>
        <p:blipFill rotWithShape="1">
          <a:blip r:embed="rId3">
            <a:alphaModFix/>
          </a:blip>
          <a:srcRect l="9964"/>
          <a:stretch/>
        </p:blipFill>
        <p:spPr>
          <a:xfrm>
            <a:off x="1" y="0"/>
            <a:ext cx="12192000" cy="6857999"/>
          </a:xfrm>
          <a:prstGeom prst="rect">
            <a:avLst/>
          </a:prstGeom>
          <a:noFill/>
          <a:ln>
            <a:noFill/>
          </a:ln>
        </p:spPr>
      </p:pic>
      <p:grpSp>
        <p:nvGrpSpPr>
          <p:cNvPr id="485" name="Google Shape;485;p86"/>
          <p:cNvGrpSpPr/>
          <p:nvPr/>
        </p:nvGrpSpPr>
        <p:grpSpPr>
          <a:xfrm>
            <a:off x="0" y="5494995"/>
            <a:ext cx="12192000" cy="1408176"/>
            <a:chOff x="-62345" y="2576050"/>
            <a:chExt cx="9268690" cy="1408176"/>
          </a:xfrm>
        </p:grpSpPr>
        <p:sp>
          <p:nvSpPr>
            <p:cNvPr id="486" name="Google Shape;486;p86"/>
            <p:cNvSpPr txBox="1"/>
            <p:nvPr/>
          </p:nvSpPr>
          <p:spPr>
            <a:xfrm>
              <a:off x="-62345" y="2576050"/>
              <a:ext cx="9268690" cy="1408176"/>
            </a:xfrm>
            <a:prstGeom prst="rect">
              <a:avLst/>
            </a:prstGeom>
            <a:solidFill>
              <a:srgbClr val="FFFFFF">
                <a:alpha val="45098"/>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487" name="Google Shape;487;p86"/>
            <p:cNvPicPr preferRelativeResize="0"/>
            <p:nvPr/>
          </p:nvPicPr>
          <p:blipFill rotWithShape="1">
            <a:blip r:embed="rId4">
              <a:alphaModFix/>
            </a:blip>
            <a:srcRect/>
            <a:stretch/>
          </p:blipFill>
          <p:spPr>
            <a:xfrm>
              <a:off x="91440" y="2594225"/>
              <a:ext cx="8657070" cy="1280271"/>
            </a:xfrm>
            <a:prstGeom prst="rect">
              <a:avLst/>
            </a:prstGeom>
            <a:noFill/>
            <a:ln>
              <a:noFill/>
            </a:ln>
          </p:spPr>
        </p:pic>
      </p:grpSp>
      <p:sp>
        <p:nvSpPr>
          <p:cNvPr id="488" name="Google Shape;488;p86"/>
          <p:cNvSpPr/>
          <p:nvPr/>
        </p:nvSpPr>
        <p:spPr>
          <a:xfrm>
            <a:off x="2255520" y="571608"/>
            <a:ext cx="5715288"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0" i="1" u="none" strike="noStrike" cap="none">
                <a:solidFill>
                  <a:schemeClr val="dk1"/>
                </a:solidFill>
                <a:latin typeface="Quicksand"/>
                <a:ea typeface="Quicksand"/>
                <a:cs typeface="Quicksand"/>
                <a:sym typeface="Quicksand"/>
              </a:rPr>
              <a:t>Where will </a:t>
            </a:r>
            <a:r>
              <a:rPr lang="en-US" sz="3200" b="1" i="1" u="none" strike="noStrike" cap="none">
                <a:solidFill>
                  <a:srgbClr val="0070C0"/>
                </a:solidFill>
                <a:latin typeface="Quicksand"/>
                <a:ea typeface="Quicksand"/>
                <a:cs typeface="Quicksand"/>
                <a:sym typeface="Quicksand"/>
              </a:rPr>
              <a:t>Ryan</a:t>
            </a:r>
            <a:r>
              <a:rPr lang="en-US" sz="3200" b="0" i="1" u="none" strike="noStrike" cap="none">
                <a:solidFill>
                  <a:schemeClr val="dk1"/>
                </a:solidFill>
                <a:latin typeface="Quicksand"/>
                <a:ea typeface="Quicksand"/>
                <a:cs typeface="Quicksand"/>
                <a:sym typeface="Quicksand"/>
              </a:rPr>
              <a:t> WORK? </a:t>
            </a:r>
            <a:endParaRPr sz="3200" b="0" i="0" u="none" strike="noStrike" cap="none">
              <a:solidFill>
                <a:srgbClr val="000000"/>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3200" b="0" i="1" u="none" strike="noStrike" cap="none">
                <a:solidFill>
                  <a:schemeClr val="dk1"/>
                </a:solidFill>
                <a:latin typeface="Quicksand"/>
                <a:ea typeface="Quicksand"/>
                <a:cs typeface="Quicksand"/>
                <a:sym typeface="Quicksand"/>
              </a:rPr>
              <a:t>Where will </a:t>
            </a:r>
            <a:r>
              <a:rPr lang="en-US" sz="3200" b="1" i="1" u="none" strike="noStrike" cap="none">
                <a:solidFill>
                  <a:srgbClr val="0070C0"/>
                </a:solidFill>
                <a:latin typeface="Quicksand"/>
                <a:ea typeface="Quicksand"/>
                <a:cs typeface="Quicksand"/>
                <a:sym typeface="Quicksand"/>
              </a:rPr>
              <a:t>Ryan</a:t>
            </a:r>
            <a:r>
              <a:rPr lang="en-US" sz="3200" b="0" i="1" u="none" strike="noStrike" cap="none">
                <a:solidFill>
                  <a:schemeClr val="dk1"/>
                </a:solidFill>
                <a:latin typeface="Quicksand"/>
                <a:ea typeface="Quicksand"/>
                <a:cs typeface="Quicksand"/>
                <a:sym typeface="Quicksand"/>
              </a:rPr>
              <a:t> LEARN?</a:t>
            </a:r>
            <a:endParaRPr sz="3200" b="0" i="0" u="none" strike="noStrike" cap="none">
              <a:solidFill>
                <a:srgbClr val="000000"/>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3200" b="0" i="1" u="none" strike="noStrike" cap="none">
                <a:solidFill>
                  <a:schemeClr val="dk1"/>
                </a:solidFill>
                <a:latin typeface="Quicksand"/>
                <a:ea typeface="Quicksand"/>
                <a:cs typeface="Quicksand"/>
                <a:sym typeface="Quicksand"/>
              </a:rPr>
              <a:t>Where will </a:t>
            </a:r>
            <a:r>
              <a:rPr lang="en-US" sz="3200" b="1" i="1" u="none" strike="noStrike" cap="none">
                <a:solidFill>
                  <a:srgbClr val="0070C0"/>
                </a:solidFill>
                <a:latin typeface="Quicksand"/>
                <a:ea typeface="Quicksand"/>
                <a:cs typeface="Quicksand"/>
                <a:sym typeface="Quicksand"/>
              </a:rPr>
              <a:t>Ryan</a:t>
            </a:r>
            <a:r>
              <a:rPr lang="en-US" sz="3200" b="0" i="1" u="none" strike="noStrike" cap="none">
                <a:solidFill>
                  <a:schemeClr val="dk1"/>
                </a:solidFill>
                <a:latin typeface="Quicksand"/>
                <a:ea typeface="Quicksand"/>
                <a:cs typeface="Quicksand"/>
                <a:sym typeface="Quicksand"/>
              </a:rPr>
              <a:t> LIVE?</a:t>
            </a:r>
            <a:endParaRPr sz="3200" b="0" i="0" u="none" strike="noStrike" cap="none">
              <a:solidFill>
                <a:srgbClr val="000000"/>
              </a:solidFill>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92"/>
        <p:cNvGrpSpPr/>
        <p:nvPr/>
      </p:nvGrpSpPr>
      <p:grpSpPr>
        <a:xfrm>
          <a:off x="0" y="0"/>
          <a:ext cx="0" cy="0"/>
          <a:chOff x="0" y="0"/>
          <a:chExt cx="0" cy="0"/>
        </a:xfrm>
      </p:grpSpPr>
      <p:sp>
        <p:nvSpPr>
          <p:cNvPr id="493" name="Google Shape;493;p87"/>
          <p:cNvSpPr/>
          <p:nvPr/>
        </p:nvSpPr>
        <p:spPr>
          <a:xfrm>
            <a:off x="1915065" y="266564"/>
            <a:ext cx="9011728" cy="739346"/>
          </a:xfrm>
          <a:prstGeom prst="rect">
            <a:avLst/>
          </a:prstGeom>
          <a:noFill/>
          <a:ln w="38100" cap="flat" cmpd="sng">
            <a:solidFill>
              <a:schemeClr val="lt1"/>
            </a:solidFill>
            <a:prstDash val="solid"/>
            <a:miter lim="8000"/>
            <a:headEnd type="none" w="sm" len="sm"/>
            <a:tailEnd type="none" w="sm" len="sm"/>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r>
              <a:rPr lang="en-US" sz="4400" b="0" i="0" u="none" strike="noStrike" cap="none">
                <a:solidFill>
                  <a:schemeClr val="dk1"/>
                </a:solidFill>
                <a:latin typeface="Quicksand"/>
                <a:ea typeface="Quicksand"/>
                <a:cs typeface="Quicksand"/>
                <a:sym typeface="Quicksand"/>
              </a:rPr>
              <a:t>Transition</a:t>
            </a:r>
            <a:r>
              <a:rPr lang="en-US" sz="4400" b="0" i="0" u="none" strike="noStrike" cap="none">
                <a:solidFill>
                  <a:schemeClr val="lt1"/>
                </a:solidFill>
                <a:latin typeface="Quicksand"/>
                <a:ea typeface="Quicksand"/>
                <a:cs typeface="Quicksand"/>
                <a:sym typeface="Quicksand"/>
              </a:rPr>
              <a:t> </a:t>
            </a:r>
            <a:r>
              <a:rPr lang="en-US" sz="4400" b="0" i="0" u="none" strike="noStrike" cap="none">
                <a:solidFill>
                  <a:schemeClr val="dk1"/>
                </a:solidFill>
                <a:latin typeface="Quicksand"/>
                <a:ea typeface="Quicksand"/>
                <a:cs typeface="Quicksand"/>
                <a:sym typeface="Quicksand"/>
              </a:rPr>
              <a:t>Activities/Services</a:t>
            </a:r>
            <a:endParaRPr sz="4400" b="0" i="0" u="none" strike="noStrike" cap="none">
              <a:solidFill>
                <a:srgbClr val="000000"/>
              </a:solidFill>
              <a:latin typeface="Quicksand"/>
              <a:ea typeface="Quicksand"/>
              <a:cs typeface="Quicksand"/>
              <a:sym typeface="Quicksand"/>
            </a:endParaRPr>
          </a:p>
        </p:txBody>
      </p:sp>
      <p:sp>
        <p:nvSpPr>
          <p:cNvPr id="494" name="Google Shape;494;p87"/>
          <p:cNvSpPr/>
          <p:nvPr/>
        </p:nvSpPr>
        <p:spPr>
          <a:xfrm>
            <a:off x="185467" y="1005910"/>
            <a:ext cx="5732253" cy="47513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a:p>
            <a:pPr marL="742950" marR="0" lvl="1" indent="-285750" algn="l" rtl="0">
              <a:lnSpc>
                <a:spcPct val="80000"/>
              </a:lnSpc>
              <a:spcBef>
                <a:spcPts val="480"/>
              </a:spcBef>
              <a:spcAft>
                <a:spcPts val="0"/>
              </a:spcAft>
              <a:buNone/>
            </a:pPr>
            <a:r>
              <a:rPr lang="en-US" sz="3000" b="0" i="0" u="none" strike="noStrike" cap="none">
                <a:solidFill>
                  <a:srgbClr val="0070C0"/>
                </a:solidFill>
                <a:latin typeface="Quicksand"/>
                <a:ea typeface="Quicksand"/>
                <a:cs typeface="Quicksand"/>
                <a:sym typeface="Quicksand"/>
              </a:rPr>
              <a:t>Ryan</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Take the ASVAB</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Job shadow different positions at Tinker</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Visit Air Force recruiter</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Obtain driver’s license</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Learn Air Force vocabulary</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Build resume</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Practice interviewing skills</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Open a checking/savings account at local bank</a:t>
            </a:r>
            <a:endParaRPr sz="3000" b="0" i="0" u="none" strike="noStrike" cap="none">
              <a:solidFill>
                <a:srgbClr val="000000"/>
              </a:solidFill>
              <a:latin typeface="Quicksand"/>
              <a:ea typeface="Quicksand"/>
              <a:cs typeface="Quicksand"/>
              <a:sym typeface="Quicksand"/>
            </a:endParaRPr>
          </a:p>
        </p:txBody>
      </p:sp>
      <p:sp>
        <p:nvSpPr>
          <p:cNvPr id="495" name="Google Shape;495;p87"/>
          <p:cNvSpPr/>
          <p:nvPr/>
        </p:nvSpPr>
        <p:spPr>
          <a:xfrm>
            <a:off x="6095999" y="929331"/>
            <a:ext cx="5515155" cy="4751388"/>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None/>
            </a:pPr>
            <a:endParaRPr sz="2800" b="0" i="0" u="none" strike="noStrike" cap="none">
              <a:solidFill>
                <a:schemeClr val="dk1"/>
              </a:solidFill>
              <a:latin typeface="Calibri"/>
              <a:ea typeface="Calibri"/>
              <a:cs typeface="Calibri"/>
              <a:sym typeface="Calibri"/>
            </a:endParaRPr>
          </a:p>
          <a:p>
            <a:pPr marL="742950" marR="0" lvl="1" indent="-285750" algn="l" rtl="0">
              <a:lnSpc>
                <a:spcPct val="80000"/>
              </a:lnSpc>
              <a:spcBef>
                <a:spcPts val="480"/>
              </a:spcBef>
              <a:spcAft>
                <a:spcPts val="0"/>
              </a:spcAft>
              <a:buNone/>
            </a:pPr>
            <a:r>
              <a:rPr lang="en-US" sz="3000" b="0" i="0" u="none" strike="noStrike" cap="none">
                <a:solidFill>
                  <a:srgbClr val="0070C0"/>
                </a:solidFill>
                <a:latin typeface="Quicksand"/>
                <a:ea typeface="Quicksand"/>
                <a:cs typeface="Quicksand"/>
                <a:sym typeface="Quicksand"/>
              </a:rPr>
              <a:t>Isabel</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Get her food handler permit</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Job shadow at a local florist</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Visit local Career Tech</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Research entrepreneurship</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Learn keyboarding skills</a:t>
            </a:r>
            <a:endParaRPr sz="3000" b="0" i="0" u="none" strike="noStrike" cap="none">
              <a:solidFill>
                <a:srgbClr val="000000"/>
              </a:solidFill>
              <a:latin typeface="Quicksand"/>
              <a:ea typeface="Quicksand"/>
              <a:cs typeface="Quicksand"/>
              <a:sym typeface="Quicksand"/>
            </a:endParaRPr>
          </a:p>
          <a:p>
            <a:pPr marL="742950" marR="0" lvl="1" indent="-285750" algn="l" rtl="0">
              <a:lnSpc>
                <a:spcPct val="80000"/>
              </a:lnSpc>
              <a:spcBef>
                <a:spcPts val="480"/>
              </a:spcBef>
              <a:spcAft>
                <a:spcPts val="0"/>
              </a:spcAft>
              <a:buClr>
                <a:schemeClr val="dk2"/>
              </a:buClr>
              <a:buSzPts val="1200"/>
              <a:buFont typeface="Noto Sans Symbols"/>
              <a:buChar char="●"/>
            </a:pPr>
            <a:r>
              <a:rPr lang="en-US" sz="3000" b="0" i="0" u="none" strike="noStrike" cap="none">
                <a:solidFill>
                  <a:schemeClr val="dk1"/>
                </a:solidFill>
                <a:latin typeface="Quicksand"/>
                <a:ea typeface="Quicksand"/>
                <a:cs typeface="Quicksand"/>
                <a:sym typeface="Quicksand"/>
              </a:rPr>
              <a:t>Open a checking/savings account at local bank</a:t>
            </a:r>
            <a:endParaRPr sz="3000" b="0" i="0" u="none" strike="noStrike" cap="none">
              <a:solidFill>
                <a:srgbClr val="000000"/>
              </a:solidFill>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88"/>
          <p:cNvPicPr preferRelativeResize="0"/>
          <p:nvPr/>
        </p:nvPicPr>
        <p:blipFill rotWithShape="1">
          <a:blip r:embed="rId3">
            <a:alphaModFix/>
          </a:blip>
          <a:srcRect/>
          <a:stretch/>
        </p:blipFill>
        <p:spPr>
          <a:xfrm>
            <a:off x="3048000" y="0"/>
            <a:ext cx="9144000" cy="6858000"/>
          </a:xfrm>
          <a:prstGeom prst="rect">
            <a:avLst/>
          </a:prstGeom>
          <a:noFill/>
          <a:ln>
            <a:noFill/>
          </a:ln>
        </p:spPr>
      </p:pic>
      <p:sp>
        <p:nvSpPr>
          <p:cNvPr id="502" name="Google Shape;502;p88"/>
          <p:cNvSpPr/>
          <p:nvPr/>
        </p:nvSpPr>
        <p:spPr>
          <a:xfrm>
            <a:off x="2011680" y="-15150"/>
            <a:ext cx="5378123" cy="6873150"/>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503" name="Google Shape;503;p88"/>
          <p:cNvSpPr txBox="1">
            <a:spLocks noGrp="1"/>
          </p:cNvSpPr>
          <p:nvPr>
            <p:ph type="body" idx="1"/>
          </p:nvPr>
        </p:nvSpPr>
        <p:spPr>
          <a:xfrm>
            <a:off x="416685" y="884601"/>
            <a:ext cx="3603224" cy="22551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000"/>
              <a:buFont typeface="Arial"/>
              <a:buNone/>
            </a:pPr>
            <a:r>
              <a:rPr lang="en-US" sz="2400" b="0" i="0" u="none" strike="noStrike" cap="none">
                <a:solidFill>
                  <a:schemeClr val="dk1"/>
                </a:solidFill>
                <a:latin typeface="Quicksand"/>
                <a:ea typeface="Quicksand"/>
                <a:cs typeface="Quicksand"/>
                <a:sym typeface="Quicksand"/>
              </a:rPr>
              <a:t>After graduation, </a:t>
            </a:r>
            <a:r>
              <a:rPr lang="en-US" sz="2400" b="1" i="0" u="none" strike="noStrike" cap="none">
                <a:solidFill>
                  <a:srgbClr val="0070C0"/>
                </a:solidFill>
                <a:latin typeface="Quicksand"/>
                <a:ea typeface="Quicksand"/>
                <a:cs typeface="Quicksand"/>
                <a:sym typeface="Quicksand"/>
              </a:rPr>
              <a:t>Lucy</a:t>
            </a:r>
            <a:r>
              <a:rPr lang="en-US" sz="2400" b="0" i="0" u="none" strike="noStrike" cap="none">
                <a:solidFill>
                  <a:schemeClr val="dk1"/>
                </a:solidFill>
                <a:latin typeface="Quicksand"/>
                <a:ea typeface="Quicksand"/>
                <a:cs typeface="Quicksand"/>
                <a:sym typeface="Quicksand"/>
              </a:rPr>
              <a:t> will live at home and participate to the maximum extent possible in her daily routines, and she will volunteer at least once per week at the local childcare facility as she receives on the job training as a childcare worker. </a:t>
            </a:r>
            <a:endParaRPr sz="40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326" name="Google Shape;326;p71"/>
          <p:cNvGrpSpPr/>
          <p:nvPr/>
        </p:nvGrpSpPr>
        <p:grpSpPr>
          <a:xfrm>
            <a:off x="2845931" y="2245570"/>
            <a:ext cx="2846969" cy="3334616"/>
            <a:chOff x="2866417" y="3361864"/>
            <a:chExt cx="5692800" cy="6669233"/>
          </a:xfrm>
        </p:grpSpPr>
        <p:sp>
          <p:nvSpPr>
            <p:cNvPr id="327" name="Google Shape;327;p71"/>
            <p:cNvSpPr/>
            <p:nvPr/>
          </p:nvSpPr>
          <p:spPr>
            <a:xfrm>
              <a:off x="2866417" y="4338297"/>
              <a:ext cx="5692800" cy="5692800"/>
            </a:xfrm>
            <a:prstGeom prst="ellipse">
              <a:avLst/>
            </a:prstGeom>
            <a:solidFill>
              <a:srgbClr val="0078B0"/>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ato Light"/>
                <a:ea typeface="Lato Light"/>
                <a:cs typeface="Lato Light"/>
                <a:sym typeface="Lato Light"/>
              </a:endParaRPr>
            </a:p>
          </p:txBody>
        </p:sp>
        <p:sp>
          <p:nvSpPr>
            <p:cNvPr id="328" name="Google Shape;328;p71"/>
            <p:cNvSpPr txBox="1"/>
            <p:nvPr/>
          </p:nvSpPr>
          <p:spPr>
            <a:xfrm>
              <a:off x="3299828" y="6122906"/>
              <a:ext cx="4826100" cy="21237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Verdana"/>
                  <a:ea typeface="Verdana"/>
                  <a:cs typeface="Verdana"/>
                  <a:sym typeface="Verdana"/>
                </a:rPr>
                <a:t>Family Driven</a:t>
              </a:r>
              <a:endParaRPr sz="700" b="0" i="0" u="none" strike="noStrike" cap="none">
                <a:solidFill>
                  <a:srgbClr val="000000"/>
                </a:solidFill>
                <a:latin typeface="Arial"/>
                <a:ea typeface="Arial"/>
                <a:cs typeface="Arial"/>
                <a:sym typeface="Arial"/>
              </a:endParaRPr>
            </a:p>
          </p:txBody>
        </p:sp>
        <p:sp>
          <p:nvSpPr>
            <p:cNvPr id="329" name="Google Shape;329;p71"/>
            <p:cNvSpPr/>
            <p:nvPr/>
          </p:nvSpPr>
          <p:spPr>
            <a:xfrm>
              <a:off x="4736421" y="3361864"/>
              <a:ext cx="1953000" cy="1953000"/>
            </a:xfrm>
            <a:prstGeom prst="ellipse">
              <a:avLst/>
            </a:prstGeom>
            <a:solidFill>
              <a:srgbClr val="0078B0"/>
            </a:solidFill>
            <a:ln w="76200" cap="flat" cmpd="sng">
              <a:solidFill>
                <a:schemeClr val="l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ato Light"/>
                <a:ea typeface="Lato Light"/>
                <a:cs typeface="Lato Light"/>
                <a:sym typeface="Lato Light"/>
              </a:endParaRPr>
            </a:p>
          </p:txBody>
        </p:sp>
      </p:grpSp>
      <p:grpSp>
        <p:nvGrpSpPr>
          <p:cNvPr id="330" name="Google Shape;330;p71"/>
          <p:cNvGrpSpPr/>
          <p:nvPr/>
        </p:nvGrpSpPr>
        <p:grpSpPr>
          <a:xfrm>
            <a:off x="6152735" y="2245570"/>
            <a:ext cx="2846969" cy="3334616"/>
            <a:chOff x="2866417" y="3361864"/>
            <a:chExt cx="5692800" cy="6669233"/>
          </a:xfrm>
        </p:grpSpPr>
        <p:sp>
          <p:nvSpPr>
            <p:cNvPr id="331" name="Google Shape;331;p71"/>
            <p:cNvSpPr/>
            <p:nvPr/>
          </p:nvSpPr>
          <p:spPr>
            <a:xfrm>
              <a:off x="2866417" y="4338297"/>
              <a:ext cx="5692800" cy="5692800"/>
            </a:xfrm>
            <a:prstGeom prst="ellipse">
              <a:avLst/>
            </a:prstGeom>
            <a:solidFill>
              <a:schemeClr val="accent4"/>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ato Light"/>
                <a:ea typeface="Lato Light"/>
                <a:cs typeface="Lato Light"/>
                <a:sym typeface="Lato Light"/>
              </a:endParaRPr>
            </a:p>
          </p:txBody>
        </p:sp>
        <p:sp>
          <p:nvSpPr>
            <p:cNvPr id="332" name="Google Shape;332;p71"/>
            <p:cNvSpPr txBox="1"/>
            <p:nvPr/>
          </p:nvSpPr>
          <p:spPr>
            <a:xfrm>
              <a:off x="3299828" y="6122906"/>
              <a:ext cx="4826100" cy="21237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Verdana"/>
                  <a:ea typeface="Verdana"/>
                  <a:cs typeface="Verdana"/>
                  <a:sym typeface="Verdana"/>
                </a:rPr>
                <a:t>Non-Profit 501(c)3</a:t>
              </a:r>
              <a:endParaRPr sz="3300" b="0" i="0" u="none" strike="noStrike" cap="none">
                <a:solidFill>
                  <a:srgbClr val="FFFFFF"/>
                </a:solidFill>
                <a:latin typeface="Verdana"/>
                <a:ea typeface="Verdana"/>
                <a:cs typeface="Verdana"/>
                <a:sym typeface="Verdana"/>
              </a:endParaRPr>
            </a:p>
          </p:txBody>
        </p:sp>
        <p:sp>
          <p:nvSpPr>
            <p:cNvPr id="333" name="Google Shape;333;p71"/>
            <p:cNvSpPr/>
            <p:nvPr/>
          </p:nvSpPr>
          <p:spPr>
            <a:xfrm>
              <a:off x="4736421" y="3361864"/>
              <a:ext cx="1953000" cy="1953000"/>
            </a:xfrm>
            <a:prstGeom prst="ellipse">
              <a:avLst/>
            </a:prstGeom>
            <a:solidFill>
              <a:schemeClr val="accent4"/>
            </a:solidFill>
            <a:ln w="76200" cap="flat" cmpd="sng">
              <a:solidFill>
                <a:schemeClr val="lt1"/>
              </a:solidFill>
              <a:prstDash val="solid"/>
              <a:miter lim="800000"/>
              <a:headEnd type="none" w="sm" len="sm"/>
              <a:tailEnd type="none" w="sm" len="sm"/>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ato Light"/>
                <a:ea typeface="Lato Light"/>
                <a:cs typeface="Lato Light"/>
                <a:sym typeface="Lato Light"/>
              </a:endParaRPr>
            </a:p>
          </p:txBody>
        </p:sp>
      </p:grpSp>
      <p:pic>
        <p:nvPicPr>
          <p:cNvPr id="334" name="Google Shape;334;p71"/>
          <p:cNvPicPr preferRelativeResize="0"/>
          <p:nvPr/>
        </p:nvPicPr>
        <p:blipFill rotWithShape="1">
          <a:blip r:embed="rId3">
            <a:alphaModFix/>
          </a:blip>
          <a:srcRect/>
          <a:stretch/>
        </p:blipFill>
        <p:spPr>
          <a:xfrm>
            <a:off x="3975150" y="2439406"/>
            <a:ext cx="588759" cy="588759"/>
          </a:xfrm>
          <a:prstGeom prst="rect">
            <a:avLst/>
          </a:prstGeom>
          <a:noFill/>
          <a:ln>
            <a:noFill/>
          </a:ln>
        </p:spPr>
      </p:pic>
      <p:pic>
        <p:nvPicPr>
          <p:cNvPr id="335" name="Google Shape;335;p71"/>
          <p:cNvPicPr preferRelativeResize="0"/>
          <p:nvPr/>
        </p:nvPicPr>
        <p:blipFill rotWithShape="1">
          <a:blip r:embed="rId4">
            <a:alphaModFix/>
          </a:blip>
          <a:srcRect/>
          <a:stretch/>
        </p:blipFill>
        <p:spPr>
          <a:xfrm>
            <a:off x="7223722" y="2464877"/>
            <a:ext cx="705195" cy="611404"/>
          </a:xfrm>
          <a:prstGeom prst="rect">
            <a:avLst/>
          </a:prstGeom>
          <a:noFill/>
          <a:ln>
            <a:noFill/>
          </a:ln>
        </p:spPr>
      </p:pic>
      <p:pic>
        <p:nvPicPr>
          <p:cNvPr id="336" name="Google Shape;336;p71"/>
          <p:cNvPicPr preferRelativeResize="0"/>
          <p:nvPr/>
        </p:nvPicPr>
        <p:blipFill rotWithShape="1">
          <a:blip r:embed="rId5">
            <a:alphaModFix/>
          </a:blip>
          <a:srcRect/>
          <a:stretch/>
        </p:blipFill>
        <p:spPr>
          <a:xfrm>
            <a:off x="4376750" y="99075"/>
            <a:ext cx="2846974" cy="1739812"/>
          </a:xfrm>
          <a:prstGeom prst="rect">
            <a:avLst/>
          </a:prstGeom>
          <a:noFill/>
          <a:ln>
            <a:noFill/>
          </a:ln>
          <a:effectLst>
            <a:outerShdw blurRad="142875" dist="76200" dir="5400000" algn="bl" rotWithShape="0">
              <a:srgbClr val="FFFFFF">
                <a:alpha val="49803"/>
              </a:srgbClr>
            </a:outerShdw>
          </a:effectLst>
        </p:spPr>
      </p:pic>
      <p:grpSp>
        <p:nvGrpSpPr>
          <p:cNvPr id="337" name="Google Shape;337;p71"/>
          <p:cNvGrpSpPr/>
          <p:nvPr/>
        </p:nvGrpSpPr>
        <p:grpSpPr>
          <a:xfrm>
            <a:off x="1594" y="6779422"/>
            <a:ext cx="12188825" cy="78581"/>
            <a:chOff x="0" y="6078071"/>
            <a:chExt cx="24377650" cy="2877670"/>
          </a:xfrm>
        </p:grpSpPr>
        <p:sp>
          <p:nvSpPr>
            <p:cNvPr id="338" name="Google Shape;338;p71"/>
            <p:cNvSpPr/>
            <p:nvPr/>
          </p:nvSpPr>
          <p:spPr>
            <a:xfrm>
              <a:off x="0" y="6078071"/>
              <a:ext cx="8125883" cy="2877670"/>
            </a:xfrm>
            <a:prstGeom prst="rect">
              <a:avLst/>
            </a:prstGeom>
            <a:solidFill>
              <a:srgbClr val="4472C4"/>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39" name="Google Shape;339;p71"/>
            <p:cNvSpPr/>
            <p:nvPr/>
          </p:nvSpPr>
          <p:spPr>
            <a:xfrm>
              <a:off x="8125883" y="6078071"/>
              <a:ext cx="8125883" cy="2877670"/>
            </a:xfrm>
            <a:prstGeom prst="rect">
              <a:avLst/>
            </a:prstGeom>
            <a:solidFill>
              <a:srgbClr val="4472C4"/>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40" name="Google Shape;340;p71"/>
            <p:cNvSpPr/>
            <p:nvPr/>
          </p:nvSpPr>
          <p:spPr>
            <a:xfrm>
              <a:off x="16251767" y="6078071"/>
              <a:ext cx="8125883" cy="2877670"/>
            </a:xfrm>
            <a:prstGeom prst="rect">
              <a:avLst/>
            </a:prstGeom>
            <a:solidFill>
              <a:srgbClr val="4472C4"/>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pic>
        <p:nvPicPr>
          <p:cNvPr id="509" name="Google Shape;509;p89"/>
          <p:cNvPicPr preferRelativeResize="0"/>
          <p:nvPr/>
        </p:nvPicPr>
        <p:blipFill rotWithShape="1">
          <a:blip r:embed="rId3">
            <a:alphaModFix/>
          </a:blip>
          <a:srcRect l="9749" r="28578"/>
          <a:stretch/>
        </p:blipFill>
        <p:spPr>
          <a:xfrm>
            <a:off x="3484419" y="0"/>
            <a:ext cx="8707581" cy="6886932"/>
          </a:xfrm>
          <a:prstGeom prst="rect">
            <a:avLst/>
          </a:prstGeom>
          <a:noFill/>
          <a:ln>
            <a:noFill/>
          </a:ln>
        </p:spPr>
      </p:pic>
      <p:sp>
        <p:nvSpPr>
          <p:cNvPr id="510" name="Google Shape;510;p89"/>
          <p:cNvSpPr/>
          <p:nvPr/>
        </p:nvSpPr>
        <p:spPr>
          <a:xfrm>
            <a:off x="2011680" y="-15150"/>
            <a:ext cx="5378123" cy="6902082"/>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511" name="Google Shape;511;p89"/>
          <p:cNvSpPr/>
          <p:nvPr/>
        </p:nvSpPr>
        <p:spPr>
          <a:xfrm>
            <a:off x="327279" y="464609"/>
            <a:ext cx="4054939" cy="7109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“Within three months of graduation, </a:t>
            </a:r>
            <a:r>
              <a:rPr lang="en-US" sz="2400" b="1" i="0" u="none" strike="noStrike" cap="none">
                <a:solidFill>
                  <a:srgbClr val="0070C0"/>
                </a:solidFill>
                <a:latin typeface="Quicksand"/>
                <a:ea typeface="Quicksand"/>
                <a:cs typeface="Quicksand"/>
                <a:sym typeface="Quicksand"/>
              </a:rPr>
              <a:t>Debbie</a:t>
            </a:r>
            <a:r>
              <a:rPr lang="en-US" sz="2400" b="0" i="0" u="none" strike="noStrike" cap="none">
                <a:solidFill>
                  <a:schemeClr val="accent4"/>
                </a:solidFill>
                <a:latin typeface="Quicksand"/>
                <a:ea typeface="Quicksand"/>
                <a:cs typeface="Quicksand"/>
                <a:sym typeface="Quicksand"/>
              </a:rPr>
              <a:t> </a:t>
            </a:r>
            <a:r>
              <a:rPr lang="en-US" sz="2400" b="0" i="0" u="none" strike="noStrike" cap="none">
                <a:solidFill>
                  <a:schemeClr val="dk1"/>
                </a:solidFill>
                <a:latin typeface="Quicksand"/>
                <a:ea typeface="Quicksand"/>
                <a:cs typeface="Quicksand"/>
                <a:sym typeface="Quicksand"/>
              </a:rPr>
              <a:t>will participate in/audit business development courses at the local Career Tech school.  </a:t>
            </a:r>
            <a:endParaRPr/>
          </a:p>
          <a:p>
            <a:pPr marL="0" marR="0" lvl="0" indent="0" algn="l" rtl="0">
              <a:lnSpc>
                <a:spcPct val="10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With the help of a Vocational Rehab (VR) Specialist, Debbie will implement her business plan for a home-based business of custom gift baskets.”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90"/>
          <p:cNvGrpSpPr/>
          <p:nvPr/>
        </p:nvGrpSpPr>
        <p:grpSpPr>
          <a:xfrm>
            <a:off x="2639608" y="256276"/>
            <a:ext cx="6912804" cy="6345461"/>
            <a:chOff x="671622" y="178688"/>
            <a:chExt cx="9896642" cy="8164515"/>
          </a:xfrm>
        </p:grpSpPr>
        <p:pic>
          <p:nvPicPr>
            <p:cNvPr id="518" name="Google Shape;518;p90"/>
            <p:cNvPicPr preferRelativeResize="0"/>
            <p:nvPr/>
          </p:nvPicPr>
          <p:blipFill rotWithShape="1">
            <a:blip r:embed="rId3">
              <a:alphaModFix/>
            </a:blip>
            <a:srcRect/>
            <a:stretch/>
          </p:blipFill>
          <p:spPr>
            <a:xfrm>
              <a:off x="671622" y="178688"/>
              <a:ext cx="9896642" cy="8164515"/>
            </a:xfrm>
            <a:prstGeom prst="rect">
              <a:avLst/>
            </a:prstGeom>
            <a:noFill/>
            <a:ln>
              <a:noFill/>
            </a:ln>
          </p:spPr>
        </p:pic>
        <p:pic>
          <p:nvPicPr>
            <p:cNvPr id="519" name="Google Shape;519;p90"/>
            <p:cNvPicPr preferRelativeResize="0"/>
            <p:nvPr/>
          </p:nvPicPr>
          <p:blipFill rotWithShape="1">
            <a:blip r:embed="rId4">
              <a:alphaModFix/>
            </a:blip>
            <a:srcRect/>
            <a:stretch/>
          </p:blipFill>
          <p:spPr>
            <a:xfrm>
              <a:off x="5723294" y="5937691"/>
              <a:ext cx="3255395" cy="1716515"/>
            </a:xfrm>
            <a:prstGeom prst="rect">
              <a:avLst/>
            </a:prstGeom>
            <a:noFill/>
            <a:ln>
              <a:noFill/>
            </a:ln>
          </p:spPr>
        </p:pic>
        <p:pic>
          <p:nvPicPr>
            <p:cNvPr id="520" name="Google Shape;520;p90"/>
            <p:cNvPicPr preferRelativeResize="0"/>
            <p:nvPr/>
          </p:nvPicPr>
          <p:blipFill rotWithShape="1">
            <a:blip r:embed="rId5">
              <a:alphaModFix/>
            </a:blip>
            <a:srcRect/>
            <a:stretch/>
          </p:blipFill>
          <p:spPr>
            <a:xfrm>
              <a:off x="2828169" y="5866753"/>
              <a:ext cx="2654837" cy="1864818"/>
            </a:xfrm>
            <a:prstGeom prst="rect">
              <a:avLst/>
            </a:prstGeom>
            <a:noFill/>
            <a:ln>
              <a:noFill/>
            </a:ln>
          </p:spPr>
        </p:pic>
        <p:pic>
          <p:nvPicPr>
            <p:cNvPr id="521" name="Google Shape;521;p90"/>
            <p:cNvPicPr preferRelativeResize="0"/>
            <p:nvPr/>
          </p:nvPicPr>
          <p:blipFill rotWithShape="1">
            <a:blip r:embed="rId6">
              <a:alphaModFix/>
            </a:blip>
            <a:srcRect/>
            <a:stretch/>
          </p:blipFill>
          <p:spPr>
            <a:xfrm>
              <a:off x="2359461" y="4041467"/>
              <a:ext cx="2256900" cy="1771328"/>
            </a:xfrm>
            <a:prstGeom prst="rect">
              <a:avLst/>
            </a:prstGeom>
            <a:noFill/>
            <a:ln>
              <a:noFill/>
            </a:ln>
          </p:spPr>
        </p:pic>
        <p:pic>
          <p:nvPicPr>
            <p:cNvPr id="522" name="Google Shape;522;p90" descr="PSN logo (1).jpg"/>
            <p:cNvPicPr preferRelativeResize="0"/>
            <p:nvPr/>
          </p:nvPicPr>
          <p:blipFill rotWithShape="1">
            <a:blip r:embed="rId7">
              <a:alphaModFix/>
            </a:blip>
            <a:srcRect/>
            <a:stretch/>
          </p:blipFill>
          <p:spPr>
            <a:xfrm>
              <a:off x="4616467" y="3998866"/>
              <a:ext cx="2655899" cy="1901111"/>
            </a:xfrm>
            <a:prstGeom prst="rect">
              <a:avLst/>
            </a:prstGeom>
            <a:noFill/>
            <a:ln>
              <a:noFill/>
            </a:ln>
          </p:spPr>
        </p:pic>
        <p:pic>
          <p:nvPicPr>
            <p:cNvPr id="523" name="Google Shape;523;p90" descr="PEN.jpg"/>
            <p:cNvPicPr preferRelativeResize="0"/>
            <p:nvPr/>
          </p:nvPicPr>
          <p:blipFill rotWithShape="1">
            <a:blip r:embed="rId8">
              <a:alphaModFix/>
            </a:blip>
            <a:srcRect/>
            <a:stretch/>
          </p:blipFill>
          <p:spPr>
            <a:xfrm>
              <a:off x="7037232" y="4015817"/>
              <a:ext cx="2386799" cy="1864600"/>
            </a:xfrm>
            <a:prstGeom prst="rect">
              <a:avLst/>
            </a:prstGeom>
            <a:noFill/>
            <a:ln>
              <a:noFill/>
            </a:ln>
          </p:spPr>
        </p:pic>
      </p:grpSp>
      <p:grpSp>
        <p:nvGrpSpPr>
          <p:cNvPr id="524" name="Google Shape;524;p90"/>
          <p:cNvGrpSpPr/>
          <p:nvPr/>
        </p:nvGrpSpPr>
        <p:grpSpPr>
          <a:xfrm>
            <a:off x="1594" y="6779378"/>
            <a:ext cx="12188784" cy="78558"/>
            <a:chOff x="0" y="6078071"/>
            <a:chExt cx="24377567" cy="2877600"/>
          </a:xfrm>
        </p:grpSpPr>
        <p:sp>
          <p:nvSpPr>
            <p:cNvPr id="525" name="Google Shape;525;p90"/>
            <p:cNvSpPr/>
            <p:nvPr/>
          </p:nvSpPr>
          <p:spPr>
            <a:xfrm>
              <a:off x="0" y="6078071"/>
              <a:ext cx="8125800" cy="287760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26" name="Google Shape;526;p90"/>
            <p:cNvSpPr/>
            <p:nvPr/>
          </p:nvSpPr>
          <p:spPr>
            <a:xfrm>
              <a:off x="8125883" y="6078071"/>
              <a:ext cx="8125800" cy="287760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27" name="Google Shape;527;p90"/>
            <p:cNvSpPr/>
            <p:nvPr/>
          </p:nvSpPr>
          <p:spPr>
            <a:xfrm>
              <a:off x="16251767" y="6078071"/>
              <a:ext cx="8125800" cy="287760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91"/>
          <p:cNvPicPr preferRelativeResize="0"/>
          <p:nvPr/>
        </p:nvPicPr>
        <p:blipFill rotWithShape="1">
          <a:blip r:embed="rId3">
            <a:alphaModFix/>
          </a:blip>
          <a:srcRect b="17778"/>
          <a:stretch/>
        </p:blipFill>
        <p:spPr>
          <a:xfrm>
            <a:off x="1588" y="0"/>
            <a:ext cx="12188824" cy="6838950"/>
          </a:xfrm>
          <a:prstGeom prst="rect">
            <a:avLst/>
          </a:prstGeom>
          <a:noFill/>
          <a:ln>
            <a:noFill/>
          </a:ln>
        </p:spPr>
      </p:pic>
      <p:sp>
        <p:nvSpPr>
          <p:cNvPr id="534" name="Google Shape;534;p91"/>
          <p:cNvSpPr/>
          <p:nvPr/>
        </p:nvSpPr>
        <p:spPr>
          <a:xfrm>
            <a:off x="1588" y="-57921"/>
            <a:ext cx="12190413" cy="6858000"/>
          </a:xfrm>
          <a:prstGeom prst="rect">
            <a:avLst/>
          </a:prstGeom>
          <a:solidFill>
            <a:schemeClr val="lt1">
              <a:alpha val="60000"/>
            </a:schemeClr>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nvGrpSpPr>
          <p:cNvPr id="535" name="Google Shape;535;p91"/>
          <p:cNvGrpSpPr/>
          <p:nvPr/>
        </p:nvGrpSpPr>
        <p:grpSpPr>
          <a:xfrm>
            <a:off x="1588" y="6777038"/>
            <a:ext cx="12188825" cy="78581"/>
            <a:chOff x="0" y="6078071"/>
            <a:chExt cx="24377650" cy="2877670"/>
          </a:xfrm>
        </p:grpSpPr>
        <p:sp>
          <p:nvSpPr>
            <p:cNvPr id="536" name="Google Shape;536;p91"/>
            <p:cNvSpPr/>
            <p:nvPr/>
          </p:nvSpPr>
          <p:spPr>
            <a:xfrm>
              <a:off x="0"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37" name="Google Shape;537;p91"/>
            <p:cNvSpPr/>
            <p:nvPr/>
          </p:nvSpPr>
          <p:spPr>
            <a:xfrm>
              <a:off x="8125883"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38" name="Google Shape;538;p91"/>
            <p:cNvSpPr/>
            <p:nvPr/>
          </p:nvSpPr>
          <p:spPr>
            <a:xfrm>
              <a:off x="16251767"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sp>
        <p:nvSpPr>
          <p:cNvPr id="539" name="Google Shape;539;p91"/>
          <p:cNvSpPr/>
          <p:nvPr/>
        </p:nvSpPr>
        <p:spPr>
          <a:xfrm>
            <a:off x="2929271" y="2600325"/>
            <a:ext cx="6330283" cy="1657350"/>
          </a:xfrm>
          <a:prstGeom prst="rect">
            <a:avLst/>
          </a:prstGeom>
          <a:solidFill>
            <a:schemeClr val="accent1">
              <a:alpha val="85098"/>
            </a:schemeClr>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40" name="Google Shape;540;p91"/>
          <p:cNvSpPr txBox="1"/>
          <p:nvPr/>
        </p:nvSpPr>
        <p:spPr>
          <a:xfrm>
            <a:off x="3305841" y="3084209"/>
            <a:ext cx="5577143" cy="784830"/>
          </a:xfrm>
          <a:prstGeom prst="rect">
            <a:avLst/>
          </a:prstGeom>
          <a:no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Verdana"/>
                <a:ea typeface="Verdana"/>
                <a:cs typeface="Verdana"/>
                <a:sym typeface="Verdana"/>
              </a:rPr>
              <a:t>FND UNIVERSITY</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92" descr="Evaluation-Blackboard-Means-Judgement-Interpretation-And-Opinion.jpg"/>
          <p:cNvPicPr preferRelativeResize="0"/>
          <p:nvPr/>
        </p:nvPicPr>
        <p:blipFill rotWithShape="1">
          <a:blip r:embed="rId3">
            <a:alphaModFix/>
          </a:blip>
          <a:srcRect l="243" t="2077" b="25591"/>
          <a:stretch/>
        </p:blipFill>
        <p:spPr>
          <a:xfrm>
            <a:off x="1588" y="1"/>
            <a:ext cx="12188825" cy="6785897"/>
          </a:xfrm>
          <a:prstGeom prst="rect">
            <a:avLst/>
          </a:prstGeom>
          <a:noFill/>
          <a:ln>
            <a:noFill/>
          </a:ln>
        </p:spPr>
      </p:pic>
      <p:grpSp>
        <p:nvGrpSpPr>
          <p:cNvPr id="547" name="Google Shape;547;p92"/>
          <p:cNvGrpSpPr/>
          <p:nvPr/>
        </p:nvGrpSpPr>
        <p:grpSpPr>
          <a:xfrm>
            <a:off x="1588" y="6779419"/>
            <a:ext cx="12188825" cy="78581"/>
            <a:chOff x="0" y="6078071"/>
            <a:chExt cx="24377650" cy="2877670"/>
          </a:xfrm>
        </p:grpSpPr>
        <p:sp>
          <p:nvSpPr>
            <p:cNvPr id="548" name="Google Shape;548;p92"/>
            <p:cNvSpPr/>
            <p:nvPr/>
          </p:nvSpPr>
          <p:spPr>
            <a:xfrm>
              <a:off x="0"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49" name="Google Shape;549;p92"/>
            <p:cNvSpPr/>
            <p:nvPr/>
          </p:nvSpPr>
          <p:spPr>
            <a:xfrm>
              <a:off x="8125883"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50" name="Google Shape;550;p92"/>
            <p:cNvSpPr/>
            <p:nvPr/>
          </p:nvSpPr>
          <p:spPr>
            <a:xfrm>
              <a:off x="16251767"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pic>
        <p:nvPicPr>
          <p:cNvPr id="551" name="Google Shape;551;p92"/>
          <p:cNvPicPr preferRelativeResize="0"/>
          <p:nvPr/>
        </p:nvPicPr>
        <p:blipFill rotWithShape="1">
          <a:blip r:embed="rId4">
            <a:alphaModFix/>
          </a:blip>
          <a:srcRect/>
          <a:stretch/>
        </p:blipFill>
        <p:spPr>
          <a:xfrm>
            <a:off x="195892" y="5607237"/>
            <a:ext cx="1099508" cy="1019116"/>
          </a:xfrm>
          <a:prstGeom prst="rect">
            <a:avLst/>
          </a:prstGeom>
          <a:noFill/>
          <a:ln>
            <a:noFill/>
          </a:ln>
        </p:spPr>
      </p:pic>
      <p:sp>
        <p:nvSpPr>
          <p:cNvPr id="552" name="Google Shape;552;p92"/>
          <p:cNvSpPr/>
          <p:nvPr/>
        </p:nvSpPr>
        <p:spPr>
          <a:xfrm>
            <a:off x="1444568" y="5500188"/>
            <a:ext cx="6200986" cy="720166"/>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The contents of this presentation were developed under a grant from the US Department of Education,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#H328M150041, #H328M150041, &amp; #H328M150041 </a:t>
            </a:r>
            <a:endParaRPr sz="12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However, those contents do not necessarily represent the policy of the US Department of Education, and you should not assume endorsement by the federal government. </a:t>
            </a:r>
            <a:endParaRPr sz="12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project Officer, David Emenheiser </a:t>
            </a:r>
            <a:endParaRPr sz="1200" b="0" i="0" u="none" strike="noStrike" cap="none">
              <a:solidFill>
                <a:srgbClr val="FFFFFF"/>
              </a:solidFill>
              <a:latin typeface="Arial"/>
              <a:ea typeface="Arial"/>
              <a:cs typeface="Arial"/>
              <a:sym typeface="Arial"/>
            </a:endParaRPr>
          </a:p>
        </p:txBody>
      </p:sp>
      <p:grpSp>
        <p:nvGrpSpPr>
          <p:cNvPr id="553" name="Google Shape;553;p92"/>
          <p:cNvGrpSpPr/>
          <p:nvPr/>
        </p:nvGrpSpPr>
        <p:grpSpPr>
          <a:xfrm>
            <a:off x="1588" y="6777038"/>
            <a:ext cx="12188825" cy="78581"/>
            <a:chOff x="0" y="6078071"/>
            <a:chExt cx="24377650" cy="2877670"/>
          </a:xfrm>
        </p:grpSpPr>
        <p:sp>
          <p:nvSpPr>
            <p:cNvPr id="554" name="Google Shape;554;p92"/>
            <p:cNvSpPr/>
            <p:nvPr/>
          </p:nvSpPr>
          <p:spPr>
            <a:xfrm>
              <a:off x="0"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55" name="Google Shape;555;p92"/>
            <p:cNvSpPr/>
            <p:nvPr/>
          </p:nvSpPr>
          <p:spPr>
            <a:xfrm>
              <a:off x="8125883"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56" name="Google Shape;556;p92"/>
            <p:cNvSpPr/>
            <p:nvPr/>
          </p:nvSpPr>
          <p:spPr>
            <a:xfrm>
              <a:off x="16251767"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93"/>
          <p:cNvSpPr txBox="1"/>
          <p:nvPr/>
        </p:nvSpPr>
        <p:spPr>
          <a:xfrm>
            <a:off x="5412541" y="2015831"/>
            <a:ext cx="5457938" cy="196977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4472C4"/>
                </a:solidFill>
                <a:latin typeface="Verdana"/>
                <a:ea typeface="Verdana"/>
                <a:cs typeface="Verdana"/>
                <a:sym typeface="Verdana"/>
              </a:rPr>
              <a:t>For more information, please contact:</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3000"/>
              <a:buFont typeface="Arial"/>
              <a:buNone/>
            </a:pPr>
            <a:r>
              <a:rPr lang="en-US" sz="3000" b="1" i="0" u="none" strike="noStrike" cap="none">
                <a:solidFill>
                  <a:srgbClr val="4472C4"/>
                </a:solidFill>
                <a:latin typeface="Verdana"/>
                <a:ea typeface="Verdana"/>
                <a:cs typeface="Verdana"/>
                <a:sym typeface="Verdana"/>
              </a:rPr>
              <a:t>Family Network on Disabilities</a:t>
            </a:r>
            <a:endParaRPr sz="3000" b="1" i="0" u="none" strike="noStrike" cap="none">
              <a:solidFill>
                <a:srgbClr val="4472C4"/>
              </a:solidFill>
              <a:latin typeface="Verdana"/>
              <a:ea typeface="Verdana"/>
              <a:cs typeface="Verdana"/>
              <a:sym typeface="Verdana"/>
            </a:endParaRPr>
          </a:p>
        </p:txBody>
      </p:sp>
      <p:grpSp>
        <p:nvGrpSpPr>
          <p:cNvPr id="563" name="Google Shape;563;p93"/>
          <p:cNvGrpSpPr/>
          <p:nvPr/>
        </p:nvGrpSpPr>
        <p:grpSpPr>
          <a:xfrm>
            <a:off x="1588" y="6779419"/>
            <a:ext cx="12188825" cy="78581"/>
            <a:chOff x="0" y="6078071"/>
            <a:chExt cx="24377650" cy="2877670"/>
          </a:xfrm>
        </p:grpSpPr>
        <p:sp>
          <p:nvSpPr>
            <p:cNvPr id="564" name="Google Shape;564;p93"/>
            <p:cNvSpPr/>
            <p:nvPr/>
          </p:nvSpPr>
          <p:spPr>
            <a:xfrm>
              <a:off x="0"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65" name="Google Shape;565;p93"/>
            <p:cNvSpPr/>
            <p:nvPr/>
          </p:nvSpPr>
          <p:spPr>
            <a:xfrm>
              <a:off x="8125883"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66" name="Google Shape;566;p93"/>
            <p:cNvSpPr/>
            <p:nvPr/>
          </p:nvSpPr>
          <p:spPr>
            <a:xfrm>
              <a:off x="16251767" y="6078071"/>
              <a:ext cx="8125883" cy="2877670"/>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sp>
        <p:nvSpPr>
          <p:cNvPr id="567" name="Google Shape;567;p93"/>
          <p:cNvSpPr/>
          <p:nvPr/>
        </p:nvSpPr>
        <p:spPr>
          <a:xfrm>
            <a:off x="1588" y="4334368"/>
            <a:ext cx="12188825" cy="2445051"/>
          </a:xfrm>
          <a:prstGeom prst="rect">
            <a:avLst/>
          </a:prstGeom>
          <a:solidFill>
            <a:schemeClr val="accen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568" name="Google Shape;568;p93"/>
          <p:cNvSpPr txBox="1"/>
          <p:nvPr/>
        </p:nvSpPr>
        <p:spPr>
          <a:xfrm>
            <a:off x="964462" y="4661640"/>
            <a:ext cx="4030340" cy="1123385"/>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Verdana"/>
                <a:ea typeface="Verdana"/>
                <a:cs typeface="Verdana"/>
                <a:sym typeface="Verdana"/>
              </a:rPr>
              <a:t>Family Network on Disabilities </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a:solidFill>
                  <a:srgbClr val="FFFFFF"/>
                </a:solidFill>
                <a:latin typeface="Verdana"/>
                <a:ea typeface="Verdana"/>
                <a:cs typeface="Verdana"/>
                <a:sym typeface="Verdana"/>
              </a:rPr>
              <a:t>2196 Main Street, Suite K </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0"/>
              <a:buFont typeface="Arial"/>
              <a:buNone/>
            </a:pPr>
            <a:r>
              <a:rPr lang="en-US" sz="2000" b="0" i="0" u="none" strike="noStrike" cap="none">
                <a:solidFill>
                  <a:srgbClr val="FFFFFF"/>
                </a:solidFill>
                <a:latin typeface="Verdana"/>
                <a:ea typeface="Verdana"/>
                <a:cs typeface="Verdana"/>
                <a:sym typeface="Verdana"/>
              </a:rPr>
              <a:t>Dunedin, FL 34698</a:t>
            </a:r>
            <a:endParaRPr sz="2000" b="0" i="0" u="none" strike="noStrike" cap="none">
              <a:solidFill>
                <a:srgbClr val="FFFFFF"/>
              </a:solidFill>
              <a:latin typeface="Verdana"/>
              <a:ea typeface="Verdana"/>
              <a:cs typeface="Verdana"/>
              <a:sym typeface="Verdana"/>
            </a:endParaRPr>
          </a:p>
        </p:txBody>
      </p:sp>
      <p:sp>
        <p:nvSpPr>
          <p:cNvPr id="569" name="Google Shape;569;p93"/>
          <p:cNvSpPr txBox="1"/>
          <p:nvPr/>
        </p:nvSpPr>
        <p:spPr>
          <a:xfrm>
            <a:off x="5412542" y="4649090"/>
            <a:ext cx="5697007" cy="1892826"/>
          </a:xfrm>
          <a:prstGeom prst="rect">
            <a:avLst/>
          </a:prstGeom>
          <a:noFill/>
          <a:ln>
            <a:noFill/>
          </a:ln>
        </p:spPr>
        <p:txBody>
          <a:bodyPr spcFirstLastPara="1" wrap="square" lIns="45700" tIns="22850" rIns="45700" bIns="22850" anchor="t" anchorCtr="0">
            <a:noAutofit/>
          </a:bodyPr>
          <a:lstStyle/>
          <a:p>
            <a:pPr marL="285764" marR="0" lvl="0" indent="-285764" algn="l" rtl="0">
              <a:lnSpc>
                <a:spcPct val="100000"/>
              </a:lnSpc>
              <a:spcBef>
                <a:spcPts val="0"/>
              </a:spcBef>
              <a:spcAft>
                <a:spcPts val="0"/>
              </a:spcAft>
              <a:buClr>
                <a:srgbClr val="FFFFFF"/>
              </a:buClr>
              <a:buSzPts val="4000"/>
              <a:buFont typeface="Arial"/>
              <a:buChar char="•"/>
            </a:pPr>
            <a:r>
              <a:rPr lang="en-US" sz="2000" b="0" i="1" u="sng" strike="noStrike" cap="none">
                <a:solidFill>
                  <a:srgbClr val="FFFFFF"/>
                </a:solidFill>
                <a:latin typeface="Verdana"/>
                <a:ea typeface="Verdana"/>
                <a:cs typeface="Verdana"/>
                <a:sym typeface="Verdana"/>
              </a:rPr>
              <a:t>(727) 523-1130</a:t>
            </a:r>
            <a:endParaRPr sz="700" b="0" i="0" u="none" strike="noStrike" cap="none">
              <a:solidFill>
                <a:srgbClr val="000000"/>
              </a:solidFill>
              <a:latin typeface="Arial"/>
              <a:ea typeface="Arial"/>
              <a:cs typeface="Arial"/>
              <a:sym typeface="Arial"/>
            </a:endParaRPr>
          </a:p>
          <a:p>
            <a:pPr marL="285764" marR="0" lvl="0" indent="-285764" algn="l" rtl="0">
              <a:lnSpc>
                <a:spcPct val="100000"/>
              </a:lnSpc>
              <a:spcBef>
                <a:spcPts val="600"/>
              </a:spcBef>
              <a:spcAft>
                <a:spcPts val="0"/>
              </a:spcAft>
              <a:buClr>
                <a:srgbClr val="FFFFFF"/>
              </a:buClr>
              <a:buSzPts val="4000"/>
              <a:buFont typeface="Arial"/>
              <a:buChar char="•"/>
            </a:pPr>
            <a:r>
              <a:rPr lang="en-US" sz="2000" b="0" i="1" u="sng" strike="noStrike" cap="none">
                <a:solidFill>
                  <a:srgbClr val="FFFFFF"/>
                </a:solidFill>
                <a:latin typeface="Verdana"/>
                <a:ea typeface="Verdana"/>
                <a:cs typeface="Verdana"/>
                <a:sym typeface="Verdana"/>
              </a:rPr>
              <a:t>(800) 825-5736</a:t>
            </a:r>
            <a:endParaRPr sz="700" b="0" i="0" u="none" strike="noStrike" cap="none">
              <a:solidFill>
                <a:srgbClr val="000000"/>
              </a:solidFill>
              <a:latin typeface="Arial"/>
              <a:ea typeface="Arial"/>
              <a:cs typeface="Arial"/>
              <a:sym typeface="Arial"/>
            </a:endParaRPr>
          </a:p>
          <a:p>
            <a:pPr marL="285764" marR="0" lvl="0" indent="-285764" algn="l" rtl="0">
              <a:lnSpc>
                <a:spcPct val="100000"/>
              </a:lnSpc>
              <a:spcBef>
                <a:spcPts val="600"/>
              </a:spcBef>
              <a:spcAft>
                <a:spcPts val="0"/>
              </a:spcAft>
              <a:buClr>
                <a:srgbClr val="FFFFFF"/>
              </a:buClr>
              <a:buSzPts val="4000"/>
              <a:buFont typeface="Arial"/>
              <a:buChar char="•"/>
            </a:pPr>
            <a:r>
              <a:rPr lang="en-US" sz="2000" b="0" i="1" u="sng" strike="noStrike" cap="none">
                <a:solidFill>
                  <a:srgbClr val="FFFFFF"/>
                </a:solidFill>
                <a:latin typeface="Verdana"/>
                <a:ea typeface="Verdana"/>
                <a:cs typeface="Verdana"/>
                <a:sym typeface="Verdana"/>
              </a:rPr>
              <a:t>fnd@fndusa.org</a:t>
            </a:r>
            <a:endParaRPr sz="700" b="0" i="0" u="none" strike="noStrike" cap="none">
              <a:solidFill>
                <a:srgbClr val="000000"/>
              </a:solidFill>
              <a:latin typeface="Arial"/>
              <a:ea typeface="Arial"/>
              <a:cs typeface="Arial"/>
              <a:sym typeface="Arial"/>
            </a:endParaRPr>
          </a:p>
          <a:p>
            <a:pPr marL="285764" marR="0" lvl="0" indent="-285764" algn="l" rtl="0">
              <a:lnSpc>
                <a:spcPct val="100000"/>
              </a:lnSpc>
              <a:spcBef>
                <a:spcPts val="600"/>
              </a:spcBef>
              <a:spcAft>
                <a:spcPts val="0"/>
              </a:spcAft>
              <a:buClr>
                <a:srgbClr val="FFFFFF"/>
              </a:buClr>
              <a:buSzPts val="4000"/>
              <a:buFont typeface="Arial"/>
              <a:buChar char="•"/>
            </a:pPr>
            <a:r>
              <a:rPr lang="en-US" sz="2000" b="0" i="1" u="sng" strike="noStrike" cap="none">
                <a:solidFill>
                  <a:srgbClr val="FFFFFF"/>
                </a:solidFill>
                <a:latin typeface="Verdana"/>
                <a:ea typeface="Verdana"/>
                <a:cs typeface="Verdana"/>
                <a:sym typeface="Verdana"/>
              </a:rPr>
              <a:t>www.fndusa.org</a:t>
            </a:r>
            <a:endParaRPr sz="700" b="0" i="0" u="none" strike="noStrike" cap="none">
              <a:solidFill>
                <a:srgbClr val="000000"/>
              </a:solidFill>
              <a:latin typeface="Arial"/>
              <a:ea typeface="Arial"/>
              <a:cs typeface="Arial"/>
              <a:sym typeface="Arial"/>
            </a:endParaRPr>
          </a:p>
        </p:txBody>
      </p:sp>
      <p:sp>
        <p:nvSpPr>
          <p:cNvPr id="570" name="Google Shape;570;p93"/>
          <p:cNvSpPr txBox="1"/>
          <p:nvPr/>
        </p:nvSpPr>
        <p:spPr>
          <a:xfrm>
            <a:off x="5412542" y="1375845"/>
            <a:ext cx="4653838" cy="66172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AB2449"/>
                </a:solidFill>
                <a:latin typeface="Verdana"/>
                <a:ea typeface="Verdana"/>
                <a:cs typeface="Verdana"/>
                <a:sym typeface="Verdana"/>
              </a:rPr>
              <a:t>Thank you!</a:t>
            </a:r>
            <a:endParaRPr sz="700" b="0" i="0" u="none" strike="noStrike" cap="none">
              <a:solidFill>
                <a:srgbClr val="AB2449"/>
              </a:solidFill>
              <a:latin typeface="Arial"/>
              <a:ea typeface="Arial"/>
              <a:cs typeface="Arial"/>
              <a:sym typeface="Arial"/>
            </a:endParaRPr>
          </a:p>
        </p:txBody>
      </p:sp>
      <p:pic>
        <p:nvPicPr>
          <p:cNvPr id="571" name="Google Shape;571;p93"/>
          <p:cNvPicPr preferRelativeResize="0"/>
          <p:nvPr/>
        </p:nvPicPr>
        <p:blipFill rotWithShape="1">
          <a:blip r:embed="rId3">
            <a:alphaModFix/>
          </a:blip>
          <a:srcRect/>
          <a:stretch/>
        </p:blipFill>
        <p:spPr>
          <a:xfrm>
            <a:off x="964461" y="1120479"/>
            <a:ext cx="3344294" cy="2043736"/>
          </a:xfrm>
          <a:prstGeom prst="rect">
            <a:avLst/>
          </a:prstGeom>
          <a:noFill/>
          <a:ln>
            <a:noFill/>
          </a:ln>
        </p:spPr>
      </p:pic>
      <p:sp>
        <p:nvSpPr>
          <p:cNvPr id="572" name="Google Shape;572;p93"/>
          <p:cNvSpPr txBox="1"/>
          <p:nvPr/>
        </p:nvSpPr>
        <p:spPr>
          <a:xfrm>
            <a:off x="8898782" y="4482616"/>
            <a:ext cx="3013946" cy="1154162"/>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Verdana"/>
                <a:ea typeface="Verdana"/>
                <a:cs typeface="Verdana"/>
                <a:sym typeface="Verdana"/>
              </a:rPr>
              <a:t>The contents of this presentation were developed under a grant from the US Department of Education,</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Verdana"/>
                <a:ea typeface="Verdana"/>
                <a:cs typeface="Verdana"/>
                <a:sym typeface="Verdana"/>
              </a:rPr>
              <a:t> #H328M150041, #H328M150041, &amp; #H328M150041 </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Verdana"/>
                <a:ea typeface="Verdana"/>
                <a:cs typeface="Verdana"/>
                <a:sym typeface="Verdana"/>
              </a:rPr>
              <a:t>However, those contents do not necessarily represent the policy of the </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Verdana"/>
                <a:ea typeface="Verdana"/>
                <a:cs typeface="Verdana"/>
                <a:sym typeface="Verdana"/>
              </a:rPr>
              <a:t>US Department of Education, and you should not assume endorsement by the Federal Government. </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Verdana"/>
                <a:ea typeface="Verdana"/>
                <a:cs typeface="Verdana"/>
                <a:sym typeface="Verdana"/>
              </a:rPr>
              <a:t>Project Officer, David Emenheiser. </a:t>
            </a:r>
            <a:endParaRPr sz="825"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FFFFFF"/>
                </a:solidFill>
                <a:latin typeface="Verdana"/>
                <a:ea typeface="Verdana"/>
                <a:cs typeface="Verdana"/>
                <a:sym typeface="Verdana"/>
              </a:rPr>
              <a:t> </a:t>
            </a:r>
            <a:endParaRPr sz="825" b="0" i="0" u="none" strike="noStrike" cap="none">
              <a:solidFill>
                <a:srgbClr val="000000"/>
              </a:solidFill>
              <a:latin typeface="Arial"/>
              <a:ea typeface="Arial"/>
              <a:cs typeface="Arial"/>
              <a:sym typeface="Arial"/>
            </a:endParaRPr>
          </a:p>
        </p:txBody>
      </p:sp>
      <p:sp>
        <p:nvSpPr>
          <p:cNvPr id="573" name="Google Shape;573;p93"/>
          <p:cNvSpPr txBox="1"/>
          <p:nvPr/>
        </p:nvSpPr>
        <p:spPr>
          <a:xfrm>
            <a:off x="8898782" y="6406752"/>
            <a:ext cx="3013946" cy="169277"/>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Verdana"/>
                <a:ea typeface="Verdana"/>
                <a:cs typeface="Verdana"/>
                <a:sym typeface="Verdana"/>
              </a:rPr>
              <a:t>© 2018  Family Network on Disabilities of Florida, Inc.</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72"/>
          <p:cNvPicPr preferRelativeResize="0">
            <a:picLocks noGrp="1"/>
          </p:cNvPicPr>
          <p:nvPr>
            <p:ph type="pic" idx="2"/>
          </p:nvPr>
        </p:nvPicPr>
        <p:blipFill rotWithShape="1">
          <a:blip r:embed="rId3">
            <a:alphaModFix/>
          </a:blip>
          <a:srcRect l="29023" r="29023"/>
          <a:stretch/>
        </p:blipFill>
        <p:spPr>
          <a:xfrm>
            <a:off x="1802376" y="1559475"/>
            <a:ext cx="3941100" cy="3156000"/>
          </a:xfrm>
          <a:prstGeom prst="rect">
            <a:avLst/>
          </a:prstGeom>
          <a:noFill/>
          <a:ln>
            <a:noFill/>
          </a:ln>
        </p:spPr>
      </p:pic>
      <p:pic>
        <p:nvPicPr>
          <p:cNvPr id="347" name="Google Shape;347;p72"/>
          <p:cNvPicPr preferRelativeResize="0">
            <a:picLocks noGrp="1"/>
          </p:cNvPicPr>
          <p:nvPr>
            <p:ph type="pic" idx="3"/>
          </p:nvPr>
        </p:nvPicPr>
        <p:blipFill rotWithShape="1">
          <a:blip r:embed="rId4">
            <a:alphaModFix/>
          </a:blip>
          <a:srcRect l="18165" r="18165"/>
          <a:stretch/>
        </p:blipFill>
        <p:spPr>
          <a:xfrm>
            <a:off x="6335215" y="1559475"/>
            <a:ext cx="3941100" cy="3156000"/>
          </a:xfrm>
          <a:prstGeom prst="rect">
            <a:avLst/>
          </a:prstGeom>
          <a:noFill/>
          <a:ln>
            <a:noFill/>
          </a:ln>
        </p:spPr>
      </p:pic>
      <p:sp>
        <p:nvSpPr>
          <p:cNvPr id="348" name="Google Shape;348;p72"/>
          <p:cNvSpPr/>
          <p:nvPr/>
        </p:nvSpPr>
        <p:spPr>
          <a:xfrm>
            <a:off x="6335215" y="1572257"/>
            <a:ext cx="3941100" cy="3143400"/>
          </a:xfrm>
          <a:prstGeom prst="rect">
            <a:avLst/>
          </a:prstGeom>
          <a:solidFill>
            <a:schemeClr val="accent1">
              <a:alpha val="68627"/>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49" name="Google Shape;349;p72"/>
          <p:cNvSpPr/>
          <p:nvPr/>
        </p:nvSpPr>
        <p:spPr>
          <a:xfrm>
            <a:off x="1805114" y="1572257"/>
            <a:ext cx="3941100" cy="3143400"/>
          </a:xfrm>
          <a:prstGeom prst="rect">
            <a:avLst/>
          </a:prstGeom>
          <a:solidFill>
            <a:schemeClr val="accent1">
              <a:alpha val="68627"/>
            </a:schemeClr>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50" name="Google Shape;350;p72"/>
          <p:cNvSpPr txBox="1"/>
          <p:nvPr/>
        </p:nvSpPr>
        <p:spPr>
          <a:xfrm>
            <a:off x="2224640" y="2570172"/>
            <a:ext cx="3096600" cy="1569600"/>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Verdana"/>
                <a:ea typeface="Verdana"/>
                <a:cs typeface="Verdana"/>
                <a:sym typeface="Verdana"/>
              </a:rPr>
              <a:t>act as Attorneys OR Doctors</a:t>
            </a:r>
            <a:endParaRPr sz="3300" b="0" i="0" u="none" strike="noStrike" cap="none">
              <a:solidFill>
                <a:srgbClr val="FFFFFF"/>
              </a:solidFill>
              <a:latin typeface="Verdana"/>
              <a:ea typeface="Verdana"/>
              <a:cs typeface="Verdana"/>
              <a:sym typeface="Verdana"/>
            </a:endParaRPr>
          </a:p>
        </p:txBody>
      </p:sp>
      <p:sp>
        <p:nvSpPr>
          <p:cNvPr id="351" name="Google Shape;351;p72"/>
          <p:cNvSpPr/>
          <p:nvPr/>
        </p:nvSpPr>
        <p:spPr>
          <a:xfrm>
            <a:off x="2059720" y="1818784"/>
            <a:ext cx="3426300" cy="662400"/>
          </a:xfrm>
          <a:prstGeom prst="rect">
            <a:avLst/>
          </a:prstGeom>
          <a:solidFill>
            <a:schemeClr val="accent4"/>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52" name="Google Shape;352;p72"/>
          <p:cNvSpPr txBox="1"/>
          <p:nvPr/>
        </p:nvSpPr>
        <p:spPr>
          <a:xfrm>
            <a:off x="2224641" y="1818784"/>
            <a:ext cx="3096600" cy="5541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Verdana"/>
                <a:ea typeface="Verdana"/>
                <a:cs typeface="Verdana"/>
                <a:sym typeface="Verdana"/>
              </a:rPr>
              <a:t>We do </a:t>
            </a:r>
            <a:r>
              <a:rPr lang="en-US" sz="3300" b="1" i="0" u="none" strike="noStrike" cap="none">
                <a:solidFill>
                  <a:srgbClr val="FFFFFF"/>
                </a:solidFill>
                <a:latin typeface="Verdana"/>
                <a:ea typeface="Verdana"/>
                <a:cs typeface="Verdana"/>
                <a:sym typeface="Verdana"/>
              </a:rPr>
              <a:t>NOT:</a:t>
            </a:r>
            <a:endParaRPr sz="700" b="0" i="0" u="none" strike="noStrike" cap="none">
              <a:solidFill>
                <a:srgbClr val="000000"/>
              </a:solidFill>
              <a:latin typeface="Arial"/>
              <a:ea typeface="Arial"/>
              <a:cs typeface="Arial"/>
              <a:sym typeface="Arial"/>
            </a:endParaRPr>
          </a:p>
        </p:txBody>
      </p:sp>
      <p:sp>
        <p:nvSpPr>
          <p:cNvPr id="353" name="Google Shape;353;p72"/>
          <p:cNvSpPr txBox="1"/>
          <p:nvPr/>
        </p:nvSpPr>
        <p:spPr>
          <a:xfrm>
            <a:off x="6606357" y="2570172"/>
            <a:ext cx="3426300" cy="1815900"/>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FFFFFF"/>
                </a:solidFill>
                <a:latin typeface="Verdana"/>
                <a:ea typeface="Verdana"/>
                <a:cs typeface="Verdana"/>
                <a:sym typeface="Verdana"/>
              </a:rPr>
              <a:t>provide is:</a:t>
            </a:r>
            <a:endParaRPr sz="700" b="0" i="0" u="none" strike="noStrike" cap="none">
              <a:solidFill>
                <a:srgbClr val="000000"/>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2200"/>
              <a:buFont typeface="Arial"/>
              <a:buNone/>
            </a:pPr>
            <a:endParaRPr sz="2200" b="0" i="0" u="none" strike="noStrike" cap="none">
              <a:solidFill>
                <a:srgbClr val="FFFFFF"/>
              </a:solidFill>
              <a:latin typeface="Verdana"/>
              <a:ea typeface="Verdana"/>
              <a:cs typeface="Verdana"/>
              <a:sym typeface="Verdana"/>
            </a:endParaRPr>
          </a:p>
          <a:p>
            <a:pPr marL="0" marR="0" lvl="0" indent="0" algn="ctr" rtl="0">
              <a:lnSpc>
                <a:spcPct val="100000"/>
              </a:lnSpc>
              <a:spcBef>
                <a:spcPts val="300"/>
              </a:spcBef>
              <a:spcAft>
                <a:spcPts val="0"/>
              </a:spcAft>
              <a:buClr>
                <a:srgbClr val="000000"/>
              </a:buClr>
              <a:buSzPts val="2200"/>
              <a:buFont typeface="Arial"/>
              <a:buNone/>
            </a:pPr>
            <a:r>
              <a:rPr lang="en-US" sz="2200" b="0" i="0" u="none" strike="noStrike" cap="none">
                <a:solidFill>
                  <a:srgbClr val="FFFFFF"/>
                </a:solidFill>
                <a:latin typeface="Verdana"/>
                <a:ea typeface="Verdana"/>
                <a:cs typeface="Verdana"/>
                <a:sym typeface="Verdana"/>
              </a:rPr>
              <a:t>Information, Resources, and Support </a:t>
            </a:r>
            <a:endParaRPr sz="2200" b="0" i="0" u="none" strike="noStrike" cap="none">
              <a:solidFill>
                <a:srgbClr val="FFFFFF"/>
              </a:solidFill>
              <a:latin typeface="Verdana"/>
              <a:ea typeface="Verdana"/>
              <a:cs typeface="Verdana"/>
              <a:sym typeface="Verdana"/>
            </a:endParaRPr>
          </a:p>
        </p:txBody>
      </p:sp>
      <p:sp>
        <p:nvSpPr>
          <p:cNvPr id="354" name="Google Shape;354;p72"/>
          <p:cNvSpPr/>
          <p:nvPr/>
        </p:nvSpPr>
        <p:spPr>
          <a:xfrm>
            <a:off x="6606358" y="1818784"/>
            <a:ext cx="3426300" cy="662400"/>
          </a:xfrm>
          <a:prstGeom prst="rect">
            <a:avLst/>
          </a:prstGeom>
          <a:solidFill>
            <a:schemeClr val="accent2"/>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55" name="Google Shape;355;p72"/>
          <p:cNvSpPr txBox="1"/>
          <p:nvPr/>
        </p:nvSpPr>
        <p:spPr>
          <a:xfrm>
            <a:off x="6771278" y="1818784"/>
            <a:ext cx="3096600" cy="5541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FFFFFF"/>
                </a:solidFill>
                <a:latin typeface="Verdana"/>
                <a:ea typeface="Verdana"/>
                <a:cs typeface="Verdana"/>
                <a:sym typeface="Verdana"/>
              </a:rPr>
              <a:t>What We</a:t>
            </a:r>
            <a:r>
              <a:rPr lang="en-US" sz="3300" b="1" i="0" u="none" strike="noStrike" cap="none">
                <a:solidFill>
                  <a:srgbClr val="FFFFFF"/>
                </a:solidFill>
                <a:latin typeface="Verdana"/>
                <a:ea typeface="Verdana"/>
                <a:cs typeface="Verdana"/>
                <a:sym typeface="Verdana"/>
              </a:rPr>
              <a:t> DO</a:t>
            </a:r>
            <a:endParaRPr sz="3300" b="1" i="0" u="none" strike="noStrike" cap="none">
              <a:solidFill>
                <a:srgbClr val="FFFFFF"/>
              </a:solidFill>
              <a:latin typeface="Verdana"/>
              <a:ea typeface="Verdana"/>
              <a:cs typeface="Verdana"/>
              <a:sym typeface="Verdana"/>
            </a:endParaRPr>
          </a:p>
        </p:txBody>
      </p:sp>
      <p:sp>
        <p:nvSpPr>
          <p:cNvPr id="356" name="Google Shape;356;p72"/>
          <p:cNvSpPr txBox="1"/>
          <p:nvPr/>
        </p:nvSpPr>
        <p:spPr>
          <a:xfrm>
            <a:off x="3644675" y="327548"/>
            <a:ext cx="4770300" cy="1061700"/>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1C416A"/>
                </a:solidFill>
                <a:latin typeface="Verdana"/>
                <a:ea typeface="Verdana"/>
                <a:cs typeface="Verdana"/>
                <a:sym typeface="Verdana"/>
              </a:rPr>
              <a:t>Family Network on Disabilities</a:t>
            </a:r>
            <a:endParaRPr sz="3300" b="1" i="0" u="none" strike="noStrike" cap="none">
              <a:solidFill>
                <a:srgbClr val="1C416A"/>
              </a:solidFill>
              <a:latin typeface="Verdana"/>
              <a:ea typeface="Verdana"/>
              <a:cs typeface="Verdana"/>
              <a:sym typeface="Verdana"/>
            </a:endParaRPr>
          </a:p>
        </p:txBody>
      </p:sp>
      <p:grpSp>
        <p:nvGrpSpPr>
          <p:cNvPr id="357" name="Google Shape;357;p72"/>
          <p:cNvGrpSpPr/>
          <p:nvPr/>
        </p:nvGrpSpPr>
        <p:grpSpPr>
          <a:xfrm>
            <a:off x="3954100" y="5692984"/>
            <a:ext cx="4150679" cy="931851"/>
            <a:chOff x="555250" y="6707525"/>
            <a:chExt cx="6454174" cy="1448999"/>
          </a:xfrm>
        </p:grpSpPr>
        <p:pic>
          <p:nvPicPr>
            <p:cNvPr id="358" name="Google Shape;358;p72" descr="Copy of POPIN.jpg"/>
            <p:cNvPicPr preferRelativeResize="0"/>
            <p:nvPr/>
          </p:nvPicPr>
          <p:blipFill rotWithShape="1">
            <a:blip r:embed="rId5">
              <a:alphaModFix/>
            </a:blip>
            <a:srcRect/>
            <a:stretch/>
          </p:blipFill>
          <p:spPr>
            <a:xfrm>
              <a:off x="555250" y="6801825"/>
              <a:ext cx="2028725" cy="1320700"/>
            </a:xfrm>
            <a:prstGeom prst="rect">
              <a:avLst/>
            </a:prstGeom>
            <a:noFill/>
            <a:ln>
              <a:noFill/>
            </a:ln>
          </p:spPr>
        </p:pic>
        <p:pic>
          <p:nvPicPr>
            <p:cNvPr id="359" name="Google Shape;359;p72" descr="PSN.png"/>
            <p:cNvPicPr preferRelativeResize="0"/>
            <p:nvPr/>
          </p:nvPicPr>
          <p:blipFill rotWithShape="1">
            <a:blip r:embed="rId6">
              <a:alphaModFix/>
            </a:blip>
            <a:srcRect/>
            <a:stretch/>
          </p:blipFill>
          <p:spPr>
            <a:xfrm>
              <a:off x="2584250" y="6707525"/>
              <a:ext cx="2184400" cy="1424900"/>
            </a:xfrm>
            <a:prstGeom prst="rect">
              <a:avLst/>
            </a:prstGeom>
            <a:noFill/>
            <a:ln>
              <a:noFill/>
            </a:ln>
          </p:spPr>
        </p:pic>
        <p:pic>
          <p:nvPicPr>
            <p:cNvPr id="360" name="Google Shape;360;p72" descr="pen.jpg"/>
            <p:cNvPicPr preferRelativeResize="0"/>
            <p:nvPr/>
          </p:nvPicPr>
          <p:blipFill rotWithShape="1">
            <a:blip r:embed="rId7">
              <a:alphaModFix/>
            </a:blip>
            <a:srcRect/>
            <a:stretch/>
          </p:blipFill>
          <p:spPr>
            <a:xfrm>
              <a:off x="4825025" y="6719678"/>
              <a:ext cx="2184399" cy="1436846"/>
            </a:xfrm>
            <a:prstGeom prst="rect">
              <a:avLst/>
            </a:prstGeom>
            <a:noFill/>
            <a:ln>
              <a:noFill/>
            </a:ln>
          </p:spPr>
        </p:pic>
      </p:grpSp>
      <p:sp>
        <p:nvSpPr>
          <p:cNvPr id="361" name="Google Shape;361;p72"/>
          <p:cNvSpPr txBox="1"/>
          <p:nvPr/>
        </p:nvSpPr>
        <p:spPr>
          <a:xfrm>
            <a:off x="2713957" y="4983436"/>
            <a:ext cx="6631500" cy="554100"/>
          </a:xfrm>
          <a:prstGeom prst="rect">
            <a:avLst/>
          </a:prstGeom>
          <a:noFill/>
          <a:ln>
            <a:noFill/>
          </a:ln>
        </p:spPr>
        <p:txBody>
          <a:bodyPr spcFirstLastPara="1" wrap="square" lIns="45725" tIns="22850" rIns="45725" bIns="2285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1C416A"/>
                </a:solidFill>
                <a:latin typeface="Verdana"/>
                <a:ea typeface="Verdana"/>
                <a:cs typeface="Verdana"/>
                <a:sym typeface="Verdana"/>
              </a:rPr>
              <a:t>Thank you and Welcome</a:t>
            </a:r>
            <a:endParaRPr sz="700" b="0" i="0" u="none" strike="noStrike" cap="none">
              <a:solidFill>
                <a:srgbClr val="000000"/>
              </a:solidFill>
              <a:latin typeface="Arial"/>
              <a:ea typeface="Arial"/>
              <a:cs typeface="Arial"/>
              <a:sym typeface="Arial"/>
            </a:endParaRPr>
          </a:p>
        </p:txBody>
      </p:sp>
      <p:grpSp>
        <p:nvGrpSpPr>
          <p:cNvPr id="362" name="Google Shape;362;p72"/>
          <p:cNvGrpSpPr/>
          <p:nvPr/>
        </p:nvGrpSpPr>
        <p:grpSpPr>
          <a:xfrm>
            <a:off x="1594" y="6779422"/>
            <a:ext cx="12188825" cy="78581"/>
            <a:chOff x="0" y="6078071"/>
            <a:chExt cx="24377650" cy="2877670"/>
          </a:xfrm>
        </p:grpSpPr>
        <p:sp>
          <p:nvSpPr>
            <p:cNvPr id="363" name="Google Shape;363;p72"/>
            <p:cNvSpPr/>
            <p:nvPr/>
          </p:nvSpPr>
          <p:spPr>
            <a:xfrm>
              <a:off x="0" y="6078071"/>
              <a:ext cx="8125883" cy="2877670"/>
            </a:xfrm>
            <a:prstGeom prst="rect">
              <a:avLst/>
            </a:prstGeom>
            <a:solidFill>
              <a:srgbClr val="4472C4"/>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64" name="Google Shape;364;p72"/>
            <p:cNvSpPr/>
            <p:nvPr/>
          </p:nvSpPr>
          <p:spPr>
            <a:xfrm>
              <a:off x="8125883" y="6078071"/>
              <a:ext cx="8125883" cy="2877670"/>
            </a:xfrm>
            <a:prstGeom prst="rect">
              <a:avLst/>
            </a:prstGeom>
            <a:solidFill>
              <a:srgbClr val="4472C4"/>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sp>
          <p:nvSpPr>
            <p:cNvPr id="365" name="Google Shape;365;p72"/>
            <p:cNvSpPr/>
            <p:nvPr/>
          </p:nvSpPr>
          <p:spPr>
            <a:xfrm>
              <a:off x="16251767" y="6078071"/>
              <a:ext cx="8125883" cy="2877670"/>
            </a:xfrm>
            <a:prstGeom prst="rect">
              <a:avLst/>
            </a:prstGeom>
            <a:solidFill>
              <a:srgbClr val="4472C4"/>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Lato Light"/>
                <a:ea typeface="Lato Light"/>
                <a:cs typeface="Lato Light"/>
                <a:sym typeface="Lato Ligh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70"/>
        <p:cNvGrpSpPr/>
        <p:nvPr/>
      </p:nvGrpSpPr>
      <p:grpSpPr>
        <a:xfrm>
          <a:off x="0" y="0"/>
          <a:ext cx="0" cy="0"/>
          <a:chOff x="0" y="0"/>
          <a:chExt cx="0" cy="0"/>
        </a:xfrm>
      </p:grpSpPr>
      <p:sp>
        <p:nvSpPr>
          <p:cNvPr id="371" name="Google Shape;371;p73"/>
          <p:cNvSpPr txBox="1"/>
          <p:nvPr/>
        </p:nvSpPr>
        <p:spPr>
          <a:xfrm>
            <a:off x="1872245" y="6126163"/>
            <a:ext cx="391263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Indicator 13 Checklist A</a:t>
            </a:r>
            <a:endParaRPr sz="1400" b="0" i="0" u="none" strike="noStrike" cap="none">
              <a:solidFill>
                <a:srgbClr val="000000"/>
              </a:solidFill>
              <a:latin typeface="Arial"/>
              <a:ea typeface="Arial"/>
              <a:cs typeface="Arial"/>
              <a:sym typeface="Arial"/>
            </a:endParaRPr>
          </a:p>
        </p:txBody>
      </p:sp>
      <p:sp>
        <p:nvSpPr>
          <p:cNvPr id="372" name="Google Shape;372;p73"/>
          <p:cNvSpPr/>
          <p:nvPr/>
        </p:nvSpPr>
        <p:spPr>
          <a:xfrm>
            <a:off x="2164913" y="6158790"/>
            <a:ext cx="5739106"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73" name="Google Shape;373;p73"/>
          <p:cNvPicPr preferRelativeResize="0"/>
          <p:nvPr/>
        </p:nvPicPr>
        <p:blipFill rotWithShape="1">
          <a:blip r:embed="rId3">
            <a:alphaModFix/>
          </a:blip>
          <a:srcRect l="17228" t="27777" r="55682" b="13836"/>
          <a:stretch/>
        </p:blipFill>
        <p:spPr>
          <a:xfrm>
            <a:off x="919666" y="872197"/>
            <a:ext cx="10803989" cy="5932924"/>
          </a:xfrm>
          <a:prstGeom prst="rect">
            <a:avLst/>
          </a:prstGeom>
          <a:noFill/>
          <a:ln>
            <a:noFill/>
          </a:ln>
        </p:spPr>
      </p:pic>
      <p:sp>
        <p:nvSpPr>
          <p:cNvPr id="374" name="Google Shape;374;p73"/>
          <p:cNvSpPr txBox="1">
            <a:spLocks noGrp="1"/>
          </p:cNvSpPr>
          <p:nvPr>
            <p:ph type="title"/>
          </p:nvPr>
        </p:nvSpPr>
        <p:spPr>
          <a:xfrm>
            <a:off x="919666" y="158604"/>
            <a:ext cx="8229600" cy="85554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Indicator 13 – Checklist Form A</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79"/>
        <p:cNvGrpSpPr/>
        <p:nvPr/>
      </p:nvGrpSpPr>
      <p:grpSpPr>
        <a:xfrm>
          <a:off x="0" y="0"/>
          <a:ext cx="0" cy="0"/>
          <a:chOff x="0" y="0"/>
          <a:chExt cx="0" cy="0"/>
        </a:xfrm>
      </p:grpSpPr>
      <p:pic>
        <p:nvPicPr>
          <p:cNvPr id="380" name="Google Shape;380;p74"/>
          <p:cNvPicPr preferRelativeResize="0"/>
          <p:nvPr/>
        </p:nvPicPr>
        <p:blipFill rotWithShape="1">
          <a:blip r:embed="rId3">
            <a:alphaModFix/>
          </a:blip>
          <a:srcRect l="5526"/>
          <a:stretch/>
        </p:blipFill>
        <p:spPr>
          <a:xfrm>
            <a:off x="3505200" y="0"/>
            <a:ext cx="8686800" cy="6857999"/>
          </a:xfrm>
          <a:prstGeom prst="rect">
            <a:avLst/>
          </a:prstGeom>
          <a:noFill/>
          <a:ln>
            <a:noFill/>
          </a:ln>
        </p:spPr>
      </p:pic>
      <p:sp>
        <p:nvSpPr>
          <p:cNvPr id="381" name="Google Shape;381;p74"/>
          <p:cNvSpPr/>
          <p:nvPr/>
        </p:nvSpPr>
        <p:spPr>
          <a:xfrm>
            <a:off x="2011680" y="-15150"/>
            <a:ext cx="5378123" cy="6857999"/>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382" name="Google Shape;382;p74"/>
          <p:cNvSpPr txBox="1">
            <a:spLocks noGrp="1"/>
          </p:cNvSpPr>
          <p:nvPr>
            <p:ph type="title"/>
          </p:nvPr>
        </p:nvSpPr>
        <p:spPr>
          <a:xfrm>
            <a:off x="357697" y="653849"/>
            <a:ext cx="4467522" cy="131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Transition Age : </a:t>
            </a:r>
            <a:br>
              <a:rPr lang="en-US" sz="4400" b="0" i="0" u="none" strike="noStrike" cap="none">
                <a:solidFill>
                  <a:schemeClr val="dk1"/>
                </a:solidFill>
                <a:latin typeface="Quicksand"/>
                <a:ea typeface="Quicksand"/>
                <a:cs typeface="Quicksand"/>
                <a:sym typeface="Quicksand"/>
              </a:rPr>
            </a:br>
            <a:r>
              <a:rPr lang="en-US" sz="4400" b="0" i="0" u="none" strike="noStrike" cap="none">
                <a:solidFill>
                  <a:schemeClr val="dk1"/>
                </a:solidFill>
                <a:latin typeface="Quicksand"/>
                <a:ea typeface="Quicksand"/>
                <a:cs typeface="Quicksand"/>
                <a:sym typeface="Quicksand"/>
              </a:rPr>
              <a:t>IDEA 2004 &amp; Florida </a:t>
            </a:r>
            <a:endParaRPr sz="4400" b="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pic>
        <p:nvPicPr>
          <p:cNvPr id="388" name="Google Shape;388;p75"/>
          <p:cNvPicPr preferRelativeResize="0"/>
          <p:nvPr/>
        </p:nvPicPr>
        <p:blipFill rotWithShape="1">
          <a:blip r:embed="rId3">
            <a:alphaModFix/>
          </a:blip>
          <a:srcRect l="11182"/>
          <a:stretch/>
        </p:blipFill>
        <p:spPr>
          <a:xfrm>
            <a:off x="3057900" y="0"/>
            <a:ext cx="9134100" cy="6858000"/>
          </a:xfrm>
          <a:prstGeom prst="rect">
            <a:avLst/>
          </a:prstGeom>
          <a:noFill/>
          <a:ln>
            <a:noFill/>
          </a:ln>
        </p:spPr>
      </p:pic>
      <p:sp>
        <p:nvSpPr>
          <p:cNvPr id="389" name="Google Shape;389;p75"/>
          <p:cNvSpPr/>
          <p:nvPr/>
        </p:nvSpPr>
        <p:spPr>
          <a:xfrm>
            <a:off x="2011680" y="-15150"/>
            <a:ext cx="5378123" cy="6857999"/>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390" name="Google Shape;390;p75"/>
          <p:cNvSpPr/>
          <p:nvPr/>
        </p:nvSpPr>
        <p:spPr>
          <a:xfrm>
            <a:off x="448065" y="841349"/>
            <a:ext cx="2874000" cy="440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0" i="0" u="none" strike="noStrike" cap="none">
                <a:solidFill>
                  <a:schemeClr val="dk1"/>
                </a:solidFill>
                <a:latin typeface="Quicksand"/>
                <a:ea typeface="Quicksand"/>
                <a:cs typeface="Quicksand"/>
                <a:sym typeface="Quicksand"/>
              </a:rPr>
              <a:t>Postsecondary Education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chemeClr val="dk1"/>
                </a:solidFill>
                <a:latin typeface="Quicksand"/>
                <a:ea typeface="Quicksand"/>
                <a:cs typeface="Quicksand"/>
                <a:sym typeface="Quicksand"/>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chemeClr val="dk1"/>
                </a:solidFill>
                <a:latin typeface="Quicksand"/>
                <a:ea typeface="Quicksand"/>
                <a:cs typeface="Quicksand"/>
                <a:sym typeface="Quicksand"/>
              </a:rPr>
              <a:t>Interagency Linkages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2800" b="0" i="0" u="none" strike="noStrike" cap="none">
                <a:solidFill>
                  <a:schemeClr val="dk1"/>
                </a:solidFill>
                <a:latin typeface="Quicksand"/>
                <a:ea typeface="Quicksand"/>
                <a:cs typeface="Quicksand"/>
                <a:sym typeface="Quicksand"/>
              </a:rPr>
              <a:t>Student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2800" b="0" i="0" u="none" strike="noStrike" cap="none">
                <a:solidFill>
                  <a:schemeClr val="dk1"/>
                </a:solidFill>
                <a:latin typeface="Quicksand"/>
                <a:ea typeface="Quicksand"/>
                <a:cs typeface="Quicksand"/>
                <a:sym typeface="Quicksand"/>
              </a:rPr>
              <a:t>Residential Placements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95"/>
        <p:cNvGrpSpPr/>
        <p:nvPr/>
      </p:nvGrpSpPr>
      <p:grpSpPr>
        <a:xfrm>
          <a:off x="0" y="0"/>
          <a:ext cx="0" cy="0"/>
          <a:chOff x="0" y="0"/>
          <a:chExt cx="0" cy="0"/>
        </a:xfrm>
      </p:grpSpPr>
      <p:pic>
        <p:nvPicPr>
          <p:cNvPr id="396" name="Google Shape;396;p76"/>
          <p:cNvPicPr preferRelativeResize="0"/>
          <p:nvPr/>
        </p:nvPicPr>
        <p:blipFill rotWithShape="1">
          <a:blip r:embed="rId3">
            <a:alphaModFix/>
          </a:blip>
          <a:srcRect/>
          <a:stretch/>
        </p:blipFill>
        <p:spPr>
          <a:xfrm>
            <a:off x="4839286" y="-15150"/>
            <a:ext cx="7352714" cy="6858000"/>
          </a:xfrm>
          <a:prstGeom prst="rect">
            <a:avLst/>
          </a:prstGeom>
          <a:noFill/>
          <a:ln>
            <a:noFill/>
          </a:ln>
        </p:spPr>
      </p:pic>
      <p:sp>
        <p:nvSpPr>
          <p:cNvPr id="397" name="Google Shape;397;p76"/>
          <p:cNvSpPr txBox="1"/>
          <p:nvPr/>
        </p:nvSpPr>
        <p:spPr>
          <a:xfrm>
            <a:off x="1995156" y="5725028"/>
            <a:ext cx="17002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Picture of man working at a computer</a:t>
            </a:r>
            <a:endParaRPr sz="1400" b="0" i="0" u="none" strike="noStrike" cap="none">
              <a:solidFill>
                <a:srgbClr val="000000"/>
              </a:solidFill>
              <a:latin typeface="Arial"/>
              <a:ea typeface="Arial"/>
              <a:cs typeface="Arial"/>
              <a:sym typeface="Arial"/>
            </a:endParaRPr>
          </a:p>
        </p:txBody>
      </p:sp>
      <p:sp>
        <p:nvSpPr>
          <p:cNvPr id="398" name="Google Shape;398;p76"/>
          <p:cNvSpPr txBox="1"/>
          <p:nvPr/>
        </p:nvSpPr>
        <p:spPr>
          <a:xfrm>
            <a:off x="5081543" y="6290738"/>
            <a:ext cx="2137292"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Picture of student and teacher</a:t>
            </a:r>
            <a:endParaRPr sz="1400" b="0" i="0" u="none" strike="noStrike" cap="none">
              <a:solidFill>
                <a:srgbClr val="000000"/>
              </a:solidFill>
              <a:latin typeface="Arial"/>
              <a:ea typeface="Arial"/>
              <a:cs typeface="Arial"/>
              <a:sym typeface="Arial"/>
            </a:endParaRPr>
          </a:p>
        </p:txBody>
      </p:sp>
      <p:sp>
        <p:nvSpPr>
          <p:cNvPr id="399" name="Google Shape;399;p76"/>
          <p:cNvSpPr txBox="1"/>
          <p:nvPr/>
        </p:nvSpPr>
        <p:spPr>
          <a:xfrm>
            <a:off x="8195843" y="5725028"/>
            <a:ext cx="17002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FFFF"/>
                </a:solidFill>
                <a:latin typeface="Calibri"/>
                <a:ea typeface="Calibri"/>
                <a:cs typeface="Calibri"/>
                <a:sym typeface="Calibri"/>
              </a:rPr>
              <a:t>Picture of husband, wife and son</a:t>
            </a:r>
            <a:endParaRPr sz="1400" b="0" i="0" u="none" strike="noStrike" cap="none">
              <a:solidFill>
                <a:srgbClr val="000000"/>
              </a:solidFill>
              <a:latin typeface="Arial"/>
              <a:ea typeface="Arial"/>
              <a:cs typeface="Arial"/>
              <a:sym typeface="Arial"/>
            </a:endParaRPr>
          </a:p>
        </p:txBody>
      </p:sp>
      <p:sp>
        <p:nvSpPr>
          <p:cNvPr id="400" name="Google Shape;400;p76"/>
          <p:cNvSpPr/>
          <p:nvPr/>
        </p:nvSpPr>
        <p:spPr>
          <a:xfrm>
            <a:off x="3179237" y="130742"/>
            <a:ext cx="3126772" cy="6857999"/>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01" name="Google Shape;401;p76"/>
          <p:cNvSpPr txBox="1">
            <a:spLocks noGrp="1"/>
          </p:cNvSpPr>
          <p:nvPr>
            <p:ph type="title"/>
          </p:nvPr>
        </p:nvSpPr>
        <p:spPr>
          <a:xfrm>
            <a:off x="608959" y="760770"/>
            <a:ext cx="3231521" cy="61084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3600" b="0" i="0" u="none" strike="noStrike" cap="none">
                <a:solidFill>
                  <a:schemeClr val="dk1"/>
                </a:solidFill>
                <a:latin typeface="Quicksand"/>
                <a:ea typeface="Quicksand"/>
                <a:cs typeface="Quicksand"/>
                <a:sym typeface="Quicksand"/>
              </a:rPr>
              <a:t>Transition Assessment</a:t>
            </a:r>
            <a:endParaRPr sz="4800" b="0" i="0" u="none" strike="noStrike" cap="none">
              <a:solidFill>
                <a:schemeClr val="lt1"/>
              </a:solidFill>
              <a:latin typeface="Calibri"/>
              <a:ea typeface="Calibri"/>
              <a:cs typeface="Calibri"/>
              <a:sym typeface="Calibri"/>
            </a:endParaRPr>
          </a:p>
        </p:txBody>
      </p:sp>
      <p:sp>
        <p:nvSpPr>
          <p:cNvPr id="402" name="Google Shape;402;p76"/>
          <p:cNvSpPr txBox="1"/>
          <p:nvPr/>
        </p:nvSpPr>
        <p:spPr>
          <a:xfrm>
            <a:off x="713708" y="2301823"/>
            <a:ext cx="3126772"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Employment</a:t>
            </a:r>
            <a:endParaRPr/>
          </a:p>
          <a:p>
            <a:pPr marL="0" marR="0" lvl="0" indent="0" algn="l" rtl="0">
              <a:lnSpc>
                <a:spcPct val="10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Education </a:t>
            </a:r>
            <a:endParaRPr/>
          </a:p>
          <a:p>
            <a:pPr marL="0" marR="0" lvl="0" indent="0" algn="l" rtl="0">
              <a:lnSpc>
                <a:spcPct val="10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Training</a:t>
            </a:r>
            <a:endParaRPr/>
          </a:p>
          <a:p>
            <a:pPr marL="0" marR="0" lvl="0" indent="0" algn="l" rtl="0">
              <a:lnSpc>
                <a:spcPct val="100000"/>
              </a:lnSpc>
              <a:spcBef>
                <a:spcPts val="0"/>
              </a:spcBef>
              <a:spcAft>
                <a:spcPts val="0"/>
              </a:spcAft>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None/>
            </a:pPr>
            <a:r>
              <a:rPr lang="en-US" sz="2400" b="0" i="0" u="none" strike="noStrike" cap="none">
                <a:solidFill>
                  <a:schemeClr val="dk1"/>
                </a:solidFill>
                <a:latin typeface="Quicksand"/>
                <a:ea typeface="Quicksand"/>
                <a:cs typeface="Quicksand"/>
                <a:sym typeface="Quicksand"/>
              </a:rPr>
              <a:t>Independent Living</a:t>
            </a:r>
            <a:endParaRPr sz="2400" b="0" i="0" u="none" strike="noStrike" cap="none">
              <a:solidFill>
                <a:srgbClr val="2A6C51"/>
              </a:solidFill>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pic>
        <p:nvPicPr>
          <p:cNvPr id="408" name="Google Shape;408;p77"/>
          <p:cNvPicPr preferRelativeResize="0"/>
          <p:nvPr/>
        </p:nvPicPr>
        <p:blipFill rotWithShape="1">
          <a:blip r:embed="rId3">
            <a:alphaModFix/>
          </a:blip>
          <a:srcRect r="32941"/>
          <a:stretch/>
        </p:blipFill>
        <p:spPr>
          <a:xfrm>
            <a:off x="4264644" y="15151"/>
            <a:ext cx="7920111" cy="6858000"/>
          </a:xfrm>
          <a:prstGeom prst="rect">
            <a:avLst/>
          </a:prstGeom>
          <a:noFill/>
          <a:ln>
            <a:noFill/>
          </a:ln>
        </p:spPr>
      </p:pic>
      <p:sp>
        <p:nvSpPr>
          <p:cNvPr id="409" name="Google Shape;409;p77"/>
          <p:cNvSpPr/>
          <p:nvPr/>
        </p:nvSpPr>
        <p:spPr>
          <a:xfrm>
            <a:off x="2011680" y="-15150"/>
            <a:ext cx="5378123" cy="6857999"/>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10" name="Google Shape;410;p77"/>
          <p:cNvSpPr txBox="1">
            <a:spLocks noGrp="1"/>
          </p:cNvSpPr>
          <p:nvPr>
            <p:ph type="title"/>
          </p:nvPr>
        </p:nvSpPr>
        <p:spPr>
          <a:xfrm>
            <a:off x="305973" y="965036"/>
            <a:ext cx="5809957" cy="513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4400" b="0" i="0" u="none" strike="noStrike" cap="none">
                <a:solidFill>
                  <a:schemeClr val="dk1"/>
                </a:solidFill>
                <a:latin typeface="Quicksand"/>
                <a:ea typeface="Quicksand"/>
                <a:cs typeface="Quicksand"/>
                <a:sym typeface="Quicksand"/>
              </a:rPr>
              <a:t>Goals of Transition Assessment</a:t>
            </a:r>
            <a:endParaRPr sz="4400" b="0" i="0" u="none" strike="noStrike" cap="none">
              <a:solidFill>
                <a:schemeClr val="lt1"/>
              </a:solidFill>
              <a:latin typeface="Calibri"/>
              <a:ea typeface="Calibri"/>
              <a:cs typeface="Calibri"/>
              <a:sym typeface="Calibri"/>
            </a:endParaRPr>
          </a:p>
        </p:txBody>
      </p:sp>
      <p:sp>
        <p:nvSpPr>
          <p:cNvPr id="411" name="Google Shape;411;p77"/>
          <p:cNvSpPr txBox="1">
            <a:spLocks noGrp="1"/>
          </p:cNvSpPr>
          <p:nvPr>
            <p:ph type="body" idx="1"/>
          </p:nvPr>
        </p:nvSpPr>
        <p:spPr>
          <a:xfrm>
            <a:off x="682284" y="2459121"/>
            <a:ext cx="2489981" cy="93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94429"/>
              </a:buClr>
              <a:buSzPts val="4000"/>
              <a:buFont typeface="Arial"/>
              <a:buNone/>
            </a:pPr>
            <a:r>
              <a:rPr lang="en-US" sz="2400" b="0" i="0" u="none" strike="noStrike" cap="none">
                <a:solidFill>
                  <a:schemeClr val="dk1"/>
                </a:solidFill>
                <a:latin typeface="Quicksand"/>
                <a:ea typeface="Quicksand"/>
                <a:cs typeface="Quicksand"/>
                <a:sym typeface="Quicksand"/>
              </a:rPr>
              <a:t>Informed Choices </a:t>
            </a:r>
            <a:endParaRPr/>
          </a:p>
          <a:p>
            <a:pPr marL="0" marR="0" lvl="0" indent="0" algn="l" rtl="0">
              <a:lnSpc>
                <a:spcPct val="100000"/>
              </a:lnSpc>
              <a:spcBef>
                <a:spcPts val="0"/>
              </a:spcBef>
              <a:spcAft>
                <a:spcPts val="0"/>
              </a:spcAft>
              <a:buClr>
                <a:srgbClr val="494429"/>
              </a:buClr>
              <a:buSzPts val="4000"/>
              <a:buFont typeface="Arial"/>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494429"/>
              </a:buClr>
              <a:buSzPts val="4000"/>
              <a:buFont typeface="Arial"/>
              <a:buNone/>
            </a:pPr>
            <a:r>
              <a:rPr lang="en-US" sz="2400" b="0" i="0" u="none" strike="noStrike" cap="none">
                <a:solidFill>
                  <a:schemeClr val="dk1"/>
                </a:solidFill>
                <a:latin typeface="Quicksand"/>
                <a:ea typeface="Quicksand"/>
                <a:cs typeface="Quicksand"/>
                <a:sym typeface="Quicksand"/>
              </a:rPr>
              <a:t>Take Charge of Transition Process</a:t>
            </a:r>
            <a:endParaRPr/>
          </a:p>
          <a:p>
            <a:pPr marL="0" marR="0" lvl="0" indent="0" algn="l" rtl="0">
              <a:lnSpc>
                <a:spcPct val="100000"/>
              </a:lnSpc>
              <a:spcBef>
                <a:spcPts val="0"/>
              </a:spcBef>
              <a:spcAft>
                <a:spcPts val="0"/>
              </a:spcAft>
              <a:buClr>
                <a:srgbClr val="494429"/>
              </a:buClr>
              <a:buSzPts val="4000"/>
              <a:buFont typeface="Arial"/>
              <a:buNone/>
            </a:pPr>
            <a:endParaRPr sz="2400" b="0" i="0" u="none" strike="noStrike" cap="none">
              <a:solidFill>
                <a:schemeClr val="dk1"/>
              </a:solidFill>
              <a:latin typeface="Quicksand"/>
              <a:ea typeface="Quicksand"/>
              <a:cs typeface="Quicksand"/>
              <a:sym typeface="Quicksand"/>
            </a:endParaRPr>
          </a:p>
          <a:p>
            <a:pPr marL="0" marR="0" lvl="0" indent="0" algn="l" rtl="0">
              <a:lnSpc>
                <a:spcPct val="100000"/>
              </a:lnSpc>
              <a:spcBef>
                <a:spcPts val="0"/>
              </a:spcBef>
              <a:spcAft>
                <a:spcPts val="0"/>
              </a:spcAft>
              <a:buClr>
                <a:srgbClr val="494429"/>
              </a:buClr>
              <a:buSzPts val="4000"/>
              <a:buFont typeface="Arial"/>
              <a:buNone/>
            </a:pPr>
            <a:r>
              <a:rPr lang="en-US" sz="2400" b="0" i="0" u="none" strike="noStrike" cap="none">
                <a:solidFill>
                  <a:schemeClr val="dk1"/>
                </a:solidFill>
                <a:latin typeface="Quicksand"/>
                <a:ea typeface="Quicksand"/>
                <a:cs typeface="Quicksand"/>
                <a:sym typeface="Quicksand"/>
              </a:rPr>
              <a:t>Understand Skills Needed for Post-School Environment</a:t>
            </a:r>
            <a:endParaRPr sz="2400" b="0" i="0" u="none" strike="noStrike" cap="none">
              <a:solidFill>
                <a:schemeClr val="dk1"/>
              </a:solidFill>
              <a:latin typeface="Quicksand"/>
              <a:ea typeface="Quicksand"/>
              <a:cs typeface="Quicksand"/>
              <a:sym typeface="Quicksand"/>
            </a:endParaRPr>
          </a:p>
          <a:p>
            <a:pPr marL="342900" marR="0" lvl="0" indent="-88900" algn="l" rtl="0">
              <a:lnSpc>
                <a:spcPct val="100000"/>
              </a:lnSpc>
              <a:spcBef>
                <a:spcPts val="800"/>
              </a:spcBef>
              <a:spcAft>
                <a:spcPts val="0"/>
              </a:spcAft>
              <a:buClr>
                <a:schemeClr val="dk1"/>
              </a:buClr>
              <a:buSzPts val="4000"/>
              <a:buFont typeface="Arial"/>
              <a:buNone/>
            </a:pPr>
            <a:endParaRPr sz="40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16"/>
        <p:cNvGrpSpPr/>
        <p:nvPr/>
      </p:nvGrpSpPr>
      <p:grpSpPr>
        <a:xfrm>
          <a:off x="0" y="0"/>
          <a:ext cx="0" cy="0"/>
          <a:chOff x="0" y="0"/>
          <a:chExt cx="0" cy="0"/>
        </a:xfrm>
      </p:grpSpPr>
      <p:pic>
        <p:nvPicPr>
          <p:cNvPr id="417" name="Google Shape;417;p78"/>
          <p:cNvPicPr preferRelativeResize="0"/>
          <p:nvPr/>
        </p:nvPicPr>
        <p:blipFill rotWithShape="1">
          <a:blip r:embed="rId3">
            <a:alphaModFix/>
          </a:blip>
          <a:srcRect/>
          <a:stretch/>
        </p:blipFill>
        <p:spPr>
          <a:xfrm>
            <a:off x="3629465" y="0"/>
            <a:ext cx="8562535" cy="6857995"/>
          </a:xfrm>
          <a:prstGeom prst="rect">
            <a:avLst/>
          </a:prstGeom>
          <a:noFill/>
          <a:ln>
            <a:noFill/>
          </a:ln>
        </p:spPr>
      </p:pic>
      <p:sp>
        <p:nvSpPr>
          <p:cNvPr id="418" name="Google Shape;418;p78"/>
          <p:cNvSpPr/>
          <p:nvPr/>
        </p:nvSpPr>
        <p:spPr>
          <a:xfrm>
            <a:off x="2011680" y="-15150"/>
            <a:ext cx="5378123" cy="6857999"/>
          </a:xfrm>
          <a:prstGeom prst="rect">
            <a:avLst/>
          </a:prstGeom>
          <a:gradFill>
            <a:gsLst>
              <a:gs pos="0">
                <a:srgbClr val="FFFFFF">
                  <a:alpha val="0"/>
                </a:srgbClr>
              </a:gs>
              <a:gs pos="55000">
                <a:schemeClr val="lt1"/>
              </a:gs>
              <a:gs pos="100000">
                <a:schemeClr val="lt1"/>
              </a:gs>
            </a:gsLst>
            <a:lin ang="108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700" b="0" i="0" u="none" strike="noStrike" cap="none">
              <a:solidFill>
                <a:schemeClr val="lt1"/>
              </a:solidFill>
              <a:latin typeface="Lato Light"/>
              <a:ea typeface="Lato Light"/>
              <a:cs typeface="Lato Light"/>
              <a:sym typeface="Lato Light"/>
            </a:endParaRPr>
          </a:p>
        </p:txBody>
      </p:sp>
      <p:sp>
        <p:nvSpPr>
          <p:cNvPr id="419" name="Google Shape;419;p78"/>
          <p:cNvSpPr txBox="1">
            <a:spLocks noGrp="1"/>
          </p:cNvSpPr>
          <p:nvPr>
            <p:ph type="ctrTitle"/>
          </p:nvPr>
        </p:nvSpPr>
        <p:spPr>
          <a:xfrm>
            <a:off x="356381" y="3621189"/>
            <a:ext cx="3934265" cy="749700"/>
          </a:xfrm>
          <a:prstGeom prst="rect">
            <a:avLst/>
          </a:prstGeom>
          <a:noFill/>
          <a:ln>
            <a:noFill/>
          </a:ln>
        </p:spPr>
        <p:txBody>
          <a:bodyPr spcFirstLastPara="1" wrap="square" lIns="91425" tIns="45700" rIns="91425" bIns="45700" anchor="ctr" anchorCtr="0">
            <a:noAutofit/>
          </a:bodyPr>
          <a:lstStyle/>
          <a:p>
            <a:pPr marL="0" marR="0" lvl="0" indent="0" algn="l" rtl="0">
              <a:lnSpc>
                <a:spcPct val="200000"/>
              </a:lnSpc>
              <a:spcBef>
                <a:spcPts val="0"/>
              </a:spcBef>
              <a:spcAft>
                <a:spcPts val="0"/>
              </a:spcAft>
              <a:buClr>
                <a:schemeClr val="dk1"/>
              </a:buClr>
              <a:buSzPts val="1400"/>
              <a:buFont typeface="Calibri"/>
              <a:buNone/>
            </a:pPr>
            <a:r>
              <a:rPr lang="en-US" sz="3200" b="0" i="0" u="none" strike="noStrike" cap="none">
                <a:solidFill>
                  <a:schemeClr val="dk1"/>
                </a:solidFill>
                <a:latin typeface="Quicksand"/>
                <a:ea typeface="Quicksand"/>
                <a:cs typeface="Quicksand"/>
                <a:sym typeface="Quicksand"/>
              </a:rPr>
              <a:t>Community Participation Assessments</a:t>
            </a:r>
            <a:br>
              <a:rPr lang="en-US" sz="3200" b="0" i="0" u="none" strike="noStrike" cap="none">
                <a:solidFill>
                  <a:schemeClr val="dk1"/>
                </a:solidFill>
                <a:latin typeface="Quicksand"/>
                <a:ea typeface="Quicksand"/>
                <a:cs typeface="Quicksand"/>
                <a:sym typeface="Quicksand"/>
              </a:rPr>
            </a:br>
            <a:r>
              <a:rPr lang="en-US" sz="3200" b="0" i="0" u="none" strike="noStrike" cap="none">
                <a:solidFill>
                  <a:schemeClr val="dk1"/>
                </a:solidFill>
                <a:latin typeface="Quicksand"/>
                <a:ea typeface="Quicksand"/>
                <a:cs typeface="Quicksand"/>
                <a:sym typeface="Quicksand"/>
              </a:rPr>
              <a:t>Career Cluster Interest Inventory</a:t>
            </a:r>
            <a:br>
              <a:rPr lang="en-US" sz="3200" b="0" i="0" u="none" strike="noStrike" cap="none">
                <a:solidFill>
                  <a:schemeClr val="dk1"/>
                </a:solidFill>
                <a:latin typeface="Quicksand"/>
                <a:ea typeface="Quicksand"/>
                <a:cs typeface="Quicksand"/>
                <a:sym typeface="Quicksand"/>
              </a:rPr>
            </a:br>
            <a:r>
              <a:rPr lang="en-US" sz="3200" b="0" i="0" u="none" strike="noStrike" cap="none">
                <a:solidFill>
                  <a:schemeClr val="dk1"/>
                </a:solidFill>
                <a:latin typeface="Quicksand"/>
                <a:ea typeface="Quicksand"/>
                <a:cs typeface="Quicksand"/>
                <a:sym typeface="Quicksand"/>
              </a:rPr>
              <a:t/>
            </a:r>
            <a:br>
              <a:rPr lang="en-US" sz="3200" b="0" i="0" u="none" strike="noStrike" cap="none">
                <a:solidFill>
                  <a:schemeClr val="dk1"/>
                </a:solidFill>
                <a:latin typeface="Quicksand"/>
                <a:ea typeface="Quicksand"/>
                <a:cs typeface="Quicksand"/>
                <a:sym typeface="Quicksand"/>
              </a:rPr>
            </a:br>
            <a:endParaRPr sz="3200" b="0" i="0" u="none" strike="noStrike" cap="none">
              <a:solidFill>
                <a:schemeClr val="dk1"/>
              </a:solidFill>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Theme">
  <a:themeElements>
    <a:clrScheme name="Custom 41">
      <a:dk1>
        <a:srgbClr val="393A39"/>
      </a:dk1>
      <a:lt1>
        <a:srgbClr val="FFFFFF"/>
      </a:lt1>
      <a:dk2>
        <a:srgbClr val="282927"/>
      </a:dk2>
      <a:lt2>
        <a:srgbClr val="FFFFFF"/>
      </a:lt2>
      <a:accent1>
        <a:srgbClr val="1C416A"/>
      </a:accent1>
      <a:accent2>
        <a:srgbClr val="62CDFF"/>
      </a:accent2>
      <a:accent3>
        <a:srgbClr val="62CDFF"/>
      </a:accent3>
      <a:accent4>
        <a:srgbClr val="AB2449"/>
      </a:accent4>
      <a:accent5>
        <a:srgbClr val="C1C1C1"/>
      </a:accent5>
      <a:accent6>
        <a:srgbClr val="6D6F6B"/>
      </a:accent6>
      <a:hlink>
        <a:srgbClr val="62CDFF"/>
      </a:hlink>
      <a:folHlink>
        <a:srgbClr val="393A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Theme">
  <a:themeElements>
    <a:clrScheme name="Custom 41">
      <a:dk1>
        <a:srgbClr val="393A39"/>
      </a:dk1>
      <a:lt1>
        <a:srgbClr val="FFFFFF"/>
      </a:lt1>
      <a:dk2>
        <a:srgbClr val="282927"/>
      </a:dk2>
      <a:lt2>
        <a:srgbClr val="FFFFFF"/>
      </a:lt2>
      <a:accent1>
        <a:srgbClr val="1C416A"/>
      </a:accent1>
      <a:accent2>
        <a:srgbClr val="62CDFF"/>
      </a:accent2>
      <a:accent3>
        <a:srgbClr val="62CDFF"/>
      </a:accent3>
      <a:accent4>
        <a:srgbClr val="AB2449"/>
      </a:accent4>
      <a:accent5>
        <a:srgbClr val="C1C1C1"/>
      </a:accent5>
      <a:accent6>
        <a:srgbClr val="6D6F6B"/>
      </a:accent6>
      <a:hlink>
        <a:srgbClr val="62CDFF"/>
      </a:hlink>
      <a:folHlink>
        <a:srgbClr val="393A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Theme">
  <a:themeElements>
    <a:clrScheme name="Custom 41">
      <a:dk1>
        <a:srgbClr val="393A39"/>
      </a:dk1>
      <a:lt1>
        <a:srgbClr val="FFFFFF"/>
      </a:lt1>
      <a:dk2>
        <a:srgbClr val="282927"/>
      </a:dk2>
      <a:lt2>
        <a:srgbClr val="FFFFFF"/>
      </a:lt2>
      <a:accent1>
        <a:srgbClr val="1C416A"/>
      </a:accent1>
      <a:accent2>
        <a:srgbClr val="62CDFF"/>
      </a:accent2>
      <a:accent3>
        <a:srgbClr val="62CDFF"/>
      </a:accent3>
      <a:accent4>
        <a:srgbClr val="AB2449"/>
      </a:accent4>
      <a:accent5>
        <a:srgbClr val="C1C1C1"/>
      </a:accent5>
      <a:accent6>
        <a:srgbClr val="6D6F6B"/>
      </a:accent6>
      <a:hlink>
        <a:srgbClr val="62CDFF"/>
      </a:hlink>
      <a:folHlink>
        <a:srgbClr val="393A3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2242</Words>
  <Application>Microsoft Office PowerPoint</Application>
  <PresentationFormat>Widescreen</PresentationFormat>
  <Paragraphs>330</Paragraphs>
  <Slides>24</Slides>
  <Notes>24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Times</vt:lpstr>
      <vt:lpstr>Lato Light</vt:lpstr>
      <vt:lpstr>Arial</vt:lpstr>
      <vt:lpstr>Lato</vt:lpstr>
      <vt:lpstr>Noto Sans Symbols</vt:lpstr>
      <vt:lpstr>Trebuchet MS</vt:lpstr>
      <vt:lpstr>Quicksand</vt:lpstr>
      <vt:lpstr>Calibri</vt:lpstr>
      <vt:lpstr>Verdana</vt:lpstr>
      <vt:lpstr>Office Theme</vt:lpstr>
      <vt:lpstr>1_Default Theme</vt:lpstr>
      <vt:lpstr>2_Default Theme</vt:lpstr>
      <vt:lpstr>Default Theme</vt:lpstr>
      <vt:lpstr>Transition Planning</vt:lpstr>
      <vt:lpstr>PowerPoint Presentation</vt:lpstr>
      <vt:lpstr>PowerPoint Presentation</vt:lpstr>
      <vt:lpstr>Indicator 13 – Checklist Form A</vt:lpstr>
      <vt:lpstr>Transition Age :  IDEA 2004 &amp; Florida </vt:lpstr>
      <vt:lpstr>PowerPoint Presentation</vt:lpstr>
      <vt:lpstr>Transition Assessment</vt:lpstr>
      <vt:lpstr>Goals of Transition Assessment</vt:lpstr>
      <vt:lpstr>Community Participation Assessments Career Cluster Interest Inventory  </vt:lpstr>
      <vt:lpstr>Transition Sections of the IEP</vt:lpstr>
      <vt:lpstr>Student Led IEP</vt:lpstr>
      <vt:lpstr>Present Levels of Academic &amp; Functional Performance</vt:lpstr>
      <vt:lpstr>Postsecondary Goals</vt:lpstr>
      <vt:lpstr>Vocational Educational Information</vt:lpstr>
      <vt:lpstr>Getting Ready for The Age of Majority</vt:lpstr>
      <vt:lpstr>Transfer  of Rights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Planning</dc:title>
  <dc:creator>Lynn Thibodeau Cyr</dc:creator>
  <cp:lastModifiedBy>Lynn Thibodeau Cyr</cp:lastModifiedBy>
  <cp:revision>1</cp:revision>
  <dcterms:modified xsi:type="dcterms:W3CDTF">2018-10-05T02:04:45Z</dcterms:modified>
</cp:coreProperties>
</file>