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60" r:id="rId5"/>
    <p:sldId id="259" r:id="rId6"/>
    <p:sldId id="262" r:id="rId7"/>
    <p:sldId id="285" r:id="rId8"/>
    <p:sldId id="286" r:id="rId9"/>
    <p:sldId id="261" r:id="rId10"/>
    <p:sldId id="284" r:id="rId11"/>
    <p:sldId id="263" r:id="rId12"/>
    <p:sldId id="264" r:id="rId13"/>
    <p:sldId id="275" r:id="rId14"/>
    <p:sldId id="265" r:id="rId15"/>
    <p:sldId id="270" r:id="rId16"/>
    <p:sldId id="269" r:id="rId17"/>
    <p:sldId id="280" r:id="rId18"/>
    <p:sldId id="276" r:id="rId19"/>
    <p:sldId id="278" r:id="rId20"/>
    <p:sldId id="271" r:id="rId21"/>
    <p:sldId id="267" r:id="rId22"/>
    <p:sldId id="282" r:id="rId23"/>
    <p:sldId id="283" r:id="rId24"/>
    <p:sldId id="273" r:id="rId25"/>
    <p:sldId id="277" r:id="rId26"/>
    <p:sldId id="279"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2.jp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9.png"/><Relationship Id="rId6" Type="http://schemas.openxmlformats.org/officeDocument/2006/relationships/image" Target="../media/image37.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9.png"/><Relationship Id="rId6" Type="http://schemas.openxmlformats.org/officeDocument/2006/relationships/image" Target="../media/image37.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791F3AB-D4F9-471E-9B9D-3CFE2581210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37B0E6C-7346-4BFB-AC39-E3B75211487D}">
      <dgm:prSet/>
      <dgm:spPr/>
      <dgm:t>
        <a:bodyPr/>
        <a:lstStyle/>
        <a:p>
          <a:pPr>
            <a:lnSpc>
              <a:spcPct val="100000"/>
            </a:lnSpc>
          </a:pPr>
          <a:r>
            <a:rPr lang="en-US" dirty="0"/>
            <a:t>Being better prepared before you start the process of guardian advocacy/guardianship </a:t>
          </a:r>
        </a:p>
      </dgm:t>
    </dgm:pt>
    <dgm:pt modelId="{D0076ABF-4362-44DC-9734-C15C8D7ED65F}" type="parTrans" cxnId="{6692DECB-E554-405B-9636-2CEBD83E21B0}">
      <dgm:prSet/>
      <dgm:spPr/>
      <dgm:t>
        <a:bodyPr/>
        <a:lstStyle/>
        <a:p>
          <a:endParaRPr lang="en-US"/>
        </a:p>
      </dgm:t>
    </dgm:pt>
    <dgm:pt modelId="{1106424F-9198-49BB-ACD3-86B2126EF0A2}" type="sibTrans" cxnId="{6692DECB-E554-405B-9636-2CEBD83E21B0}">
      <dgm:prSet/>
      <dgm:spPr/>
      <dgm:t>
        <a:bodyPr/>
        <a:lstStyle/>
        <a:p>
          <a:endParaRPr lang="en-US"/>
        </a:p>
      </dgm:t>
    </dgm:pt>
    <dgm:pt modelId="{AC5B1C27-51D2-4961-B77C-2E95548F9542}">
      <dgm:prSet/>
      <dgm:spPr/>
      <dgm:t>
        <a:bodyPr/>
        <a:lstStyle/>
        <a:p>
          <a:pPr>
            <a:lnSpc>
              <a:spcPct val="100000"/>
            </a:lnSpc>
          </a:pPr>
          <a:r>
            <a:rPr lang="en-US" dirty="0"/>
            <a:t>Tips and tricks to be aware of after you are awarded Guardian Advocate status (plus advice from the experts!)</a:t>
          </a:r>
        </a:p>
      </dgm:t>
    </dgm:pt>
    <dgm:pt modelId="{1DC42BF0-E6E8-4914-9007-A9E378D0A240}" type="parTrans" cxnId="{345AC3BD-D278-4E18-9D04-3FB66DA272B6}">
      <dgm:prSet/>
      <dgm:spPr/>
      <dgm:t>
        <a:bodyPr/>
        <a:lstStyle/>
        <a:p>
          <a:endParaRPr lang="en-US"/>
        </a:p>
      </dgm:t>
    </dgm:pt>
    <dgm:pt modelId="{51315453-D3F0-476F-AA6B-4991F2CE01F6}" type="sibTrans" cxnId="{345AC3BD-D278-4E18-9D04-3FB66DA272B6}">
      <dgm:prSet/>
      <dgm:spPr/>
      <dgm:t>
        <a:bodyPr/>
        <a:lstStyle/>
        <a:p>
          <a:endParaRPr lang="en-US"/>
        </a:p>
      </dgm:t>
    </dgm:pt>
    <dgm:pt modelId="{45186258-E4F5-4527-8018-F57D84272BE1}">
      <dgm:prSet/>
      <dgm:spPr/>
      <dgm:t>
        <a:bodyPr/>
        <a:lstStyle/>
        <a:p>
          <a:pPr>
            <a:lnSpc>
              <a:spcPct val="100000"/>
            </a:lnSpc>
          </a:pPr>
          <a:r>
            <a:rPr lang="en-US"/>
            <a:t>Resources just for you</a:t>
          </a:r>
        </a:p>
      </dgm:t>
    </dgm:pt>
    <dgm:pt modelId="{84656099-F1F3-45B7-AEF5-AE2D2D28AF0D}" type="parTrans" cxnId="{DA2E3E4A-5EC8-4743-804A-9C9055640E56}">
      <dgm:prSet/>
      <dgm:spPr/>
      <dgm:t>
        <a:bodyPr/>
        <a:lstStyle/>
        <a:p>
          <a:endParaRPr lang="en-US"/>
        </a:p>
      </dgm:t>
    </dgm:pt>
    <dgm:pt modelId="{5A492636-1950-4F06-B074-D241AF4E3D0E}" type="sibTrans" cxnId="{DA2E3E4A-5EC8-4743-804A-9C9055640E56}">
      <dgm:prSet/>
      <dgm:spPr/>
      <dgm:t>
        <a:bodyPr/>
        <a:lstStyle/>
        <a:p>
          <a:endParaRPr lang="en-US"/>
        </a:p>
      </dgm:t>
    </dgm:pt>
    <dgm:pt modelId="{F8E6C842-D227-42E5-80A5-785971FD0C1C}" type="pres">
      <dgm:prSet presAssocID="{1791F3AB-D4F9-471E-9B9D-3CFE2581210D}" presName="outerComposite" presStyleCnt="0">
        <dgm:presLayoutVars>
          <dgm:chMax val="5"/>
          <dgm:dir/>
          <dgm:resizeHandles val="exact"/>
        </dgm:presLayoutVars>
      </dgm:prSet>
      <dgm:spPr/>
      <dgm:t>
        <a:bodyPr/>
        <a:lstStyle/>
        <a:p>
          <a:endParaRPr lang="en-US"/>
        </a:p>
      </dgm:t>
    </dgm:pt>
    <dgm:pt modelId="{3727F867-2011-4CE3-ADCA-C99F577A2932}" type="pres">
      <dgm:prSet presAssocID="{1791F3AB-D4F9-471E-9B9D-3CFE2581210D}" presName="dummyMaxCanvas" presStyleCnt="0">
        <dgm:presLayoutVars/>
      </dgm:prSet>
      <dgm:spPr/>
    </dgm:pt>
    <dgm:pt modelId="{E03F1E77-83AA-474C-BDD5-C527CAD5EDC8}" type="pres">
      <dgm:prSet presAssocID="{1791F3AB-D4F9-471E-9B9D-3CFE2581210D}" presName="ThreeNodes_1" presStyleLbl="node1" presStyleIdx="0" presStyleCnt="3">
        <dgm:presLayoutVars>
          <dgm:bulletEnabled val="1"/>
        </dgm:presLayoutVars>
      </dgm:prSet>
      <dgm:spPr/>
      <dgm:t>
        <a:bodyPr/>
        <a:lstStyle/>
        <a:p>
          <a:endParaRPr lang="en-US"/>
        </a:p>
      </dgm:t>
    </dgm:pt>
    <dgm:pt modelId="{330972CB-A8FF-46F9-ABF1-D7EC33160911}" type="pres">
      <dgm:prSet presAssocID="{1791F3AB-D4F9-471E-9B9D-3CFE2581210D}" presName="ThreeNodes_2" presStyleLbl="node1" presStyleIdx="1" presStyleCnt="3">
        <dgm:presLayoutVars>
          <dgm:bulletEnabled val="1"/>
        </dgm:presLayoutVars>
      </dgm:prSet>
      <dgm:spPr/>
      <dgm:t>
        <a:bodyPr/>
        <a:lstStyle/>
        <a:p>
          <a:endParaRPr lang="en-US"/>
        </a:p>
      </dgm:t>
    </dgm:pt>
    <dgm:pt modelId="{B89689B9-175A-40E9-A4F0-AD3293BB3189}" type="pres">
      <dgm:prSet presAssocID="{1791F3AB-D4F9-471E-9B9D-3CFE2581210D}" presName="ThreeNodes_3" presStyleLbl="node1" presStyleIdx="2" presStyleCnt="3">
        <dgm:presLayoutVars>
          <dgm:bulletEnabled val="1"/>
        </dgm:presLayoutVars>
      </dgm:prSet>
      <dgm:spPr/>
      <dgm:t>
        <a:bodyPr/>
        <a:lstStyle/>
        <a:p>
          <a:endParaRPr lang="en-US"/>
        </a:p>
      </dgm:t>
    </dgm:pt>
    <dgm:pt modelId="{A21D7B2B-CA55-415D-AB70-0B2858327554}" type="pres">
      <dgm:prSet presAssocID="{1791F3AB-D4F9-471E-9B9D-3CFE2581210D}" presName="ThreeConn_1-2" presStyleLbl="fgAccFollowNode1" presStyleIdx="0" presStyleCnt="2">
        <dgm:presLayoutVars>
          <dgm:bulletEnabled val="1"/>
        </dgm:presLayoutVars>
      </dgm:prSet>
      <dgm:spPr/>
      <dgm:t>
        <a:bodyPr/>
        <a:lstStyle/>
        <a:p>
          <a:endParaRPr lang="en-US"/>
        </a:p>
      </dgm:t>
    </dgm:pt>
    <dgm:pt modelId="{EED76BA7-5AAD-43DB-ADEC-7EA7D9AA20C9}" type="pres">
      <dgm:prSet presAssocID="{1791F3AB-D4F9-471E-9B9D-3CFE2581210D}" presName="ThreeConn_2-3" presStyleLbl="fgAccFollowNode1" presStyleIdx="1" presStyleCnt="2">
        <dgm:presLayoutVars>
          <dgm:bulletEnabled val="1"/>
        </dgm:presLayoutVars>
      </dgm:prSet>
      <dgm:spPr/>
      <dgm:t>
        <a:bodyPr/>
        <a:lstStyle/>
        <a:p>
          <a:endParaRPr lang="en-US"/>
        </a:p>
      </dgm:t>
    </dgm:pt>
    <dgm:pt modelId="{C06BAA8C-EBA9-4B7D-B7C7-9F95C646BD09}" type="pres">
      <dgm:prSet presAssocID="{1791F3AB-D4F9-471E-9B9D-3CFE2581210D}" presName="ThreeNodes_1_text" presStyleLbl="node1" presStyleIdx="2" presStyleCnt="3">
        <dgm:presLayoutVars>
          <dgm:bulletEnabled val="1"/>
        </dgm:presLayoutVars>
      </dgm:prSet>
      <dgm:spPr/>
      <dgm:t>
        <a:bodyPr/>
        <a:lstStyle/>
        <a:p>
          <a:endParaRPr lang="en-US"/>
        </a:p>
      </dgm:t>
    </dgm:pt>
    <dgm:pt modelId="{65830672-4267-4B25-95E2-597506F1F722}" type="pres">
      <dgm:prSet presAssocID="{1791F3AB-D4F9-471E-9B9D-3CFE2581210D}" presName="ThreeNodes_2_text" presStyleLbl="node1" presStyleIdx="2" presStyleCnt="3">
        <dgm:presLayoutVars>
          <dgm:bulletEnabled val="1"/>
        </dgm:presLayoutVars>
      </dgm:prSet>
      <dgm:spPr/>
      <dgm:t>
        <a:bodyPr/>
        <a:lstStyle/>
        <a:p>
          <a:endParaRPr lang="en-US"/>
        </a:p>
      </dgm:t>
    </dgm:pt>
    <dgm:pt modelId="{F2D2D6EA-762D-43C7-B340-9B836D9013E7}" type="pres">
      <dgm:prSet presAssocID="{1791F3AB-D4F9-471E-9B9D-3CFE2581210D}" presName="ThreeNodes_3_text" presStyleLbl="node1" presStyleIdx="2" presStyleCnt="3">
        <dgm:presLayoutVars>
          <dgm:bulletEnabled val="1"/>
        </dgm:presLayoutVars>
      </dgm:prSet>
      <dgm:spPr/>
      <dgm:t>
        <a:bodyPr/>
        <a:lstStyle/>
        <a:p>
          <a:endParaRPr lang="en-US"/>
        </a:p>
      </dgm:t>
    </dgm:pt>
  </dgm:ptLst>
  <dgm:cxnLst>
    <dgm:cxn modelId="{6692DECB-E554-405B-9636-2CEBD83E21B0}" srcId="{1791F3AB-D4F9-471E-9B9D-3CFE2581210D}" destId="{A37B0E6C-7346-4BFB-AC39-E3B75211487D}" srcOrd="0" destOrd="0" parTransId="{D0076ABF-4362-44DC-9734-C15C8D7ED65F}" sibTransId="{1106424F-9198-49BB-ACD3-86B2126EF0A2}"/>
    <dgm:cxn modelId="{345AC3BD-D278-4E18-9D04-3FB66DA272B6}" srcId="{1791F3AB-D4F9-471E-9B9D-3CFE2581210D}" destId="{AC5B1C27-51D2-4961-B77C-2E95548F9542}" srcOrd="1" destOrd="0" parTransId="{1DC42BF0-E6E8-4914-9007-A9E378D0A240}" sibTransId="{51315453-D3F0-476F-AA6B-4991F2CE01F6}"/>
    <dgm:cxn modelId="{FB56E467-F887-4F53-AF0E-D6AE438E8F7E}" type="presOf" srcId="{AC5B1C27-51D2-4961-B77C-2E95548F9542}" destId="{65830672-4267-4B25-95E2-597506F1F722}" srcOrd="1" destOrd="0" presId="urn:microsoft.com/office/officeart/2005/8/layout/vProcess5"/>
    <dgm:cxn modelId="{C388814E-9EAD-46D7-9D71-D00D73215AB0}" type="presOf" srcId="{51315453-D3F0-476F-AA6B-4991F2CE01F6}" destId="{EED76BA7-5AAD-43DB-ADEC-7EA7D9AA20C9}" srcOrd="0" destOrd="0" presId="urn:microsoft.com/office/officeart/2005/8/layout/vProcess5"/>
    <dgm:cxn modelId="{5CE46F0D-ABC0-429D-9475-9C97C87C8F06}" type="presOf" srcId="{A37B0E6C-7346-4BFB-AC39-E3B75211487D}" destId="{E03F1E77-83AA-474C-BDD5-C527CAD5EDC8}" srcOrd="0" destOrd="0" presId="urn:microsoft.com/office/officeart/2005/8/layout/vProcess5"/>
    <dgm:cxn modelId="{DDB5F5D9-0644-417C-BD60-C9F8DCFAC7E9}" type="presOf" srcId="{AC5B1C27-51D2-4961-B77C-2E95548F9542}" destId="{330972CB-A8FF-46F9-ABF1-D7EC33160911}" srcOrd="0" destOrd="0" presId="urn:microsoft.com/office/officeart/2005/8/layout/vProcess5"/>
    <dgm:cxn modelId="{C213DDAC-3EC2-43A6-B52E-3025EC32DFA0}" type="presOf" srcId="{45186258-E4F5-4527-8018-F57D84272BE1}" destId="{F2D2D6EA-762D-43C7-B340-9B836D9013E7}" srcOrd="1" destOrd="0" presId="urn:microsoft.com/office/officeart/2005/8/layout/vProcess5"/>
    <dgm:cxn modelId="{D935297D-BDD8-4BE1-B20E-1799ED7C9EE4}" type="presOf" srcId="{A37B0E6C-7346-4BFB-AC39-E3B75211487D}" destId="{C06BAA8C-EBA9-4B7D-B7C7-9F95C646BD09}" srcOrd="1" destOrd="0" presId="urn:microsoft.com/office/officeart/2005/8/layout/vProcess5"/>
    <dgm:cxn modelId="{DA2E3E4A-5EC8-4743-804A-9C9055640E56}" srcId="{1791F3AB-D4F9-471E-9B9D-3CFE2581210D}" destId="{45186258-E4F5-4527-8018-F57D84272BE1}" srcOrd="2" destOrd="0" parTransId="{84656099-F1F3-45B7-AEF5-AE2D2D28AF0D}" sibTransId="{5A492636-1950-4F06-B074-D241AF4E3D0E}"/>
    <dgm:cxn modelId="{A0BE7C43-ED4E-4AED-824D-99339B5F68B4}" type="presOf" srcId="{1106424F-9198-49BB-ACD3-86B2126EF0A2}" destId="{A21D7B2B-CA55-415D-AB70-0B2858327554}" srcOrd="0" destOrd="0" presId="urn:microsoft.com/office/officeart/2005/8/layout/vProcess5"/>
    <dgm:cxn modelId="{62736357-BCB1-45C0-A247-BE303788DF8E}" type="presOf" srcId="{45186258-E4F5-4527-8018-F57D84272BE1}" destId="{B89689B9-175A-40E9-A4F0-AD3293BB3189}" srcOrd="0" destOrd="0" presId="urn:microsoft.com/office/officeart/2005/8/layout/vProcess5"/>
    <dgm:cxn modelId="{19780471-560B-497E-9310-E9740574BECE}" type="presOf" srcId="{1791F3AB-D4F9-471E-9B9D-3CFE2581210D}" destId="{F8E6C842-D227-42E5-80A5-785971FD0C1C}" srcOrd="0" destOrd="0" presId="urn:microsoft.com/office/officeart/2005/8/layout/vProcess5"/>
    <dgm:cxn modelId="{D05AA54D-2F8B-48F4-AFB5-7C163802C7A0}" type="presParOf" srcId="{F8E6C842-D227-42E5-80A5-785971FD0C1C}" destId="{3727F867-2011-4CE3-ADCA-C99F577A2932}" srcOrd="0" destOrd="0" presId="urn:microsoft.com/office/officeart/2005/8/layout/vProcess5"/>
    <dgm:cxn modelId="{64D602F8-8DC7-4042-88A3-32D45065EA2E}" type="presParOf" srcId="{F8E6C842-D227-42E5-80A5-785971FD0C1C}" destId="{E03F1E77-83AA-474C-BDD5-C527CAD5EDC8}" srcOrd="1" destOrd="0" presId="urn:microsoft.com/office/officeart/2005/8/layout/vProcess5"/>
    <dgm:cxn modelId="{93583E47-4043-4D82-8BED-4F66D72818E4}" type="presParOf" srcId="{F8E6C842-D227-42E5-80A5-785971FD0C1C}" destId="{330972CB-A8FF-46F9-ABF1-D7EC33160911}" srcOrd="2" destOrd="0" presId="urn:microsoft.com/office/officeart/2005/8/layout/vProcess5"/>
    <dgm:cxn modelId="{35DAD52B-CE28-491F-96DC-804593922BEF}" type="presParOf" srcId="{F8E6C842-D227-42E5-80A5-785971FD0C1C}" destId="{B89689B9-175A-40E9-A4F0-AD3293BB3189}" srcOrd="3" destOrd="0" presId="urn:microsoft.com/office/officeart/2005/8/layout/vProcess5"/>
    <dgm:cxn modelId="{49812D46-948C-4FA6-B663-75A2029DC44F}" type="presParOf" srcId="{F8E6C842-D227-42E5-80A5-785971FD0C1C}" destId="{A21D7B2B-CA55-415D-AB70-0B2858327554}" srcOrd="4" destOrd="0" presId="urn:microsoft.com/office/officeart/2005/8/layout/vProcess5"/>
    <dgm:cxn modelId="{85039DB8-0425-4A1A-B29C-21E12D299D2E}" type="presParOf" srcId="{F8E6C842-D227-42E5-80A5-785971FD0C1C}" destId="{EED76BA7-5AAD-43DB-ADEC-7EA7D9AA20C9}" srcOrd="5" destOrd="0" presId="urn:microsoft.com/office/officeart/2005/8/layout/vProcess5"/>
    <dgm:cxn modelId="{67E4850A-5042-4AF3-80DA-027D72FF5379}" type="presParOf" srcId="{F8E6C842-D227-42E5-80A5-785971FD0C1C}" destId="{C06BAA8C-EBA9-4B7D-B7C7-9F95C646BD09}" srcOrd="6" destOrd="0" presId="urn:microsoft.com/office/officeart/2005/8/layout/vProcess5"/>
    <dgm:cxn modelId="{654F362D-BA67-4209-BBC0-18DCBDF4DD4E}" type="presParOf" srcId="{F8E6C842-D227-42E5-80A5-785971FD0C1C}" destId="{65830672-4267-4B25-95E2-597506F1F722}" srcOrd="7" destOrd="0" presId="urn:microsoft.com/office/officeart/2005/8/layout/vProcess5"/>
    <dgm:cxn modelId="{34EF142C-1C86-4144-BC12-9EAFD612AEEC}" type="presParOf" srcId="{F8E6C842-D227-42E5-80A5-785971FD0C1C}" destId="{F2D2D6EA-762D-43C7-B340-9B836D9013E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42E07-A3C4-47F0-AAE0-F72ABB77D13A}" type="doc">
      <dgm:prSet loTypeId="urn:microsoft.com/office/officeart/2009/3/layout/FramedTextPicture" loCatId="picture" qsTypeId="urn:microsoft.com/office/officeart/2005/8/quickstyle/simple1" qsCatId="simple" csTypeId="urn:microsoft.com/office/officeart/2005/8/colors/accent1_2" csCatId="accent1" phldr="1"/>
      <dgm:spPr/>
    </dgm:pt>
    <dgm:pt modelId="{111131B7-93E0-42A1-9F48-737242E4948D}">
      <dgm:prSet phldrT="[Text]"/>
      <dgm:spPr/>
      <dgm:t>
        <a:bodyPr/>
        <a:lstStyle/>
        <a:p>
          <a:r>
            <a:rPr lang="en-US" dirty="0"/>
            <a:t>The month they turn 19 is the last month that their 'pediatric' Medicaid is in place in Florida. After that, you have to re-apply. If they receive more than $779 from SSDI, they will be denied Medicaid unless they write (in the notes at the end) that they are applying for Protected Medicaid!</a:t>
          </a:r>
        </a:p>
      </dgm:t>
    </dgm:pt>
    <dgm:pt modelId="{DBBF39C7-0820-4EC5-9C48-647F904F36AE}" type="parTrans" cxnId="{96A16AAD-1B62-4AB5-BB22-0E1F41FC1300}">
      <dgm:prSet/>
      <dgm:spPr/>
      <dgm:t>
        <a:bodyPr/>
        <a:lstStyle/>
        <a:p>
          <a:endParaRPr lang="en-US"/>
        </a:p>
      </dgm:t>
    </dgm:pt>
    <dgm:pt modelId="{C295ED1A-D414-4BAB-AFB4-3D600A69DEF5}" type="sibTrans" cxnId="{96A16AAD-1B62-4AB5-BB22-0E1F41FC1300}">
      <dgm:prSet/>
      <dgm:spPr/>
      <dgm:t>
        <a:bodyPr/>
        <a:lstStyle/>
        <a:p>
          <a:endParaRPr lang="en-US"/>
        </a:p>
      </dgm:t>
    </dgm:pt>
    <dgm:pt modelId="{79C1D30E-DAFB-444E-91DC-BE6CA50760C4}" type="pres">
      <dgm:prSet presAssocID="{21842E07-A3C4-47F0-AAE0-F72ABB77D13A}" presName="Name0" presStyleCnt="0">
        <dgm:presLayoutVars>
          <dgm:chMax/>
          <dgm:chPref/>
          <dgm:dir/>
        </dgm:presLayoutVars>
      </dgm:prSet>
      <dgm:spPr/>
    </dgm:pt>
    <dgm:pt modelId="{D28FE28D-A6C3-4F84-9CC5-9E64E08D9846}" type="pres">
      <dgm:prSet presAssocID="{111131B7-93E0-42A1-9F48-737242E4948D}" presName="composite" presStyleCnt="0">
        <dgm:presLayoutVars>
          <dgm:chMax/>
          <dgm:chPref/>
        </dgm:presLayoutVars>
      </dgm:prSet>
      <dgm:spPr/>
    </dgm:pt>
    <dgm:pt modelId="{3533137A-9E3B-42AC-BD67-31671BF72DFA}" type="pres">
      <dgm:prSet presAssocID="{111131B7-93E0-42A1-9F48-737242E4948D}"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A person smiling for the camera&#10;&#10;Description automatically generated">
            <a:extLst>
              <a:ext uri="{FF2B5EF4-FFF2-40B4-BE49-F238E27FC236}">
                <a16:creationId xmlns:a16="http://schemas.microsoft.com/office/drawing/2014/main" id="{58BA8528-E8C2-4975-B530-02C09F694FE9}"/>
              </a:ext>
            </a:extLst>
          </dgm14:cNvPr>
        </a:ext>
      </dgm:extLst>
    </dgm:pt>
    <dgm:pt modelId="{6D80DCBD-A1DF-4E3A-AB65-165436005CD0}" type="pres">
      <dgm:prSet presAssocID="{111131B7-93E0-42A1-9F48-737242E4948D}" presName="ParentText" presStyleLbl="revTx" presStyleIdx="0" presStyleCnt="1" custScaleX="131552" custScaleY="141624">
        <dgm:presLayoutVars>
          <dgm:chMax val="0"/>
          <dgm:chPref val="0"/>
          <dgm:bulletEnabled val="1"/>
        </dgm:presLayoutVars>
      </dgm:prSet>
      <dgm:spPr/>
      <dgm:t>
        <a:bodyPr/>
        <a:lstStyle/>
        <a:p>
          <a:endParaRPr lang="en-US"/>
        </a:p>
      </dgm:t>
    </dgm:pt>
    <dgm:pt modelId="{A18305F6-AF1B-4B04-9ED5-F2C27F06DD75}" type="pres">
      <dgm:prSet presAssocID="{111131B7-93E0-42A1-9F48-737242E4948D}" presName="tlFrame" presStyleLbl="node1" presStyleIdx="0" presStyleCnt="4" custLinFactNeighborX="-28372" custLinFactNeighborY="-26697"/>
      <dgm:spPr/>
    </dgm:pt>
    <dgm:pt modelId="{7C689146-0D8D-49C2-986D-D36A8C231936}" type="pres">
      <dgm:prSet presAssocID="{111131B7-93E0-42A1-9F48-737242E4948D}" presName="trFrame" presStyleLbl="node1" presStyleIdx="1" presStyleCnt="4" custLinFactNeighborX="53407" custLinFactNeighborY="-26696"/>
      <dgm:spPr/>
    </dgm:pt>
    <dgm:pt modelId="{9EFD6299-8ACA-4762-9ECF-DF0130CC9D04}" type="pres">
      <dgm:prSet presAssocID="{111131B7-93E0-42A1-9F48-737242E4948D}" presName="blFrame" presStyleLbl="node1" presStyleIdx="2" presStyleCnt="4" custLinFactNeighborX="-25034" custLinFactNeighborY="1669"/>
      <dgm:spPr/>
    </dgm:pt>
    <dgm:pt modelId="{E547E30F-7143-40C7-8C43-C8DEFDCAC151}" type="pres">
      <dgm:prSet presAssocID="{111131B7-93E0-42A1-9F48-737242E4948D}" presName="brFrame" presStyleLbl="node1" presStyleIdx="3" presStyleCnt="4" custLinFactNeighborX="46731" custLinFactNeighborY="3337"/>
      <dgm:spPr/>
    </dgm:pt>
  </dgm:ptLst>
  <dgm:cxnLst>
    <dgm:cxn modelId="{0BC99B8F-5D43-498E-B312-BB501D6DC7A3}" type="presOf" srcId="{21842E07-A3C4-47F0-AAE0-F72ABB77D13A}" destId="{79C1D30E-DAFB-444E-91DC-BE6CA50760C4}" srcOrd="0" destOrd="0" presId="urn:microsoft.com/office/officeart/2009/3/layout/FramedTextPicture"/>
    <dgm:cxn modelId="{EAA9EFF4-196C-452A-969B-6503D9178423}" type="presOf" srcId="{111131B7-93E0-42A1-9F48-737242E4948D}" destId="{6D80DCBD-A1DF-4E3A-AB65-165436005CD0}" srcOrd="0" destOrd="0" presId="urn:microsoft.com/office/officeart/2009/3/layout/FramedTextPicture"/>
    <dgm:cxn modelId="{96A16AAD-1B62-4AB5-BB22-0E1F41FC1300}" srcId="{21842E07-A3C4-47F0-AAE0-F72ABB77D13A}" destId="{111131B7-93E0-42A1-9F48-737242E4948D}" srcOrd="0" destOrd="0" parTransId="{DBBF39C7-0820-4EC5-9C48-647F904F36AE}" sibTransId="{C295ED1A-D414-4BAB-AFB4-3D600A69DEF5}"/>
    <dgm:cxn modelId="{D7A53316-5C47-40B5-AD46-855107F12F38}" type="presParOf" srcId="{79C1D30E-DAFB-444E-91DC-BE6CA50760C4}" destId="{D28FE28D-A6C3-4F84-9CC5-9E64E08D9846}" srcOrd="0" destOrd="0" presId="urn:microsoft.com/office/officeart/2009/3/layout/FramedTextPicture"/>
    <dgm:cxn modelId="{39CCE697-375F-4546-B174-1098EB0B68EA}" type="presParOf" srcId="{D28FE28D-A6C3-4F84-9CC5-9E64E08D9846}" destId="{3533137A-9E3B-42AC-BD67-31671BF72DFA}" srcOrd="0" destOrd="0" presId="urn:microsoft.com/office/officeart/2009/3/layout/FramedTextPicture"/>
    <dgm:cxn modelId="{828CA3AA-35B5-4B87-88E0-FE20D3FBACF1}" type="presParOf" srcId="{D28FE28D-A6C3-4F84-9CC5-9E64E08D9846}" destId="{6D80DCBD-A1DF-4E3A-AB65-165436005CD0}" srcOrd="1" destOrd="0" presId="urn:microsoft.com/office/officeart/2009/3/layout/FramedTextPicture"/>
    <dgm:cxn modelId="{35BC491C-089F-4BE0-86F2-515E2C86D42E}" type="presParOf" srcId="{D28FE28D-A6C3-4F84-9CC5-9E64E08D9846}" destId="{A18305F6-AF1B-4B04-9ED5-F2C27F06DD75}" srcOrd="2" destOrd="0" presId="urn:microsoft.com/office/officeart/2009/3/layout/FramedTextPicture"/>
    <dgm:cxn modelId="{FB89BEE5-76E0-438F-BF74-7E631A8367A4}" type="presParOf" srcId="{D28FE28D-A6C3-4F84-9CC5-9E64E08D9846}" destId="{7C689146-0D8D-49C2-986D-D36A8C231936}" srcOrd="3" destOrd="0" presId="urn:microsoft.com/office/officeart/2009/3/layout/FramedTextPicture"/>
    <dgm:cxn modelId="{5BE0FD87-1304-4A51-81DA-1D6C7F229991}" type="presParOf" srcId="{D28FE28D-A6C3-4F84-9CC5-9E64E08D9846}" destId="{9EFD6299-8ACA-4762-9ECF-DF0130CC9D04}" srcOrd="4" destOrd="0" presId="urn:microsoft.com/office/officeart/2009/3/layout/FramedTextPicture"/>
    <dgm:cxn modelId="{CA34FE77-F6A5-4CEE-A239-1E33FDEFCECF}" type="presParOf" srcId="{D28FE28D-A6C3-4F84-9CC5-9E64E08D9846}" destId="{E547E30F-7143-40C7-8C43-C8DEFDCAC151}"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18F9AC-37D6-413E-97DF-766265317421}"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5157D0A1-AEE7-40A4-87CF-9A2EC645627C}">
      <dgm:prSet/>
      <dgm:spPr/>
      <dgm:t>
        <a:bodyPr/>
        <a:lstStyle/>
        <a:p>
          <a:pPr>
            <a:lnSpc>
              <a:spcPct val="100000"/>
            </a:lnSpc>
          </a:pPr>
          <a:r>
            <a:rPr lang="en-US" dirty="0"/>
            <a:t>Most important </a:t>
          </a:r>
          <a:r>
            <a:rPr lang="en-US" dirty="0" err="1"/>
            <a:t>lifeskill</a:t>
          </a:r>
          <a:r>
            <a:rPr lang="en-US" dirty="0"/>
            <a:t> ever: Make sure your teenager learns to get themselves up for school (or work) every morning</a:t>
          </a:r>
        </a:p>
      </dgm:t>
    </dgm:pt>
    <dgm:pt modelId="{45D76E02-2AA1-409C-A247-9C8B1A194D8D}" type="parTrans" cxnId="{D2F7E738-E8A1-4F64-9461-55E705B0163C}">
      <dgm:prSet/>
      <dgm:spPr/>
      <dgm:t>
        <a:bodyPr/>
        <a:lstStyle/>
        <a:p>
          <a:endParaRPr lang="en-US"/>
        </a:p>
      </dgm:t>
    </dgm:pt>
    <dgm:pt modelId="{5EE5D56E-271D-486C-B2F6-6C9DCACB90D7}" type="sibTrans" cxnId="{D2F7E738-E8A1-4F64-9461-55E705B0163C}">
      <dgm:prSet/>
      <dgm:spPr/>
      <dgm:t>
        <a:bodyPr/>
        <a:lstStyle/>
        <a:p>
          <a:endParaRPr lang="en-US"/>
        </a:p>
      </dgm:t>
    </dgm:pt>
    <dgm:pt modelId="{D915F6BB-2146-4DD3-B9DC-3AF8CBE0E29D}">
      <dgm:prSet/>
      <dgm:spPr/>
      <dgm:t>
        <a:bodyPr/>
        <a:lstStyle/>
        <a:p>
          <a:pPr>
            <a:lnSpc>
              <a:spcPct val="100000"/>
            </a:lnSpc>
          </a:pPr>
          <a:r>
            <a:rPr lang="en-US"/>
            <a:t>Other things to think about re independence: Are they able to turn an unfamiliar shower on and off? Take care of other self care/personal hygiene matters by themselves? If not, which ones do they specifically need help with and is there a way to get this support more naturally (like trips to a nail salon or barber shop, etc.)</a:t>
          </a:r>
        </a:p>
      </dgm:t>
    </dgm:pt>
    <dgm:pt modelId="{AD6A8EB4-C581-4616-8A7F-4584450D3E9C}" type="parTrans" cxnId="{84CE1E5F-96DE-4BA5-BE5A-77D8D14FB52E}">
      <dgm:prSet/>
      <dgm:spPr/>
      <dgm:t>
        <a:bodyPr/>
        <a:lstStyle/>
        <a:p>
          <a:endParaRPr lang="en-US"/>
        </a:p>
      </dgm:t>
    </dgm:pt>
    <dgm:pt modelId="{BB5BDF09-3C01-4AAC-AA83-158984D3243D}" type="sibTrans" cxnId="{84CE1E5F-96DE-4BA5-BE5A-77D8D14FB52E}">
      <dgm:prSet/>
      <dgm:spPr/>
      <dgm:t>
        <a:bodyPr/>
        <a:lstStyle/>
        <a:p>
          <a:endParaRPr lang="en-US"/>
        </a:p>
      </dgm:t>
    </dgm:pt>
    <dgm:pt modelId="{5C7E3BEF-F492-4440-96DC-058B99C1563C}">
      <dgm:prSet/>
      <dgm:spPr/>
      <dgm:t>
        <a:bodyPr/>
        <a:lstStyle/>
        <a:p>
          <a:pPr>
            <a:lnSpc>
              <a:spcPct val="100000"/>
            </a:lnSpc>
          </a:pPr>
          <a:r>
            <a:rPr lang="en-US"/>
            <a:t>From my friend Jim: just remember at all the meetings you go to about your child iep etc. you are the only one not being paid to be there</a:t>
          </a:r>
        </a:p>
      </dgm:t>
    </dgm:pt>
    <dgm:pt modelId="{9592D371-ED3E-43C7-8EF0-6F43D77C86E2}" type="parTrans" cxnId="{8A7D4E49-A2D9-45C9-BC7C-9462FEF1864E}">
      <dgm:prSet/>
      <dgm:spPr/>
      <dgm:t>
        <a:bodyPr/>
        <a:lstStyle/>
        <a:p>
          <a:endParaRPr lang="en-US"/>
        </a:p>
      </dgm:t>
    </dgm:pt>
    <dgm:pt modelId="{7EB2CA2C-A5B2-493B-8834-311E957A5243}" type="sibTrans" cxnId="{8A7D4E49-A2D9-45C9-BC7C-9462FEF1864E}">
      <dgm:prSet/>
      <dgm:spPr/>
      <dgm:t>
        <a:bodyPr/>
        <a:lstStyle/>
        <a:p>
          <a:endParaRPr lang="en-US"/>
        </a:p>
      </dgm:t>
    </dgm:pt>
    <dgm:pt modelId="{F607CA4A-81EE-4111-BC1B-C6229A3165E2}" type="pres">
      <dgm:prSet presAssocID="{5218F9AC-37D6-413E-97DF-766265317421}" presName="root" presStyleCnt="0">
        <dgm:presLayoutVars>
          <dgm:dir/>
          <dgm:resizeHandles val="exact"/>
        </dgm:presLayoutVars>
      </dgm:prSet>
      <dgm:spPr/>
      <dgm:t>
        <a:bodyPr/>
        <a:lstStyle/>
        <a:p>
          <a:endParaRPr lang="en-US"/>
        </a:p>
      </dgm:t>
    </dgm:pt>
    <dgm:pt modelId="{8072678D-945A-4844-BEED-C97872589256}" type="pres">
      <dgm:prSet presAssocID="{5157D0A1-AEE7-40A4-87CF-9A2EC645627C}" presName="compNode" presStyleCnt="0"/>
      <dgm:spPr/>
    </dgm:pt>
    <dgm:pt modelId="{9F6A53BE-AA88-4645-B805-93AB687393D5}" type="pres">
      <dgm:prSet presAssocID="{5157D0A1-AEE7-40A4-87CF-9A2EC645627C}" presName="bgRect" presStyleLbl="bgShp" presStyleIdx="0" presStyleCnt="3"/>
      <dgm:spPr/>
    </dgm:pt>
    <dgm:pt modelId="{F8C83386-E4E1-45AF-82B7-9C836DB63C49}" type="pres">
      <dgm:prSet presAssocID="{5157D0A1-AEE7-40A4-87CF-9A2EC64562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A39A3941-55AE-44E1-A790-3AD126986EAF}" type="pres">
      <dgm:prSet presAssocID="{5157D0A1-AEE7-40A4-87CF-9A2EC645627C}" presName="spaceRect" presStyleCnt="0"/>
      <dgm:spPr/>
    </dgm:pt>
    <dgm:pt modelId="{906B8CBE-B469-4A26-B00C-09A3055AA0DE}" type="pres">
      <dgm:prSet presAssocID="{5157D0A1-AEE7-40A4-87CF-9A2EC645627C}" presName="parTx" presStyleLbl="revTx" presStyleIdx="0" presStyleCnt="3">
        <dgm:presLayoutVars>
          <dgm:chMax val="0"/>
          <dgm:chPref val="0"/>
        </dgm:presLayoutVars>
      </dgm:prSet>
      <dgm:spPr/>
      <dgm:t>
        <a:bodyPr/>
        <a:lstStyle/>
        <a:p>
          <a:endParaRPr lang="en-US"/>
        </a:p>
      </dgm:t>
    </dgm:pt>
    <dgm:pt modelId="{24548331-B05F-40AF-A6E1-E5132911DB52}" type="pres">
      <dgm:prSet presAssocID="{5EE5D56E-271D-486C-B2F6-6C9DCACB90D7}" presName="sibTrans" presStyleCnt="0"/>
      <dgm:spPr/>
    </dgm:pt>
    <dgm:pt modelId="{7F6F5EB5-C759-4EE4-AA0D-68DE633F750A}" type="pres">
      <dgm:prSet presAssocID="{D915F6BB-2146-4DD3-B9DC-3AF8CBE0E29D}" presName="compNode" presStyleCnt="0"/>
      <dgm:spPr/>
    </dgm:pt>
    <dgm:pt modelId="{BABE7EB0-70EA-475B-9AAC-74FC879897FD}" type="pres">
      <dgm:prSet presAssocID="{D915F6BB-2146-4DD3-B9DC-3AF8CBE0E29D}" presName="bgRect" presStyleLbl="bgShp" presStyleIdx="1" presStyleCnt="3"/>
      <dgm:spPr/>
    </dgm:pt>
    <dgm:pt modelId="{770846ED-1AD1-4407-8D75-D1C000ABF291}" type="pres">
      <dgm:prSet presAssocID="{D915F6BB-2146-4DD3-B9DC-3AF8CBE0E2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699C44C8-8CBB-43B4-826E-EFB6C8DD4FD1}" type="pres">
      <dgm:prSet presAssocID="{D915F6BB-2146-4DD3-B9DC-3AF8CBE0E29D}" presName="spaceRect" presStyleCnt="0"/>
      <dgm:spPr/>
    </dgm:pt>
    <dgm:pt modelId="{6C828C42-F48E-42CF-B102-9CBC6E0A8993}" type="pres">
      <dgm:prSet presAssocID="{D915F6BB-2146-4DD3-B9DC-3AF8CBE0E29D}" presName="parTx" presStyleLbl="revTx" presStyleIdx="1" presStyleCnt="3">
        <dgm:presLayoutVars>
          <dgm:chMax val="0"/>
          <dgm:chPref val="0"/>
        </dgm:presLayoutVars>
      </dgm:prSet>
      <dgm:spPr/>
      <dgm:t>
        <a:bodyPr/>
        <a:lstStyle/>
        <a:p>
          <a:endParaRPr lang="en-US"/>
        </a:p>
      </dgm:t>
    </dgm:pt>
    <dgm:pt modelId="{37BAC04B-BF45-46D0-9B47-0825617B919D}" type="pres">
      <dgm:prSet presAssocID="{BB5BDF09-3C01-4AAC-AA83-158984D3243D}" presName="sibTrans" presStyleCnt="0"/>
      <dgm:spPr/>
    </dgm:pt>
    <dgm:pt modelId="{9044997C-0272-4A79-9F2C-5BA1BD73D973}" type="pres">
      <dgm:prSet presAssocID="{5C7E3BEF-F492-4440-96DC-058B99C1563C}" presName="compNode" presStyleCnt="0"/>
      <dgm:spPr/>
    </dgm:pt>
    <dgm:pt modelId="{29A9D4EE-A8B9-4C21-910B-FFF2A56DFA4E}" type="pres">
      <dgm:prSet presAssocID="{5C7E3BEF-F492-4440-96DC-058B99C1563C}" presName="bgRect" presStyleLbl="bgShp" presStyleIdx="2" presStyleCnt="3"/>
      <dgm:spPr/>
    </dgm:pt>
    <dgm:pt modelId="{0FE8B35E-8D10-4DC4-9548-6D50E20295D5}" type="pres">
      <dgm:prSet presAssocID="{5C7E3BEF-F492-4440-96DC-058B99C1563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eart"/>
        </a:ext>
      </dgm:extLst>
    </dgm:pt>
    <dgm:pt modelId="{F64F8172-4349-4738-A958-5196B0331DC6}" type="pres">
      <dgm:prSet presAssocID="{5C7E3BEF-F492-4440-96DC-058B99C1563C}" presName="spaceRect" presStyleCnt="0"/>
      <dgm:spPr/>
    </dgm:pt>
    <dgm:pt modelId="{B2C606D3-C3CC-43B0-B688-89F2A3EA31C1}" type="pres">
      <dgm:prSet presAssocID="{5C7E3BEF-F492-4440-96DC-058B99C1563C}" presName="parTx" presStyleLbl="revTx" presStyleIdx="2" presStyleCnt="3">
        <dgm:presLayoutVars>
          <dgm:chMax val="0"/>
          <dgm:chPref val="0"/>
        </dgm:presLayoutVars>
      </dgm:prSet>
      <dgm:spPr/>
      <dgm:t>
        <a:bodyPr/>
        <a:lstStyle/>
        <a:p>
          <a:endParaRPr lang="en-US"/>
        </a:p>
      </dgm:t>
    </dgm:pt>
  </dgm:ptLst>
  <dgm:cxnLst>
    <dgm:cxn modelId="{8A7D4E49-A2D9-45C9-BC7C-9462FEF1864E}" srcId="{5218F9AC-37D6-413E-97DF-766265317421}" destId="{5C7E3BEF-F492-4440-96DC-058B99C1563C}" srcOrd="2" destOrd="0" parTransId="{9592D371-ED3E-43C7-8EF0-6F43D77C86E2}" sibTransId="{7EB2CA2C-A5B2-493B-8834-311E957A5243}"/>
    <dgm:cxn modelId="{DF5431B9-5560-4C88-B198-1137B69A74A6}" type="presOf" srcId="{D915F6BB-2146-4DD3-B9DC-3AF8CBE0E29D}" destId="{6C828C42-F48E-42CF-B102-9CBC6E0A8993}" srcOrd="0" destOrd="0" presId="urn:microsoft.com/office/officeart/2018/2/layout/IconVerticalSolidList"/>
    <dgm:cxn modelId="{D25A06BC-AEAA-4083-BD7E-8396C20E4DE1}" type="presOf" srcId="{5C7E3BEF-F492-4440-96DC-058B99C1563C}" destId="{B2C606D3-C3CC-43B0-B688-89F2A3EA31C1}" srcOrd="0" destOrd="0" presId="urn:microsoft.com/office/officeart/2018/2/layout/IconVerticalSolidList"/>
    <dgm:cxn modelId="{E7E9D2EC-130C-43CE-9F97-CEE1A7EBB987}" type="presOf" srcId="{5157D0A1-AEE7-40A4-87CF-9A2EC645627C}" destId="{906B8CBE-B469-4A26-B00C-09A3055AA0DE}" srcOrd="0" destOrd="0" presId="urn:microsoft.com/office/officeart/2018/2/layout/IconVerticalSolidList"/>
    <dgm:cxn modelId="{84CE1E5F-96DE-4BA5-BE5A-77D8D14FB52E}" srcId="{5218F9AC-37D6-413E-97DF-766265317421}" destId="{D915F6BB-2146-4DD3-B9DC-3AF8CBE0E29D}" srcOrd="1" destOrd="0" parTransId="{AD6A8EB4-C581-4616-8A7F-4584450D3E9C}" sibTransId="{BB5BDF09-3C01-4AAC-AA83-158984D3243D}"/>
    <dgm:cxn modelId="{D2F7E738-E8A1-4F64-9461-55E705B0163C}" srcId="{5218F9AC-37D6-413E-97DF-766265317421}" destId="{5157D0A1-AEE7-40A4-87CF-9A2EC645627C}" srcOrd="0" destOrd="0" parTransId="{45D76E02-2AA1-409C-A247-9C8B1A194D8D}" sibTransId="{5EE5D56E-271D-486C-B2F6-6C9DCACB90D7}"/>
    <dgm:cxn modelId="{5E1D29E0-BFF1-4008-98B0-84B9BD4F6B45}" type="presOf" srcId="{5218F9AC-37D6-413E-97DF-766265317421}" destId="{F607CA4A-81EE-4111-BC1B-C6229A3165E2}" srcOrd="0" destOrd="0" presId="urn:microsoft.com/office/officeart/2018/2/layout/IconVerticalSolidList"/>
    <dgm:cxn modelId="{E68E03CA-3979-4130-9628-2F9D7D1B9B44}" type="presParOf" srcId="{F607CA4A-81EE-4111-BC1B-C6229A3165E2}" destId="{8072678D-945A-4844-BEED-C97872589256}" srcOrd="0" destOrd="0" presId="urn:microsoft.com/office/officeart/2018/2/layout/IconVerticalSolidList"/>
    <dgm:cxn modelId="{855A389C-7C60-4A1A-9C52-636ACDFF66CD}" type="presParOf" srcId="{8072678D-945A-4844-BEED-C97872589256}" destId="{9F6A53BE-AA88-4645-B805-93AB687393D5}" srcOrd="0" destOrd="0" presId="urn:microsoft.com/office/officeart/2018/2/layout/IconVerticalSolidList"/>
    <dgm:cxn modelId="{E13BEFCA-5BF9-4495-A191-8FBE61439D87}" type="presParOf" srcId="{8072678D-945A-4844-BEED-C97872589256}" destId="{F8C83386-E4E1-45AF-82B7-9C836DB63C49}" srcOrd="1" destOrd="0" presId="urn:microsoft.com/office/officeart/2018/2/layout/IconVerticalSolidList"/>
    <dgm:cxn modelId="{804F4FF2-E04E-4DCE-A54C-A65848330029}" type="presParOf" srcId="{8072678D-945A-4844-BEED-C97872589256}" destId="{A39A3941-55AE-44E1-A790-3AD126986EAF}" srcOrd="2" destOrd="0" presId="urn:microsoft.com/office/officeart/2018/2/layout/IconVerticalSolidList"/>
    <dgm:cxn modelId="{6DC0C17D-B7BA-4AC3-9A9A-DD7D14FD7BBF}" type="presParOf" srcId="{8072678D-945A-4844-BEED-C97872589256}" destId="{906B8CBE-B469-4A26-B00C-09A3055AA0DE}" srcOrd="3" destOrd="0" presId="urn:microsoft.com/office/officeart/2018/2/layout/IconVerticalSolidList"/>
    <dgm:cxn modelId="{A1CC1C3F-FEA6-4A9A-911E-92DAA604EFB9}" type="presParOf" srcId="{F607CA4A-81EE-4111-BC1B-C6229A3165E2}" destId="{24548331-B05F-40AF-A6E1-E5132911DB52}" srcOrd="1" destOrd="0" presId="urn:microsoft.com/office/officeart/2018/2/layout/IconVerticalSolidList"/>
    <dgm:cxn modelId="{287D1A15-39CC-4C65-BEED-A34CA7791271}" type="presParOf" srcId="{F607CA4A-81EE-4111-BC1B-C6229A3165E2}" destId="{7F6F5EB5-C759-4EE4-AA0D-68DE633F750A}" srcOrd="2" destOrd="0" presId="urn:microsoft.com/office/officeart/2018/2/layout/IconVerticalSolidList"/>
    <dgm:cxn modelId="{8675388C-0ADE-4D34-BB5D-4184F542DF3B}" type="presParOf" srcId="{7F6F5EB5-C759-4EE4-AA0D-68DE633F750A}" destId="{BABE7EB0-70EA-475B-9AAC-74FC879897FD}" srcOrd="0" destOrd="0" presId="urn:microsoft.com/office/officeart/2018/2/layout/IconVerticalSolidList"/>
    <dgm:cxn modelId="{5138FED2-91AD-47E6-99DE-58F28BFA04A0}" type="presParOf" srcId="{7F6F5EB5-C759-4EE4-AA0D-68DE633F750A}" destId="{770846ED-1AD1-4407-8D75-D1C000ABF291}" srcOrd="1" destOrd="0" presId="urn:microsoft.com/office/officeart/2018/2/layout/IconVerticalSolidList"/>
    <dgm:cxn modelId="{F93A9F1F-E57A-4003-969D-DC64E6D1C9EF}" type="presParOf" srcId="{7F6F5EB5-C759-4EE4-AA0D-68DE633F750A}" destId="{699C44C8-8CBB-43B4-826E-EFB6C8DD4FD1}" srcOrd="2" destOrd="0" presId="urn:microsoft.com/office/officeart/2018/2/layout/IconVerticalSolidList"/>
    <dgm:cxn modelId="{ED032C82-7E45-46E8-A18E-F7D66739A697}" type="presParOf" srcId="{7F6F5EB5-C759-4EE4-AA0D-68DE633F750A}" destId="{6C828C42-F48E-42CF-B102-9CBC6E0A8993}" srcOrd="3" destOrd="0" presId="urn:microsoft.com/office/officeart/2018/2/layout/IconVerticalSolidList"/>
    <dgm:cxn modelId="{931FA1D5-A846-4F39-BF3E-60FE6A94C00E}" type="presParOf" srcId="{F607CA4A-81EE-4111-BC1B-C6229A3165E2}" destId="{37BAC04B-BF45-46D0-9B47-0825617B919D}" srcOrd="3" destOrd="0" presId="urn:microsoft.com/office/officeart/2018/2/layout/IconVerticalSolidList"/>
    <dgm:cxn modelId="{2254F09D-DC69-4560-AD33-8511AB4DF89E}" type="presParOf" srcId="{F607CA4A-81EE-4111-BC1B-C6229A3165E2}" destId="{9044997C-0272-4A79-9F2C-5BA1BD73D973}" srcOrd="4" destOrd="0" presId="urn:microsoft.com/office/officeart/2018/2/layout/IconVerticalSolidList"/>
    <dgm:cxn modelId="{EB90E859-D959-4314-A69A-A43F56CF0DE2}" type="presParOf" srcId="{9044997C-0272-4A79-9F2C-5BA1BD73D973}" destId="{29A9D4EE-A8B9-4C21-910B-FFF2A56DFA4E}" srcOrd="0" destOrd="0" presId="urn:microsoft.com/office/officeart/2018/2/layout/IconVerticalSolidList"/>
    <dgm:cxn modelId="{1E99CD1E-452A-46AA-AECC-E94223E103B6}" type="presParOf" srcId="{9044997C-0272-4A79-9F2C-5BA1BD73D973}" destId="{0FE8B35E-8D10-4DC4-9548-6D50E20295D5}" srcOrd="1" destOrd="0" presId="urn:microsoft.com/office/officeart/2018/2/layout/IconVerticalSolidList"/>
    <dgm:cxn modelId="{F0716333-D326-4E0A-A32F-E3B95AC903A8}" type="presParOf" srcId="{9044997C-0272-4A79-9F2C-5BA1BD73D973}" destId="{F64F8172-4349-4738-A958-5196B0331DC6}" srcOrd="2" destOrd="0" presId="urn:microsoft.com/office/officeart/2018/2/layout/IconVerticalSolidList"/>
    <dgm:cxn modelId="{9C5DF50C-AB89-4375-A1CC-08DA666C3194}" type="presParOf" srcId="{9044997C-0272-4A79-9F2C-5BA1BD73D973}" destId="{B2C606D3-C3CC-43B0-B688-89F2A3EA31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256F8-0F0C-4773-98D1-5CD49FF020F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4737ABC-3736-40B1-981C-0F022EB8A78F}">
      <dgm:prSet/>
      <dgm:spPr/>
      <dgm:t>
        <a:bodyPr/>
        <a:lstStyle/>
        <a:p>
          <a:r>
            <a:rPr lang="en-US"/>
            <a:t>Not every person will “choose the dream” And that’s okay. Our job is to listen and support them to reach THAT dream. THEIR dream.</a:t>
          </a:r>
        </a:p>
      </dgm:t>
    </dgm:pt>
    <dgm:pt modelId="{D43C9172-A938-4D91-8B80-A7B4BB53A8DC}" type="parTrans" cxnId="{186CD79B-3026-47E4-8EB0-A8FD435B21AF}">
      <dgm:prSet/>
      <dgm:spPr/>
      <dgm:t>
        <a:bodyPr/>
        <a:lstStyle/>
        <a:p>
          <a:endParaRPr lang="en-US"/>
        </a:p>
      </dgm:t>
    </dgm:pt>
    <dgm:pt modelId="{1CE4AC0F-8E46-47E8-B36A-933F50A7D86A}" type="sibTrans" cxnId="{186CD79B-3026-47E4-8EB0-A8FD435B21AF}">
      <dgm:prSet/>
      <dgm:spPr/>
      <dgm:t>
        <a:bodyPr/>
        <a:lstStyle/>
        <a:p>
          <a:endParaRPr lang="en-US"/>
        </a:p>
      </dgm:t>
    </dgm:pt>
    <dgm:pt modelId="{0CBAA74E-DBD2-4B32-9428-CFDD92EFB72A}">
      <dgm:prSet/>
      <dgm:spPr/>
      <dgm:t>
        <a:bodyPr/>
        <a:lstStyle/>
        <a:p>
          <a:r>
            <a:rPr lang="en-US"/>
            <a:t>Be a passenger on this journey. Let them lead.</a:t>
          </a:r>
        </a:p>
      </dgm:t>
    </dgm:pt>
    <dgm:pt modelId="{9C388324-E2EA-44D6-8833-1223DCAEEA8A}" type="parTrans" cxnId="{B64B9EBE-6C5D-44F9-AE19-BBF375071D86}">
      <dgm:prSet/>
      <dgm:spPr/>
      <dgm:t>
        <a:bodyPr/>
        <a:lstStyle/>
        <a:p>
          <a:endParaRPr lang="en-US"/>
        </a:p>
      </dgm:t>
    </dgm:pt>
    <dgm:pt modelId="{1036C944-0986-433A-B1EB-BCA1503A15F4}" type="sibTrans" cxnId="{B64B9EBE-6C5D-44F9-AE19-BBF375071D86}">
      <dgm:prSet/>
      <dgm:spPr/>
      <dgm:t>
        <a:bodyPr/>
        <a:lstStyle/>
        <a:p>
          <a:endParaRPr lang="en-US"/>
        </a:p>
      </dgm:t>
    </dgm:pt>
    <dgm:pt modelId="{09BEFB8F-A11D-4CAE-855A-30557EF9BED4}">
      <dgm:prSet/>
      <dgm:spPr/>
      <dgm:t>
        <a:bodyPr/>
        <a:lstStyle/>
        <a:p>
          <a:r>
            <a:rPr lang="en-US"/>
            <a:t>If they are living independently, teach them that they are the employer, the driver.</a:t>
          </a:r>
        </a:p>
      </dgm:t>
    </dgm:pt>
    <dgm:pt modelId="{D03926FA-1C28-4634-B043-E5E724AB198A}" type="parTrans" cxnId="{BA5397A7-620F-4431-9B17-3D9DED784E7B}">
      <dgm:prSet/>
      <dgm:spPr/>
      <dgm:t>
        <a:bodyPr/>
        <a:lstStyle/>
        <a:p>
          <a:endParaRPr lang="en-US"/>
        </a:p>
      </dgm:t>
    </dgm:pt>
    <dgm:pt modelId="{D2ABF695-14E2-4573-A004-932E749726FF}" type="sibTrans" cxnId="{BA5397A7-620F-4431-9B17-3D9DED784E7B}">
      <dgm:prSet/>
      <dgm:spPr/>
      <dgm:t>
        <a:bodyPr/>
        <a:lstStyle/>
        <a:p>
          <a:endParaRPr lang="en-US"/>
        </a:p>
      </dgm:t>
    </dgm:pt>
    <dgm:pt modelId="{D7ACBDAC-4A26-47DC-B97B-C0BC10181EF1}">
      <dgm:prSet/>
      <dgm:spPr/>
      <dgm:t>
        <a:bodyPr/>
        <a:lstStyle/>
        <a:p>
          <a:r>
            <a:rPr lang="en-US"/>
            <a:t>Respect your son/daughter’s “no.”</a:t>
          </a:r>
        </a:p>
      </dgm:t>
    </dgm:pt>
    <dgm:pt modelId="{78C82DBF-A399-40B3-BBD5-BCE7B45D92D4}" type="parTrans" cxnId="{0CD2FD2B-A610-406E-9D15-2A73CA9C8D74}">
      <dgm:prSet/>
      <dgm:spPr/>
      <dgm:t>
        <a:bodyPr/>
        <a:lstStyle/>
        <a:p>
          <a:endParaRPr lang="en-US"/>
        </a:p>
      </dgm:t>
    </dgm:pt>
    <dgm:pt modelId="{3218C753-9774-4340-BCC7-499007CF8179}" type="sibTrans" cxnId="{0CD2FD2B-A610-406E-9D15-2A73CA9C8D74}">
      <dgm:prSet/>
      <dgm:spPr/>
      <dgm:t>
        <a:bodyPr/>
        <a:lstStyle/>
        <a:p>
          <a:endParaRPr lang="en-US"/>
        </a:p>
      </dgm:t>
    </dgm:pt>
    <dgm:pt modelId="{95B897D0-83CB-4222-91DB-7D22D63A8E5A}">
      <dgm:prSet/>
      <dgm:spPr/>
      <dgm:t>
        <a:bodyPr/>
        <a:lstStyle/>
        <a:p>
          <a:r>
            <a:rPr lang="en-US"/>
            <a:t>Our job shifts to support their choices, not make the choices FOR them.</a:t>
          </a:r>
        </a:p>
      </dgm:t>
    </dgm:pt>
    <dgm:pt modelId="{11D67909-D44E-4FE4-BE54-49997D6E0F15}" type="parTrans" cxnId="{DC78DFA2-287E-43C9-B5F1-94E400DDC281}">
      <dgm:prSet/>
      <dgm:spPr/>
      <dgm:t>
        <a:bodyPr/>
        <a:lstStyle/>
        <a:p>
          <a:endParaRPr lang="en-US"/>
        </a:p>
      </dgm:t>
    </dgm:pt>
    <dgm:pt modelId="{BD8A1575-39E8-4F85-BB19-E275DF5B7A4F}" type="sibTrans" cxnId="{DC78DFA2-287E-43C9-B5F1-94E400DDC281}">
      <dgm:prSet/>
      <dgm:spPr/>
      <dgm:t>
        <a:bodyPr/>
        <a:lstStyle/>
        <a:p>
          <a:endParaRPr lang="en-US"/>
        </a:p>
      </dgm:t>
    </dgm:pt>
    <dgm:pt modelId="{52B0CC2A-6BF9-4897-A8A2-D0B4C4B55A2B}">
      <dgm:prSet/>
      <dgm:spPr/>
      <dgm:t>
        <a:bodyPr/>
        <a:lstStyle/>
        <a:p>
          <a:r>
            <a:rPr lang="en-US"/>
            <a:t>The world is THEIRS. Even if they only have one word, they have a voice.</a:t>
          </a:r>
        </a:p>
      </dgm:t>
    </dgm:pt>
    <dgm:pt modelId="{EA619434-3FCE-4EBE-A028-3F59B40702BD}" type="parTrans" cxnId="{6FD7A858-CF1D-41F3-A597-5DE7198C1EA4}">
      <dgm:prSet/>
      <dgm:spPr/>
      <dgm:t>
        <a:bodyPr/>
        <a:lstStyle/>
        <a:p>
          <a:endParaRPr lang="en-US"/>
        </a:p>
      </dgm:t>
    </dgm:pt>
    <dgm:pt modelId="{16BB7DD9-D172-4D44-9E02-70FC0F3AE8B8}" type="sibTrans" cxnId="{6FD7A858-CF1D-41F3-A597-5DE7198C1EA4}">
      <dgm:prSet/>
      <dgm:spPr/>
      <dgm:t>
        <a:bodyPr/>
        <a:lstStyle/>
        <a:p>
          <a:endParaRPr lang="en-US"/>
        </a:p>
      </dgm:t>
    </dgm:pt>
    <dgm:pt modelId="{8F13942C-1D4C-4FA4-A29C-83DC3CAA597D}" type="pres">
      <dgm:prSet presAssocID="{6C4256F8-0F0C-4773-98D1-5CD49FF020FD}" presName="root" presStyleCnt="0">
        <dgm:presLayoutVars>
          <dgm:dir/>
          <dgm:resizeHandles val="exact"/>
        </dgm:presLayoutVars>
      </dgm:prSet>
      <dgm:spPr/>
      <dgm:t>
        <a:bodyPr/>
        <a:lstStyle/>
        <a:p>
          <a:endParaRPr lang="en-US"/>
        </a:p>
      </dgm:t>
    </dgm:pt>
    <dgm:pt modelId="{50104534-5E33-4ADB-B022-018E7CCD54F6}" type="pres">
      <dgm:prSet presAssocID="{64737ABC-3736-40B1-981C-0F022EB8A78F}" presName="compNode" presStyleCnt="0"/>
      <dgm:spPr/>
    </dgm:pt>
    <dgm:pt modelId="{67E04657-EAD9-4FD6-B164-07E071559DA2}" type="pres">
      <dgm:prSet presAssocID="{64737ABC-3736-40B1-981C-0F022EB8A78F}" presName="bgRect" presStyleLbl="bgShp" presStyleIdx="0" presStyleCnt="6"/>
      <dgm:spPr/>
    </dgm:pt>
    <dgm:pt modelId="{FEFEFF5B-31B5-4F15-AE26-1372A626FF7E}" type="pres">
      <dgm:prSet presAssocID="{64737ABC-3736-40B1-981C-0F022EB8A78F}"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Thought bubble"/>
        </a:ext>
      </dgm:extLst>
    </dgm:pt>
    <dgm:pt modelId="{04D58A4A-7255-4363-BE51-0794E572B1B3}" type="pres">
      <dgm:prSet presAssocID="{64737ABC-3736-40B1-981C-0F022EB8A78F}" presName="spaceRect" presStyleCnt="0"/>
      <dgm:spPr/>
    </dgm:pt>
    <dgm:pt modelId="{E69A2A38-1357-4A24-AF35-575FCC635CB5}" type="pres">
      <dgm:prSet presAssocID="{64737ABC-3736-40B1-981C-0F022EB8A78F}" presName="parTx" presStyleLbl="revTx" presStyleIdx="0" presStyleCnt="6">
        <dgm:presLayoutVars>
          <dgm:chMax val="0"/>
          <dgm:chPref val="0"/>
        </dgm:presLayoutVars>
      </dgm:prSet>
      <dgm:spPr/>
      <dgm:t>
        <a:bodyPr/>
        <a:lstStyle/>
        <a:p>
          <a:endParaRPr lang="en-US"/>
        </a:p>
      </dgm:t>
    </dgm:pt>
    <dgm:pt modelId="{D60D9E62-8135-4F50-A8FB-95702FC0D193}" type="pres">
      <dgm:prSet presAssocID="{1CE4AC0F-8E46-47E8-B36A-933F50A7D86A}" presName="sibTrans" presStyleCnt="0"/>
      <dgm:spPr/>
    </dgm:pt>
    <dgm:pt modelId="{E1FC6A6B-B803-4D54-B874-7D3393354809}" type="pres">
      <dgm:prSet presAssocID="{0CBAA74E-DBD2-4B32-9428-CFDD92EFB72A}" presName="compNode" presStyleCnt="0"/>
      <dgm:spPr/>
    </dgm:pt>
    <dgm:pt modelId="{066914D1-F134-449A-BFA8-116B3BC05A13}" type="pres">
      <dgm:prSet presAssocID="{0CBAA74E-DBD2-4B32-9428-CFDD92EFB72A}" presName="bgRect" presStyleLbl="bgShp" presStyleIdx="1" presStyleCnt="6"/>
      <dgm:spPr/>
    </dgm:pt>
    <dgm:pt modelId="{EB15AD34-EE50-4F52-9BD2-3E3EB7FFAC37}" type="pres">
      <dgm:prSet presAssocID="{0CBAA74E-DBD2-4B32-9428-CFDD92EFB72A}"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70246C4C-F050-4274-9BAB-A921B90B050A}" type="pres">
      <dgm:prSet presAssocID="{0CBAA74E-DBD2-4B32-9428-CFDD92EFB72A}" presName="spaceRect" presStyleCnt="0"/>
      <dgm:spPr/>
    </dgm:pt>
    <dgm:pt modelId="{0B3E3552-235C-4583-951F-2E2924D7F5A7}" type="pres">
      <dgm:prSet presAssocID="{0CBAA74E-DBD2-4B32-9428-CFDD92EFB72A}" presName="parTx" presStyleLbl="revTx" presStyleIdx="1" presStyleCnt="6">
        <dgm:presLayoutVars>
          <dgm:chMax val="0"/>
          <dgm:chPref val="0"/>
        </dgm:presLayoutVars>
      </dgm:prSet>
      <dgm:spPr/>
      <dgm:t>
        <a:bodyPr/>
        <a:lstStyle/>
        <a:p>
          <a:endParaRPr lang="en-US"/>
        </a:p>
      </dgm:t>
    </dgm:pt>
    <dgm:pt modelId="{52C262AE-050B-4182-BA48-112DDBE0C4E6}" type="pres">
      <dgm:prSet presAssocID="{1036C944-0986-433A-B1EB-BCA1503A15F4}" presName="sibTrans" presStyleCnt="0"/>
      <dgm:spPr/>
    </dgm:pt>
    <dgm:pt modelId="{5C0439D2-5D18-43B7-AE6A-A6B4B0955844}" type="pres">
      <dgm:prSet presAssocID="{09BEFB8F-A11D-4CAE-855A-30557EF9BED4}" presName="compNode" presStyleCnt="0"/>
      <dgm:spPr/>
    </dgm:pt>
    <dgm:pt modelId="{691DA9E2-4E07-4E55-87FF-BC3EAC9E6C59}" type="pres">
      <dgm:prSet presAssocID="{09BEFB8F-A11D-4CAE-855A-30557EF9BED4}" presName="bgRect" presStyleLbl="bgShp" presStyleIdx="2" presStyleCnt="6"/>
      <dgm:spPr/>
    </dgm:pt>
    <dgm:pt modelId="{59EAA0A1-1754-46B9-8CFF-890ABC717B41}" type="pres">
      <dgm:prSet presAssocID="{09BEFB8F-A11D-4CAE-855A-30557EF9BED4}"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FFAA8DB6-522D-491C-80C2-ECBC55EC65E7}" type="pres">
      <dgm:prSet presAssocID="{09BEFB8F-A11D-4CAE-855A-30557EF9BED4}" presName="spaceRect" presStyleCnt="0"/>
      <dgm:spPr/>
    </dgm:pt>
    <dgm:pt modelId="{B67F7E7E-3FB8-4B25-AD69-241B429ADE61}" type="pres">
      <dgm:prSet presAssocID="{09BEFB8F-A11D-4CAE-855A-30557EF9BED4}" presName="parTx" presStyleLbl="revTx" presStyleIdx="2" presStyleCnt="6">
        <dgm:presLayoutVars>
          <dgm:chMax val="0"/>
          <dgm:chPref val="0"/>
        </dgm:presLayoutVars>
      </dgm:prSet>
      <dgm:spPr/>
      <dgm:t>
        <a:bodyPr/>
        <a:lstStyle/>
        <a:p>
          <a:endParaRPr lang="en-US"/>
        </a:p>
      </dgm:t>
    </dgm:pt>
    <dgm:pt modelId="{1EE23DE5-B825-46FD-A650-953A143C2267}" type="pres">
      <dgm:prSet presAssocID="{D2ABF695-14E2-4573-A004-932E749726FF}" presName="sibTrans" presStyleCnt="0"/>
      <dgm:spPr/>
    </dgm:pt>
    <dgm:pt modelId="{B758C23E-45C0-4BDA-9CAC-A566ADC12BB9}" type="pres">
      <dgm:prSet presAssocID="{D7ACBDAC-4A26-47DC-B97B-C0BC10181EF1}" presName="compNode" presStyleCnt="0"/>
      <dgm:spPr/>
    </dgm:pt>
    <dgm:pt modelId="{BAF13CF5-DE6A-4E03-9CCA-F0216094E256}" type="pres">
      <dgm:prSet presAssocID="{D7ACBDAC-4A26-47DC-B97B-C0BC10181EF1}" presName="bgRect" presStyleLbl="bgShp" presStyleIdx="3" presStyleCnt="6"/>
      <dgm:spPr/>
    </dgm:pt>
    <dgm:pt modelId="{F878125C-F4E0-4BFF-BAA4-EDC3B2A57B6C}" type="pres">
      <dgm:prSet presAssocID="{D7ACBDAC-4A26-47DC-B97B-C0BC10181EF1}"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Arrow: Straight"/>
        </a:ext>
      </dgm:extLst>
    </dgm:pt>
    <dgm:pt modelId="{657F1B19-2187-4141-9CA5-518BA0640964}" type="pres">
      <dgm:prSet presAssocID="{D7ACBDAC-4A26-47DC-B97B-C0BC10181EF1}" presName="spaceRect" presStyleCnt="0"/>
      <dgm:spPr/>
    </dgm:pt>
    <dgm:pt modelId="{7DC151FE-4440-49BE-A2F4-11D90553D088}" type="pres">
      <dgm:prSet presAssocID="{D7ACBDAC-4A26-47DC-B97B-C0BC10181EF1}" presName="parTx" presStyleLbl="revTx" presStyleIdx="3" presStyleCnt="6">
        <dgm:presLayoutVars>
          <dgm:chMax val="0"/>
          <dgm:chPref val="0"/>
        </dgm:presLayoutVars>
      </dgm:prSet>
      <dgm:spPr/>
      <dgm:t>
        <a:bodyPr/>
        <a:lstStyle/>
        <a:p>
          <a:endParaRPr lang="en-US"/>
        </a:p>
      </dgm:t>
    </dgm:pt>
    <dgm:pt modelId="{C6B30DE8-A2FD-48A3-B67C-A3531AE58498}" type="pres">
      <dgm:prSet presAssocID="{3218C753-9774-4340-BCC7-499007CF8179}" presName="sibTrans" presStyleCnt="0"/>
      <dgm:spPr/>
    </dgm:pt>
    <dgm:pt modelId="{C9175EC2-581D-416B-9447-1DF6426F5B59}" type="pres">
      <dgm:prSet presAssocID="{95B897D0-83CB-4222-91DB-7D22D63A8E5A}" presName="compNode" presStyleCnt="0"/>
      <dgm:spPr/>
    </dgm:pt>
    <dgm:pt modelId="{70476A97-35DD-44D0-A07D-81E4C8FF66AB}" type="pres">
      <dgm:prSet presAssocID="{95B897D0-83CB-4222-91DB-7D22D63A8E5A}" presName="bgRect" presStyleLbl="bgShp" presStyleIdx="4" presStyleCnt="6"/>
      <dgm:spPr/>
    </dgm:pt>
    <dgm:pt modelId="{2E5D7264-79E8-42A3-8E4D-3F345EEB8A4B}" type="pres">
      <dgm:prSet presAssocID="{95B897D0-83CB-4222-91DB-7D22D63A8E5A}"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F562F02D-BB37-4ADF-8F31-FD674D75AEB2}" type="pres">
      <dgm:prSet presAssocID="{95B897D0-83CB-4222-91DB-7D22D63A8E5A}" presName="spaceRect" presStyleCnt="0"/>
      <dgm:spPr/>
    </dgm:pt>
    <dgm:pt modelId="{20918E51-D170-42F9-ADB3-917FEECE1289}" type="pres">
      <dgm:prSet presAssocID="{95B897D0-83CB-4222-91DB-7D22D63A8E5A}" presName="parTx" presStyleLbl="revTx" presStyleIdx="4" presStyleCnt="6">
        <dgm:presLayoutVars>
          <dgm:chMax val="0"/>
          <dgm:chPref val="0"/>
        </dgm:presLayoutVars>
      </dgm:prSet>
      <dgm:spPr/>
      <dgm:t>
        <a:bodyPr/>
        <a:lstStyle/>
        <a:p>
          <a:endParaRPr lang="en-US"/>
        </a:p>
      </dgm:t>
    </dgm:pt>
    <dgm:pt modelId="{97141A78-C951-4BB4-ADC2-209CDDA5F779}" type="pres">
      <dgm:prSet presAssocID="{BD8A1575-39E8-4F85-BB19-E275DF5B7A4F}" presName="sibTrans" presStyleCnt="0"/>
      <dgm:spPr/>
    </dgm:pt>
    <dgm:pt modelId="{0024837C-8F2B-4E4B-A3D7-8830207661F8}" type="pres">
      <dgm:prSet presAssocID="{52B0CC2A-6BF9-4897-A8A2-D0B4C4B55A2B}" presName="compNode" presStyleCnt="0"/>
      <dgm:spPr/>
    </dgm:pt>
    <dgm:pt modelId="{5D059ED2-5037-4814-A370-191563C5ABEB}" type="pres">
      <dgm:prSet presAssocID="{52B0CC2A-6BF9-4897-A8A2-D0B4C4B55A2B}" presName="bgRect" presStyleLbl="bgShp" presStyleIdx="5" presStyleCnt="6"/>
      <dgm:spPr/>
    </dgm:pt>
    <dgm:pt modelId="{E8A1F72D-DEF0-46F9-85C1-8D6281F5A0D5}" type="pres">
      <dgm:prSet presAssocID="{52B0CC2A-6BF9-4897-A8A2-D0B4C4B55A2B}"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77EA4E76-09F5-4BA1-9891-43A99731E9EF}" type="pres">
      <dgm:prSet presAssocID="{52B0CC2A-6BF9-4897-A8A2-D0B4C4B55A2B}" presName="spaceRect" presStyleCnt="0"/>
      <dgm:spPr/>
    </dgm:pt>
    <dgm:pt modelId="{310F7E9E-2EBD-4525-BEBB-66302270E808}" type="pres">
      <dgm:prSet presAssocID="{52B0CC2A-6BF9-4897-A8A2-D0B4C4B55A2B}" presName="parTx" presStyleLbl="revTx" presStyleIdx="5" presStyleCnt="6">
        <dgm:presLayoutVars>
          <dgm:chMax val="0"/>
          <dgm:chPref val="0"/>
        </dgm:presLayoutVars>
      </dgm:prSet>
      <dgm:spPr/>
      <dgm:t>
        <a:bodyPr/>
        <a:lstStyle/>
        <a:p>
          <a:endParaRPr lang="en-US"/>
        </a:p>
      </dgm:t>
    </dgm:pt>
  </dgm:ptLst>
  <dgm:cxnLst>
    <dgm:cxn modelId="{DC78DFA2-287E-43C9-B5F1-94E400DDC281}" srcId="{6C4256F8-0F0C-4773-98D1-5CD49FF020FD}" destId="{95B897D0-83CB-4222-91DB-7D22D63A8E5A}" srcOrd="4" destOrd="0" parTransId="{11D67909-D44E-4FE4-BE54-49997D6E0F15}" sibTransId="{BD8A1575-39E8-4F85-BB19-E275DF5B7A4F}"/>
    <dgm:cxn modelId="{71671EA7-AA29-43E1-ABB1-B05CE758205A}" type="presOf" srcId="{09BEFB8F-A11D-4CAE-855A-30557EF9BED4}" destId="{B67F7E7E-3FB8-4B25-AD69-241B429ADE61}" srcOrd="0" destOrd="0" presId="urn:microsoft.com/office/officeart/2018/2/layout/IconVerticalSolidList"/>
    <dgm:cxn modelId="{B64B9EBE-6C5D-44F9-AE19-BBF375071D86}" srcId="{6C4256F8-0F0C-4773-98D1-5CD49FF020FD}" destId="{0CBAA74E-DBD2-4B32-9428-CFDD92EFB72A}" srcOrd="1" destOrd="0" parTransId="{9C388324-E2EA-44D6-8833-1223DCAEEA8A}" sibTransId="{1036C944-0986-433A-B1EB-BCA1503A15F4}"/>
    <dgm:cxn modelId="{65CEF99C-89D0-422F-B59E-B2CB3604B71B}" type="presOf" srcId="{95B897D0-83CB-4222-91DB-7D22D63A8E5A}" destId="{20918E51-D170-42F9-ADB3-917FEECE1289}" srcOrd="0" destOrd="0" presId="urn:microsoft.com/office/officeart/2018/2/layout/IconVerticalSolidList"/>
    <dgm:cxn modelId="{BA5397A7-620F-4431-9B17-3D9DED784E7B}" srcId="{6C4256F8-0F0C-4773-98D1-5CD49FF020FD}" destId="{09BEFB8F-A11D-4CAE-855A-30557EF9BED4}" srcOrd="2" destOrd="0" parTransId="{D03926FA-1C28-4634-B043-E5E724AB198A}" sibTransId="{D2ABF695-14E2-4573-A004-932E749726FF}"/>
    <dgm:cxn modelId="{E564CB9A-D4D3-4AA3-A8EC-A1B19D5DAEF4}" type="presOf" srcId="{6C4256F8-0F0C-4773-98D1-5CD49FF020FD}" destId="{8F13942C-1D4C-4FA4-A29C-83DC3CAA597D}" srcOrd="0" destOrd="0" presId="urn:microsoft.com/office/officeart/2018/2/layout/IconVerticalSolidList"/>
    <dgm:cxn modelId="{0CD2FD2B-A610-406E-9D15-2A73CA9C8D74}" srcId="{6C4256F8-0F0C-4773-98D1-5CD49FF020FD}" destId="{D7ACBDAC-4A26-47DC-B97B-C0BC10181EF1}" srcOrd="3" destOrd="0" parTransId="{78C82DBF-A399-40B3-BBD5-BCE7B45D92D4}" sibTransId="{3218C753-9774-4340-BCC7-499007CF8179}"/>
    <dgm:cxn modelId="{186CD79B-3026-47E4-8EB0-A8FD435B21AF}" srcId="{6C4256F8-0F0C-4773-98D1-5CD49FF020FD}" destId="{64737ABC-3736-40B1-981C-0F022EB8A78F}" srcOrd="0" destOrd="0" parTransId="{D43C9172-A938-4D91-8B80-A7B4BB53A8DC}" sibTransId="{1CE4AC0F-8E46-47E8-B36A-933F50A7D86A}"/>
    <dgm:cxn modelId="{9AAF2F06-03F5-485E-88D5-E49757D1578E}" type="presOf" srcId="{D7ACBDAC-4A26-47DC-B97B-C0BC10181EF1}" destId="{7DC151FE-4440-49BE-A2F4-11D90553D088}" srcOrd="0" destOrd="0" presId="urn:microsoft.com/office/officeart/2018/2/layout/IconVerticalSolidList"/>
    <dgm:cxn modelId="{6FD7A858-CF1D-41F3-A597-5DE7198C1EA4}" srcId="{6C4256F8-0F0C-4773-98D1-5CD49FF020FD}" destId="{52B0CC2A-6BF9-4897-A8A2-D0B4C4B55A2B}" srcOrd="5" destOrd="0" parTransId="{EA619434-3FCE-4EBE-A028-3F59B40702BD}" sibTransId="{16BB7DD9-D172-4D44-9E02-70FC0F3AE8B8}"/>
    <dgm:cxn modelId="{88958162-4EB2-4B45-BEE1-7F83B7364E3B}" type="presOf" srcId="{64737ABC-3736-40B1-981C-0F022EB8A78F}" destId="{E69A2A38-1357-4A24-AF35-575FCC635CB5}" srcOrd="0" destOrd="0" presId="urn:microsoft.com/office/officeart/2018/2/layout/IconVerticalSolidList"/>
    <dgm:cxn modelId="{4488FA0E-6076-4018-AB56-C2E080625E82}" type="presOf" srcId="{0CBAA74E-DBD2-4B32-9428-CFDD92EFB72A}" destId="{0B3E3552-235C-4583-951F-2E2924D7F5A7}" srcOrd="0" destOrd="0" presId="urn:microsoft.com/office/officeart/2018/2/layout/IconVerticalSolidList"/>
    <dgm:cxn modelId="{94570CDE-2B0A-49BC-B5DD-6F6B8EBFC8EA}" type="presOf" srcId="{52B0CC2A-6BF9-4897-A8A2-D0B4C4B55A2B}" destId="{310F7E9E-2EBD-4525-BEBB-66302270E808}" srcOrd="0" destOrd="0" presId="urn:microsoft.com/office/officeart/2018/2/layout/IconVerticalSolidList"/>
    <dgm:cxn modelId="{06F2187F-A7FB-4501-BA62-2A0EE502F61B}" type="presParOf" srcId="{8F13942C-1D4C-4FA4-A29C-83DC3CAA597D}" destId="{50104534-5E33-4ADB-B022-018E7CCD54F6}" srcOrd="0" destOrd="0" presId="urn:microsoft.com/office/officeart/2018/2/layout/IconVerticalSolidList"/>
    <dgm:cxn modelId="{3B7F09F2-0A63-43A5-A53E-C4A00DAC053D}" type="presParOf" srcId="{50104534-5E33-4ADB-B022-018E7CCD54F6}" destId="{67E04657-EAD9-4FD6-B164-07E071559DA2}" srcOrd="0" destOrd="0" presId="urn:microsoft.com/office/officeart/2018/2/layout/IconVerticalSolidList"/>
    <dgm:cxn modelId="{5E9E25DC-730E-42BE-9E0A-E50C3147471D}" type="presParOf" srcId="{50104534-5E33-4ADB-B022-018E7CCD54F6}" destId="{FEFEFF5B-31B5-4F15-AE26-1372A626FF7E}" srcOrd="1" destOrd="0" presId="urn:microsoft.com/office/officeart/2018/2/layout/IconVerticalSolidList"/>
    <dgm:cxn modelId="{8C68BBA4-DA97-4C37-98D4-D6CF2049663A}" type="presParOf" srcId="{50104534-5E33-4ADB-B022-018E7CCD54F6}" destId="{04D58A4A-7255-4363-BE51-0794E572B1B3}" srcOrd="2" destOrd="0" presId="urn:microsoft.com/office/officeart/2018/2/layout/IconVerticalSolidList"/>
    <dgm:cxn modelId="{A9F53F77-5599-4557-9AE6-B4E09132B4C9}" type="presParOf" srcId="{50104534-5E33-4ADB-B022-018E7CCD54F6}" destId="{E69A2A38-1357-4A24-AF35-575FCC635CB5}" srcOrd="3" destOrd="0" presId="urn:microsoft.com/office/officeart/2018/2/layout/IconVerticalSolidList"/>
    <dgm:cxn modelId="{1188747A-06F0-4BEF-9A16-E7B82900B40E}" type="presParOf" srcId="{8F13942C-1D4C-4FA4-A29C-83DC3CAA597D}" destId="{D60D9E62-8135-4F50-A8FB-95702FC0D193}" srcOrd="1" destOrd="0" presId="urn:microsoft.com/office/officeart/2018/2/layout/IconVerticalSolidList"/>
    <dgm:cxn modelId="{DC200F44-5746-4227-84F5-47115B526B6A}" type="presParOf" srcId="{8F13942C-1D4C-4FA4-A29C-83DC3CAA597D}" destId="{E1FC6A6B-B803-4D54-B874-7D3393354809}" srcOrd="2" destOrd="0" presId="urn:microsoft.com/office/officeart/2018/2/layout/IconVerticalSolidList"/>
    <dgm:cxn modelId="{BAFEAE5D-BB08-4FF3-90BE-1B884C0FCFBE}" type="presParOf" srcId="{E1FC6A6B-B803-4D54-B874-7D3393354809}" destId="{066914D1-F134-449A-BFA8-116B3BC05A13}" srcOrd="0" destOrd="0" presId="urn:microsoft.com/office/officeart/2018/2/layout/IconVerticalSolidList"/>
    <dgm:cxn modelId="{76BE83C7-C253-4227-ACE6-4DF24B720BAE}" type="presParOf" srcId="{E1FC6A6B-B803-4D54-B874-7D3393354809}" destId="{EB15AD34-EE50-4F52-9BD2-3E3EB7FFAC37}" srcOrd="1" destOrd="0" presId="urn:microsoft.com/office/officeart/2018/2/layout/IconVerticalSolidList"/>
    <dgm:cxn modelId="{5CA8E2BB-B6BD-472E-BC3A-0F128AF9E226}" type="presParOf" srcId="{E1FC6A6B-B803-4D54-B874-7D3393354809}" destId="{70246C4C-F050-4274-9BAB-A921B90B050A}" srcOrd="2" destOrd="0" presId="urn:microsoft.com/office/officeart/2018/2/layout/IconVerticalSolidList"/>
    <dgm:cxn modelId="{0533CEE9-BDDA-444B-88F8-76A96E103EC7}" type="presParOf" srcId="{E1FC6A6B-B803-4D54-B874-7D3393354809}" destId="{0B3E3552-235C-4583-951F-2E2924D7F5A7}" srcOrd="3" destOrd="0" presId="urn:microsoft.com/office/officeart/2018/2/layout/IconVerticalSolidList"/>
    <dgm:cxn modelId="{300DCA95-0C06-4360-AE18-3BF912A0A0AC}" type="presParOf" srcId="{8F13942C-1D4C-4FA4-A29C-83DC3CAA597D}" destId="{52C262AE-050B-4182-BA48-112DDBE0C4E6}" srcOrd="3" destOrd="0" presId="urn:microsoft.com/office/officeart/2018/2/layout/IconVerticalSolidList"/>
    <dgm:cxn modelId="{2619A63A-0593-48CB-AB9A-33E0D257DB57}" type="presParOf" srcId="{8F13942C-1D4C-4FA4-A29C-83DC3CAA597D}" destId="{5C0439D2-5D18-43B7-AE6A-A6B4B0955844}" srcOrd="4" destOrd="0" presId="urn:microsoft.com/office/officeart/2018/2/layout/IconVerticalSolidList"/>
    <dgm:cxn modelId="{307DCF84-F84D-4D8E-B60A-B9707287A1FA}" type="presParOf" srcId="{5C0439D2-5D18-43B7-AE6A-A6B4B0955844}" destId="{691DA9E2-4E07-4E55-87FF-BC3EAC9E6C59}" srcOrd="0" destOrd="0" presId="urn:microsoft.com/office/officeart/2018/2/layout/IconVerticalSolidList"/>
    <dgm:cxn modelId="{589974F5-1C57-4A3A-9F3B-6D8BC13E8122}" type="presParOf" srcId="{5C0439D2-5D18-43B7-AE6A-A6B4B0955844}" destId="{59EAA0A1-1754-46B9-8CFF-890ABC717B41}" srcOrd="1" destOrd="0" presId="urn:microsoft.com/office/officeart/2018/2/layout/IconVerticalSolidList"/>
    <dgm:cxn modelId="{48540B7F-4ED9-4DCA-AD7A-C4C64A448062}" type="presParOf" srcId="{5C0439D2-5D18-43B7-AE6A-A6B4B0955844}" destId="{FFAA8DB6-522D-491C-80C2-ECBC55EC65E7}" srcOrd="2" destOrd="0" presId="urn:microsoft.com/office/officeart/2018/2/layout/IconVerticalSolidList"/>
    <dgm:cxn modelId="{337F0E88-2FD1-4A92-A805-54938F9B9ADF}" type="presParOf" srcId="{5C0439D2-5D18-43B7-AE6A-A6B4B0955844}" destId="{B67F7E7E-3FB8-4B25-AD69-241B429ADE61}" srcOrd="3" destOrd="0" presId="urn:microsoft.com/office/officeart/2018/2/layout/IconVerticalSolidList"/>
    <dgm:cxn modelId="{BC6A6DA1-043E-46EF-9A24-EE8DEECDDECF}" type="presParOf" srcId="{8F13942C-1D4C-4FA4-A29C-83DC3CAA597D}" destId="{1EE23DE5-B825-46FD-A650-953A143C2267}" srcOrd="5" destOrd="0" presId="urn:microsoft.com/office/officeart/2018/2/layout/IconVerticalSolidList"/>
    <dgm:cxn modelId="{4AC9F39D-DB93-46D1-9853-A18D14817BD5}" type="presParOf" srcId="{8F13942C-1D4C-4FA4-A29C-83DC3CAA597D}" destId="{B758C23E-45C0-4BDA-9CAC-A566ADC12BB9}" srcOrd="6" destOrd="0" presId="urn:microsoft.com/office/officeart/2018/2/layout/IconVerticalSolidList"/>
    <dgm:cxn modelId="{FDEF50D9-0C94-492E-9E5E-E471DCF6F872}" type="presParOf" srcId="{B758C23E-45C0-4BDA-9CAC-A566ADC12BB9}" destId="{BAF13CF5-DE6A-4E03-9CCA-F0216094E256}" srcOrd="0" destOrd="0" presId="urn:microsoft.com/office/officeart/2018/2/layout/IconVerticalSolidList"/>
    <dgm:cxn modelId="{A7DFF693-D7EC-447D-AA5C-94E6B151EC38}" type="presParOf" srcId="{B758C23E-45C0-4BDA-9CAC-A566ADC12BB9}" destId="{F878125C-F4E0-4BFF-BAA4-EDC3B2A57B6C}" srcOrd="1" destOrd="0" presId="urn:microsoft.com/office/officeart/2018/2/layout/IconVerticalSolidList"/>
    <dgm:cxn modelId="{7743F5E6-1B06-4CA7-9D9C-33AE0AC886E6}" type="presParOf" srcId="{B758C23E-45C0-4BDA-9CAC-A566ADC12BB9}" destId="{657F1B19-2187-4141-9CA5-518BA0640964}" srcOrd="2" destOrd="0" presId="urn:microsoft.com/office/officeart/2018/2/layout/IconVerticalSolidList"/>
    <dgm:cxn modelId="{D75F3D50-2956-4D6B-B301-270D9951D15A}" type="presParOf" srcId="{B758C23E-45C0-4BDA-9CAC-A566ADC12BB9}" destId="{7DC151FE-4440-49BE-A2F4-11D90553D088}" srcOrd="3" destOrd="0" presId="urn:microsoft.com/office/officeart/2018/2/layout/IconVerticalSolidList"/>
    <dgm:cxn modelId="{D5D116EF-B85F-477A-99B8-E780B8030580}" type="presParOf" srcId="{8F13942C-1D4C-4FA4-A29C-83DC3CAA597D}" destId="{C6B30DE8-A2FD-48A3-B67C-A3531AE58498}" srcOrd="7" destOrd="0" presId="urn:microsoft.com/office/officeart/2018/2/layout/IconVerticalSolidList"/>
    <dgm:cxn modelId="{275D05E7-5DA0-466F-A304-6F1BF4757222}" type="presParOf" srcId="{8F13942C-1D4C-4FA4-A29C-83DC3CAA597D}" destId="{C9175EC2-581D-416B-9447-1DF6426F5B59}" srcOrd="8" destOrd="0" presId="urn:microsoft.com/office/officeart/2018/2/layout/IconVerticalSolidList"/>
    <dgm:cxn modelId="{A554301E-2E2D-444A-A50B-CC25EA0BDD3F}" type="presParOf" srcId="{C9175EC2-581D-416B-9447-1DF6426F5B59}" destId="{70476A97-35DD-44D0-A07D-81E4C8FF66AB}" srcOrd="0" destOrd="0" presId="urn:microsoft.com/office/officeart/2018/2/layout/IconVerticalSolidList"/>
    <dgm:cxn modelId="{E9E573B6-19CA-47A5-9945-7753D6B49F1E}" type="presParOf" srcId="{C9175EC2-581D-416B-9447-1DF6426F5B59}" destId="{2E5D7264-79E8-42A3-8E4D-3F345EEB8A4B}" srcOrd="1" destOrd="0" presId="urn:microsoft.com/office/officeart/2018/2/layout/IconVerticalSolidList"/>
    <dgm:cxn modelId="{B051866E-4A13-4F77-B375-583BD09A01BD}" type="presParOf" srcId="{C9175EC2-581D-416B-9447-1DF6426F5B59}" destId="{F562F02D-BB37-4ADF-8F31-FD674D75AEB2}" srcOrd="2" destOrd="0" presId="urn:microsoft.com/office/officeart/2018/2/layout/IconVerticalSolidList"/>
    <dgm:cxn modelId="{797926E8-BC81-4ABE-8B72-90C102496515}" type="presParOf" srcId="{C9175EC2-581D-416B-9447-1DF6426F5B59}" destId="{20918E51-D170-42F9-ADB3-917FEECE1289}" srcOrd="3" destOrd="0" presId="urn:microsoft.com/office/officeart/2018/2/layout/IconVerticalSolidList"/>
    <dgm:cxn modelId="{DE3C3587-4D64-4CF7-A885-578BD932E660}" type="presParOf" srcId="{8F13942C-1D4C-4FA4-A29C-83DC3CAA597D}" destId="{97141A78-C951-4BB4-ADC2-209CDDA5F779}" srcOrd="9" destOrd="0" presId="urn:microsoft.com/office/officeart/2018/2/layout/IconVerticalSolidList"/>
    <dgm:cxn modelId="{2A71B2AE-1402-4934-8C41-1685DA10AD29}" type="presParOf" srcId="{8F13942C-1D4C-4FA4-A29C-83DC3CAA597D}" destId="{0024837C-8F2B-4E4B-A3D7-8830207661F8}" srcOrd="10" destOrd="0" presId="urn:microsoft.com/office/officeart/2018/2/layout/IconVerticalSolidList"/>
    <dgm:cxn modelId="{317D7DB2-0A56-452B-82FB-E12F7EEDBDDB}" type="presParOf" srcId="{0024837C-8F2B-4E4B-A3D7-8830207661F8}" destId="{5D059ED2-5037-4814-A370-191563C5ABEB}" srcOrd="0" destOrd="0" presId="urn:microsoft.com/office/officeart/2018/2/layout/IconVerticalSolidList"/>
    <dgm:cxn modelId="{57490164-9040-4CB6-9D6D-5EB9DED8569A}" type="presParOf" srcId="{0024837C-8F2B-4E4B-A3D7-8830207661F8}" destId="{E8A1F72D-DEF0-46F9-85C1-8D6281F5A0D5}" srcOrd="1" destOrd="0" presId="urn:microsoft.com/office/officeart/2018/2/layout/IconVerticalSolidList"/>
    <dgm:cxn modelId="{BFDB3946-8DC8-4612-8AE2-77197E1D1CEE}" type="presParOf" srcId="{0024837C-8F2B-4E4B-A3D7-8830207661F8}" destId="{77EA4E76-09F5-4BA1-9891-43A99731E9EF}" srcOrd="2" destOrd="0" presId="urn:microsoft.com/office/officeart/2018/2/layout/IconVerticalSolidList"/>
    <dgm:cxn modelId="{876A569C-339C-4515-BB11-13ADBAE72F1D}" type="presParOf" srcId="{0024837C-8F2B-4E4B-A3D7-8830207661F8}" destId="{310F7E9E-2EBD-4525-BEBB-66302270E8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F1E77-83AA-474C-BDD5-C527CAD5EDC8}">
      <dsp:nvSpPr>
        <dsp:cNvPr id="0" name=""/>
        <dsp:cNvSpPr/>
      </dsp:nvSpPr>
      <dsp:spPr>
        <a:xfrm>
          <a:off x="0" y="0"/>
          <a:ext cx="5365327" cy="16616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100000"/>
            </a:lnSpc>
            <a:spcBef>
              <a:spcPct val="0"/>
            </a:spcBef>
            <a:spcAft>
              <a:spcPct val="35000"/>
            </a:spcAft>
          </a:pPr>
          <a:r>
            <a:rPr lang="en-US" sz="2200" kern="1200" dirty="0"/>
            <a:t>Being better prepared before you start the process of guardian advocacy/guardianship </a:t>
          </a:r>
        </a:p>
      </dsp:txBody>
      <dsp:txXfrm>
        <a:off x="48668" y="48668"/>
        <a:ext cx="3572293" cy="1564298"/>
      </dsp:txXfrm>
    </dsp:sp>
    <dsp:sp modelId="{330972CB-A8FF-46F9-ABF1-D7EC33160911}">
      <dsp:nvSpPr>
        <dsp:cNvPr id="0" name=""/>
        <dsp:cNvSpPr/>
      </dsp:nvSpPr>
      <dsp:spPr>
        <a:xfrm>
          <a:off x="473411" y="1938574"/>
          <a:ext cx="5365327" cy="16616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100000"/>
            </a:lnSpc>
            <a:spcBef>
              <a:spcPct val="0"/>
            </a:spcBef>
            <a:spcAft>
              <a:spcPct val="35000"/>
            </a:spcAft>
          </a:pPr>
          <a:r>
            <a:rPr lang="en-US" sz="2200" kern="1200" dirty="0"/>
            <a:t>Tips and tricks to be aware of after you are awarded Guardian Advocate status (plus advice from the experts!)</a:t>
          </a:r>
        </a:p>
      </dsp:txBody>
      <dsp:txXfrm>
        <a:off x="522079" y="1987242"/>
        <a:ext cx="3714517" cy="1564298"/>
      </dsp:txXfrm>
    </dsp:sp>
    <dsp:sp modelId="{B89689B9-175A-40E9-A4F0-AD3293BB3189}">
      <dsp:nvSpPr>
        <dsp:cNvPr id="0" name=""/>
        <dsp:cNvSpPr/>
      </dsp:nvSpPr>
      <dsp:spPr>
        <a:xfrm>
          <a:off x="946822" y="3877148"/>
          <a:ext cx="5365327" cy="16616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100000"/>
            </a:lnSpc>
            <a:spcBef>
              <a:spcPct val="0"/>
            </a:spcBef>
            <a:spcAft>
              <a:spcPct val="35000"/>
            </a:spcAft>
          </a:pPr>
          <a:r>
            <a:rPr lang="en-US" sz="2200" kern="1200"/>
            <a:t>Resources just for you</a:t>
          </a:r>
        </a:p>
      </dsp:txBody>
      <dsp:txXfrm>
        <a:off x="995490" y="3925816"/>
        <a:ext cx="3714517" cy="1564298"/>
      </dsp:txXfrm>
    </dsp:sp>
    <dsp:sp modelId="{A21D7B2B-CA55-415D-AB70-0B2858327554}">
      <dsp:nvSpPr>
        <dsp:cNvPr id="0" name=""/>
        <dsp:cNvSpPr/>
      </dsp:nvSpPr>
      <dsp:spPr>
        <a:xfrm>
          <a:off x="4285264" y="1260073"/>
          <a:ext cx="1080062" cy="108006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28278" y="1260073"/>
        <a:ext cx="594034" cy="812747"/>
      </dsp:txXfrm>
    </dsp:sp>
    <dsp:sp modelId="{EED76BA7-5AAD-43DB-ADEC-7EA7D9AA20C9}">
      <dsp:nvSpPr>
        <dsp:cNvPr id="0" name=""/>
        <dsp:cNvSpPr/>
      </dsp:nvSpPr>
      <dsp:spPr>
        <a:xfrm>
          <a:off x="4758676" y="3187569"/>
          <a:ext cx="1080062" cy="108006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01690" y="3187569"/>
        <a:ext cx="594034" cy="812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3137A-9E3B-42AC-BD67-31671BF72DFA}">
      <dsp:nvSpPr>
        <dsp:cNvPr id="0" name=""/>
        <dsp:cNvSpPr/>
      </dsp:nvSpPr>
      <dsp:spPr>
        <a:xfrm>
          <a:off x="1254817" y="2651"/>
          <a:ext cx="3286219" cy="21908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0DCBD-A1DF-4E3A-AB65-165436005CD0}">
      <dsp:nvSpPr>
        <dsp:cNvPr id="0" name=""/>
        <dsp:cNvSpPr/>
      </dsp:nvSpPr>
      <dsp:spPr>
        <a:xfrm>
          <a:off x="3943753" y="1731943"/>
          <a:ext cx="6124747" cy="407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The month they turn 19 is the last month that their 'pediatric' Medicaid is in place in Florida. After that, you have to re-apply. If they receive more than $779 from SSDI, they will be denied Medicaid unless they write (in the notes at the end) that they are applying for Protected Medicaid!</a:t>
          </a:r>
        </a:p>
      </dsp:txBody>
      <dsp:txXfrm>
        <a:off x="3943753" y="1731943"/>
        <a:ext cx="6124747" cy="4072797"/>
      </dsp:txXfrm>
    </dsp:sp>
    <dsp:sp modelId="{A18305F6-AF1B-4B04-9ED5-F2C27F06DD75}">
      <dsp:nvSpPr>
        <dsp:cNvPr id="0" name=""/>
        <dsp:cNvSpPr/>
      </dsp:nvSpPr>
      <dsp:spPr>
        <a:xfrm>
          <a:off x="3950232" y="1621441"/>
          <a:ext cx="1118132" cy="1118422"/>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89146-0D8D-49C2-986D-D36A8C231936}">
      <dsp:nvSpPr>
        <dsp:cNvPr id="0" name=""/>
        <dsp:cNvSpPr/>
      </dsp:nvSpPr>
      <dsp:spPr>
        <a:xfrm rot="5400000">
          <a:off x="9256054" y="1621596"/>
          <a:ext cx="1118422" cy="1118132"/>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D6299-8ACA-4762-9ECF-DF0130CC9D04}">
      <dsp:nvSpPr>
        <dsp:cNvPr id="0" name=""/>
        <dsp:cNvSpPr/>
      </dsp:nvSpPr>
      <dsp:spPr>
        <a:xfrm rot="16200000">
          <a:off x="3987411" y="4517608"/>
          <a:ext cx="1118422" cy="1118132"/>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7E30F-7143-40C7-8C43-C8DEFDCAC151}">
      <dsp:nvSpPr>
        <dsp:cNvPr id="0" name=""/>
        <dsp:cNvSpPr/>
      </dsp:nvSpPr>
      <dsp:spPr>
        <a:xfrm rot="10800000">
          <a:off x="9181552" y="4536119"/>
          <a:ext cx="1118132" cy="1118422"/>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A53BE-AA88-4645-B805-93AB687393D5}">
      <dsp:nvSpPr>
        <dsp:cNvPr id="0" name=""/>
        <dsp:cNvSpPr/>
      </dsp:nvSpPr>
      <dsp:spPr>
        <a:xfrm>
          <a:off x="0" y="531"/>
          <a:ext cx="10233025"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83386-E4E1-45AF-82B7-9C836DB63C4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B8CBE-B469-4A26-B00C-09A3055AA0DE}">
      <dsp:nvSpPr>
        <dsp:cNvPr id="0" name=""/>
        <dsp:cNvSpPr/>
      </dsp:nvSpPr>
      <dsp:spPr>
        <a:xfrm>
          <a:off x="1435590" y="531"/>
          <a:ext cx="879743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666750">
            <a:lnSpc>
              <a:spcPct val="100000"/>
            </a:lnSpc>
            <a:spcBef>
              <a:spcPct val="0"/>
            </a:spcBef>
            <a:spcAft>
              <a:spcPct val="35000"/>
            </a:spcAft>
          </a:pPr>
          <a:r>
            <a:rPr lang="en-US" sz="1500" kern="1200" dirty="0"/>
            <a:t>Most important </a:t>
          </a:r>
          <a:r>
            <a:rPr lang="en-US" sz="1500" kern="1200" dirty="0" err="1"/>
            <a:t>lifeskill</a:t>
          </a:r>
          <a:r>
            <a:rPr lang="en-US" sz="1500" kern="1200" dirty="0"/>
            <a:t> ever: Make sure your teenager learns to get themselves up for school (or work) every morning</a:t>
          </a:r>
        </a:p>
      </dsp:txBody>
      <dsp:txXfrm>
        <a:off x="1435590" y="531"/>
        <a:ext cx="8797434" cy="1242935"/>
      </dsp:txXfrm>
    </dsp:sp>
    <dsp:sp modelId="{BABE7EB0-70EA-475B-9AAC-74FC879897FD}">
      <dsp:nvSpPr>
        <dsp:cNvPr id="0" name=""/>
        <dsp:cNvSpPr/>
      </dsp:nvSpPr>
      <dsp:spPr>
        <a:xfrm>
          <a:off x="0" y="1554201"/>
          <a:ext cx="10233025"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846ED-1AD1-4407-8D75-D1C000ABF29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828C42-F48E-42CF-B102-9CBC6E0A8993}">
      <dsp:nvSpPr>
        <dsp:cNvPr id="0" name=""/>
        <dsp:cNvSpPr/>
      </dsp:nvSpPr>
      <dsp:spPr>
        <a:xfrm>
          <a:off x="1435590" y="1554201"/>
          <a:ext cx="879743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666750">
            <a:lnSpc>
              <a:spcPct val="100000"/>
            </a:lnSpc>
            <a:spcBef>
              <a:spcPct val="0"/>
            </a:spcBef>
            <a:spcAft>
              <a:spcPct val="35000"/>
            </a:spcAft>
          </a:pPr>
          <a:r>
            <a:rPr lang="en-US" sz="1500" kern="1200"/>
            <a:t>Other things to think about re independence: Are they able to turn an unfamiliar shower on and off? Take care of other self care/personal hygiene matters by themselves? If not, which ones do they specifically need help with and is there a way to get this support more naturally (like trips to a nail salon or barber shop, etc.)</a:t>
          </a:r>
        </a:p>
      </dsp:txBody>
      <dsp:txXfrm>
        <a:off x="1435590" y="1554201"/>
        <a:ext cx="8797434" cy="1242935"/>
      </dsp:txXfrm>
    </dsp:sp>
    <dsp:sp modelId="{29A9D4EE-A8B9-4C21-910B-FFF2A56DFA4E}">
      <dsp:nvSpPr>
        <dsp:cNvPr id="0" name=""/>
        <dsp:cNvSpPr/>
      </dsp:nvSpPr>
      <dsp:spPr>
        <a:xfrm>
          <a:off x="0" y="3107870"/>
          <a:ext cx="10233025"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8B35E-8D10-4DC4-9548-6D50E20295D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606D3-C3CC-43B0-B688-89F2A3EA31C1}">
      <dsp:nvSpPr>
        <dsp:cNvPr id="0" name=""/>
        <dsp:cNvSpPr/>
      </dsp:nvSpPr>
      <dsp:spPr>
        <a:xfrm>
          <a:off x="1435590" y="3107870"/>
          <a:ext cx="879743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666750">
            <a:lnSpc>
              <a:spcPct val="100000"/>
            </a:lnSpc>
            <a:spcBef>
              <a:spcPct val="0"/>
            </a:spcBef>
            <a:spcAft>
              <a:spcPct val="35000"/>
            </a:spcAft>
          </a:pPr>
          <a:r>
            <a:rPr lang="en-US" sz="1500" kern="1200"/>
            <a:t>From my friend Jim: just remember at all the meetings you go to about your child iep etc. you are the only one not being paid to be there</a:t>
          </a:r>
        </a:p>
      </dsp:txBody>
      <dsp:txXfrm>
        <a:off x="1435590" y="3107870"/>
        <a:ext cx="8797434"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04657-EAD9-4FD6-B164-07E071559DA2}">
      <dsp:nvSpPr>
        <dsp:cNvPr id="0" name=""/>
        <dsp:cNvSpPr/>
      </dsp:nvSpPr>
      <dsp:spPr>
        <a:xfrm>
          <a:off x="0" y="1791"/>
          <a:ext cx="6912245" cy="7632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EFF5B-31B5-4F15-AE26-1372A626FF7E}">
      <dsp:nvSpPr>
        <dsp:cNvPr id="0" name=""/>
        <dsp:cNvSpPr/>
      </dsp:nvSpPr>
      <dsp:spPr>
        <a:xfrm>
          <a:off x="230872" y="173514"/>
          <a:ext cx="419767" cy="41976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9A2A38-1357-4A24-AF35-575FCC635CB5}">
      <dsp:nvSpPr>
        <dsp:cNvPr id="0" name=""/>
        <dsp:cNvSpPr/>
      </dsp:nvSpPr>
      <dsp:spPr>
        <a:xfrm>
          <a:off x="881512" y="1791"/>
          <a:ext cx="6030732" cy="76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73" tIns="80773" rIns="80773" bIns="80773" numCol="1" spcCol="1270" anchor="ctr" anchorCtr="0">
          <a:noAutofit/>
        </a:bodyPr>
        <a:lstStyle/>
        <a:p>
          <a:pPr lvl="0" algn="l" defTabSz="755650">
            <a:lnSpc>
              <a:spcPct val="90000"/>
            </a:lnSpc>
            <a:spcBef>
              <a:spcPct val="0"/>
            </a:spcBef>
            <a:spcAft>
              <a:spcPct val="35000"/>
            </a:spcAft>
          </a:pPr>
          <a:r>
            <a:rPr lang="en-US" sz="1700" kern="1200"/>
            <a:t>Not every person will “choose the dream” And that’s okay. Our job is to listen and support them to reach THAT dream. THEIR dream.</a:t>
          </a:r>
        </a:p>
      </dsp:txBody>
      <dsp:txXfrm>
        <a:off x="881512" y="1791"/>
        <a:ext cx="6030732" cy="763213"/>
      </dsp:txXfrm>
    </dsp:sp>
    <dsp:sp modelId="{066914D1-F134-449A-BFA8-116B3BC05A13}">
      <dsp:nvSpPr>
        <dsp:cNvPr id="0" name=""/>
        <dsp:cNvSpPr/>
      </dsp:nvSpPr>
      <dsp:spPr>
        <a:xfrm>
          <a:off x="0" y="955808"/>
          <a:ext cx="6912245" cy="7632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5AD34-EE50-4F52-9BD2-3E3EB7FFAC37}">
      <dsp:nvSpPr>
        <dsp:cNvPr id="0" name=""/>
        <dsp:cNvSpPr/>
      </dsp:nvSpPr>
      <dsp:spPr>
        <a:xfrm>
          <a:off x="230872" y="1127531"/>
          <a:ext cx="419767" cy="41976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3E3552-235C-4583-951F-2E2924D7F5A7}">
      <dsp:nvSpPr>
        <dsp:cNvPr id="0" name=""/>
        <dsp:cNvSpPr/>
      </dsp:nvSpPr>
      <dsp:spPr>
        <a:xfrm>
          <a:off x="881512" y="955808"/>
          <a:ext cx="6030732" cy="76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73" tIns="80773" rIns="80773" bIns="80773" numCol="1" spcCol="1270" anchor="ctr" anchorCtr="0">
          <a:noAutofit/>
        </a:bodyPr>
        <a:lstStyle/>
        <a:p>
          <a:pPr lvl="0" algn="l" defTabSz="755650">
            <a:lnSpc>
              <a:spcPct val="90000"/>
            </a:lnSpc>
            <a:spcBef>
              <a:spcPct val="0"/>
            </a:spcBef>
            <a:spcAft>
              <a:spcPct val="35000"/>
            </a:spcAft>
          </a:pPr>
          <a:r>
            <a:rPr lang="en-US" sz="1700" kern="1200"/>
            <a:t>Be a passenger on this journey. Let them lead.</a:t>
          </a:r>
        </a:p>
      </dsp:txBody>
      <dsp:txXfrm>
        <a:off x="881512" y="955808"/>
        <a:ext cx="6030732" cy="763213"/>
      </dsp:txXfrm>
    </dsp:sp>
    <dsp:sp modelId="{691DA9E2-4E07-4E55-87FF-BC3EAC9E6C59}">
      <dsp:nvSpPr>
        <dsp:cNvPr id="0" name=""/>
        <dsp:cNvSpPr/>
      </dsp:nvSpPr>
      <dsp:spPr>
        <a:xfrm>
          <a:off x="0" y="1909825"/>
          <a:ext cx="6912245" cy="7632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AA0A1-1754-46B9-8CFF-890ABC717B41}">
      <dsp:nvSpPr>
        <dsp:cNvPr id="0" name=""/>
        <dsp:cNvSpPr/>
      </dsp:nvSpPr>
      <dsp:spPr>
        <a:xfrm>
          <a:off x="230872" y="2081548"/>
          <a:ext cx="419767" cy="41976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7F7E7E-3FB8-4B25-AD69-241B429ADE61}">
      <dsp:nvSpPr>
        <dsp:cNvPr id="0" name=""/>
        <dsp:cNvSpPr/>
      </dsp:nvSpPr>
      <dsp:spPr>
        <a:xfrm>
          <a:off x="881512" y="1909825"/>
          <a:ext cx="6030732" cy="76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73" tIns="80773" rIns="80773" bIns="80773" numCol="1" spcCol="1270" anchor="ctr" anchorCtr="0">
          <a:noAutofit/>
        </a:bodyPr>
        <a:lstStyle/>
        <a:p>
          <a:pPr lvl="0" algn="l" defTabSz="755650">
            <a:lnSpc>
              <a:spcPct val="90000"/>
            </a:lnSpc>
            <a:spcBef>
              <a:spcPct val="0"/>
            </a:spcBef>
            <a:spcAft>
              <a:spcPct val="35000"/>
            </a:spcAft>
          </a:pPr>
          <a:r>
            <a:rPr lang="en-US" sz="1700" kern="1200"/>
            <a:t>If they are living independently, teach them that they are the employer, the driver.</a:t>
          </a:r>
        </a:p>
      </dsp:txBody>
      <dsp:txXfrm>
        <a:off x="881512" y="1909825"/>
        <a:ext cx="6030732" cy="763213"/>
      </dsp:txXfrm>
    </dsp:sp>
    <dsp:sp modelId="{BAF13CF5-DE6A-4E03-9CCA-F0216094E256}">
      <dsp:nvSpPr>
        <dsp:cNvPr id="0" name=""/>
        <dsp:cNvSpPr/>
      </dsp:nvSpPr>
      <dsp:spPr>
        <a:xfrm>
          <a:off x="0" y="2863843"/>
          <a:ext cx="6912245" cy="7632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8125C-F4E0-4BFF-BAA4-EDC3B2A57B6C}">
      <dsp:nvSpPr>
        <dsp:cNvPr id="0" name=""/>
        <dsp:cNvSpPr/>
      </dsp:nvSpPr>
      <dsp:spPr>
        <a:xfrm>
          <a:off x="230872" y="3035566"/>
          <a:ext cx="419767" cy="41976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151FE-4440-49BE-A2F4-11D90553D088}">
      <dsp:nvSpPr>
        <dsp:cNvPr id="0" name=""/>
        <dsp:cNvSpPr/>
      </dsp:nvSpPr>
      <dsp:spPr>
        <a:xfrm>
          <a:off x="881512" y="2863843"/>
          <a:ext cx="6030732" cy="76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73" tIns="80773" rIns="80773" bIns="80773" numCol="1" spcCol="1270" anchor="ctr" anchorCtr="0">
          <a:noAutofit/>
        </a:bodyPr>
        <a:lstStyle/>
        <a:p>
          <a:pPr lvl="0" algn="l" defTabSz="755650">
            <a:lnSpc>
              <a:spcPct val="90000"/>
            </a:lnSpc>
            <a:spcBef>
              <a:spcPct val="0"/>
            </a:spcBef>
            <a:spcAft>
              <a:spcPct val="35000"/>
            </a:spcAft>
          </a:pPr>
          <a:r>
            <a:rPr lang="en-US" sz="1700" kern="1200"/>
            <a:t>Respect your son/daughter’s “no.”</a:t>
          </a:r>
        </a:p>
      </dsp:txBody>
      <dsp:txXfrm>
        <a:off x="881512" y="2863843"/>
        <a:ext cx="6030732" cy="763213"/>
      </dsp:txXfrm>
    </dsp:sp>
    <dsp:sp modelId="{70476A97-35DD-44D0-A07D-81E4C8FF66AB}">
      <dsp:nvSpPr>
        <dsp:cNvPr id="0" name=""/>
        <dsp:cNvSpPr/>
      </dsp:nvSpPr>
      <dsp:spPr>
        <a:xfrm>
          <a:off x="0" y="3817860"/>
          <a:ext cx="6912245" cy="76321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D7264-79E8-42A3-8E4D-3F345EEB8A4B}">
      <dsp:nvSpPr>
        <dsp:cNvPr id="0" name=""/>
        <dsp:cNvSpPr/>
      </dsp:nvSpPr>
      <dsp:spPr>
        <a:xfrm>
          <a:off x="230872" y="3989583"/>
          <a:ext cx="419767" cy="41976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918E51-D170-42F9-ADB3-917FEECE1289}">
      <dsp:nvSpPr>
        <dsp:cNvPr id="0" name=""/>
        <dsp:cNvSpPr/>
      </dsp:nvSpPr>
      <dsp:spPr>
        <a:xfrm>
          <a:off x="881512" y="3817860"/>
          <a:ext cx="6030732" cy="76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73" tIns="80773" rIns="80773" bIns="80773" numCol="1" spcCol="1270" anchor="ctr" anchorCtr="0">
          <a:noAutofit/>
        </a:bodyPr>
        <a:lstStyle/>
        <a:p>
          <a:pPr lvl="0" algn="l" defTabSz="755650">
            <a:lnSpc>
              <a:spcPct val="90000"/>
            </a:lnSpc>
            <a:spcBef>
              <a:spcPct val="0"/>
            </a:spcBef>
            <a:spcAft>
              <a:spcPct val="35000"/>
            </a:spcAft>
          </a:pPr>
          <a:r>
            <a:rPr lang="en-US" sz="1700" kern="1200"/>
            <a:t>Our job shifts to support their choices, not make the choices FOR them.</a:t>
          </a:r>
        </a:p>
      </dsp:txBody>
      <dsp:txXfrm>
        <a:off x="881512" y="3817860"/>
        <a:ext cx="6030732" cy="763213"/>
      </dsp:txXfrm>
    </dsp:sp>
    <dsp:sp modelId="{5D059ED2-5037-4814-A370-191563C5ABEB}">
      <dsp:nvSpPr>
        <dsp:cNvPr id="0" name=""/>
        <dsp:cNvSpPr/>
      </dsp:nvSpPr>
      <dsp:spPr>
        <a:xfrm>
          <a:off x="0" y="4771877"/>
          <a:ext cx="6912245" cy="7632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1F72D-DEF0-46F9-85C1-8D6281F5A0D5}">
      <dsp:nvSpPr>
        <dsp:cNvPr id="0" name=""/>
        <dsp:cNvSpPr/>
      </dsp:nvSpPr>
      <dsp:spPr>
        <a:xfrm>
          <a:off x="230872" y="4943601"/>
          <a:ext cx="419767" cy="41976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F7E9E-2EBD-4525-BEBB-66302270E808}">
      <dsp:nvSpPr>
        <dsp:cNvPr id="0" name=""/>
        <dsp:cNvSpPr/>
      </dsp:nvSpPr>
      <dsp:spPr>
        <a:xfrm>
          <a:off x="881512" y="4771877"/>
          <a:ext cx="6030732" cy="76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73" tIns="80773" rIns="80773" bIns="80773" numCol="1" spcCol="1270" anchor="ctr" anchorCtr="0">
          <a:noAutofit/>
        </a:bodyPr>
        <a:lstStyle/>
        <a:p>
          <a:pPr lvl="0" algn="l" defTabSz="755650">
            <a:lnSpc>
              <a:spcPct val="90000"/>
            </a:lnSpc>
            <a:spcBef>
              <a:spcPct val="0"/>
            </a:spcBef>
            <a:spcAft>
              <a:spcPct val="35000"/>
            </a:spcAft>
          </a:pPr>
          <a:r>
            <a:rPr lang="en-US" sz="1700" kern="1200"/>
            <a:t>The world is THEIRS. Even if they only have one word, they have a voice.</a:t>
          </a:r>
        </a:p>
      </dsp:txBody>
      <dsp:txXfrm>
        <a:off x="881512" y="4771877"/>
        <a:ext cx="6030732" cy="7632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571F4-7337-46EC-BF15-EB99F782E6C3}"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09788-6ECB-421F-928E-2DA54FF4E03C}" type="slidenum">
              <a:rPr lang="en-US" smtClean="0"/>
              <a:t>‹#›</a:t>
            </a:fld>
            <a:endParaRPr lang="en-US"/>
          </a:p>
        </p:txBody>
      </p:sp>
    </p:spTree>
    <p:extLst>
      <p:ext uri="{BB962C8B-B14F-4D97-AF65-F5344CB8AC3E}">
        <p14:creationId xmlns:p14="http://schemas.microsoft.com/office/powerpoint/2010/main" val="23131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share this NOT toot my own horn but to let you know that you WILL make mistakes no matter how hard you try or how many workshops you attend! Adulthood is all about taking risks and trial and error.</a:t>
            </a:r>
          </a:p>
        </p:txBody>
      </p:sp>
      <p:sp>
        <p:nvSpPr>
          <p:cNvPr id="4" name="Slide Number Placeholder 3"/>
          <p:cNvSpPr>
            <a:spLocks noGrp="1"/>
          </p:cNvSpPr>
          <p:nvPr>
            <p:ph type="sldNum" sz="quarter" idx="5"/>
          </p:nvPr>
        </p:nvSpPr>
        <p:spPr/>
        <p:txBody>
          <a:bodyPr/>
          <a:lstStyle/>
          <a:p>
            <a:fld id="{49009788-6ECB-421F-928E-2DA54FF4E03C}" type="slidenum">
              <a:rPr lang="en-US" smtClean="0"/>
              <a:t>2</a:t>
            </a:fld>
            <a:endParaRPr lang="en-US"/>
          </a:p>
        </p:txBody>
      </p:sp>
    </p:spTree>
    <p:extLst>
      <p:ext uri="{BB962C8B-B14F-4D97-AF65-F5344CB8AC3E}">
        <p14:creationId xmlns:p14="http://schemas.microsoft.com/office/powerpoint/2010/main" val="276109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Connie Hutzel</a:t>
            </a:r>
          </a:p>
        </p:txBody>
      </p:sp>
      <p:sp>
        <p:nvSpPr>
          <p:cNvPr id="4" name="Slide Number Placeholder 3"/>
          <p:cNvSpPr>
            <a:spLocks noGrp="1"/>
          </p:cNvSpPr>
          <p:nvPr>
            <p:ph type="sldNum" sz="quarter" idx="5"/>
          </p:nvPr>
        </p:nvSpPr>
        <p:spPr/>
        <p:txBody>
          <a:bodyPr/>
          <a:lstStyle/>
          <a:p>
            <a:fld id="{49009788-6ECB-421F-928E-2DA54FF4E03C}" type="slidenum">
              <a:rPr lang="en-US" smtClean="0"/>
              <a:t>19</a:t>
            </a:fld>
            <a:endParaRPr lang="en-US"/>
          </a:p>
        </p:txBody>
      </p:sp>
    </p:spTree>
    <p:extLst>
      <p:ext uri="{BB962C8B-B14F-4D97-AF65-F5344CB8AC3E}">
        <p14:creationId xmlns:p14="http://schemas.microsoft.com/office/powerpoint/2010/main" val="354396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group  Supported Decision Making Divas &amp; Dudes Jawanda Mast is administrator</a:t>
            </a:r>
          </a:p>
        </p:txBody>
      </p:sp>
      <p:sp>
        <p:nvSpPr>
          <p:cNvPr id="4" name="Slide Number Placeholder 3"/>
          <p:cNvSpPr>
            <a:spLocks noGrp="1"/>
          </p:cNvSpPr>
          <p:nvPr>
            <p:ph type="sldNum" sz="quarter" idx="5"/>
          </p:nvPr>
        </p:nvSpPr>
        <p:spPr/>
        <p:txBody>
          <a:bodyPr/>
          <a:lstStyle/>
          <a:p>
            <a:fld id="{49009788-6ECB-421F-928E-2DA54FF4E03C}" type="slidenum">
              <a:rPr lang="en-US" smtClean="0"/>
              <a:t>22</a:t>
            </a:fld>
            <a:endParaRPr lang="en-US"/>
          </a:p>
        </p:txBody>
      </p:sp>
    </p:spTree>
    <p:extLst>
      <p:ext uri="{BB962C8B-B14F-4D97-AF65-F5344CB8AC3E}">
        <p14:creationId xmlns:p14="http://schemas.microsoft.com/office/powerpoint/2010/main" val="241145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resources re other disabilities from Woodbine House and Brooks Publishing</a:t>
            </a:r>
          </a:p>
        </p:txBody>
      </p:sp>
      <p:sp>
        <p:nvSpPr>
          <p:cNvPr id="4" name="Slide Number Placeholder 3"/>
          <p:cNvSpPr>
            <a:spLocks noGrp="1"/>
          </p:cNvSpPr>
          <p:nvPr>
            <p:ph type="sldNum" sz="quarter" idx="5"/>
          </p:nvPr>
        </p:nvSpPr>
        <p:spPr/>
        <p:txBody>
          <a:bodyPr/>
          <a:lstStyle/>
          <a:p>
            <a:fld id="{49009788-6ECB-421F-928E-2DA54FF4E03C}" type="slidenum">
              <a:rPr lang="en-US" smtClean="0"/>
              <a:t>24</a:t>
            </a:fld>
            <a:endParaRPr lang="en-US"/>
          </a:p>
        </p:txBody>
      </p:sp>
    </p:spTree>
    <p:extLst>
      <p:ext uri="{BB962C8B-B14F-4D97-AF65-F5344CB8AC3E}">
        <p14:creationId xmlns:p14="http://schemas.microsoft.com/office/powerpoint/2010/main" val="291917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 Medlen</a:t>
            </a:r>
          </a:p>
        </p:txBody>
      </p:sp>
      <p:sp>
        <p:nvSpPr>
          <p:cNvPr id="4" name="Slide Number Placeholder 3"/>
          <p:cNvSpPr>
            <a:spLocks noGrp="1"/>
          </p:cNvSpPr>
          <p:nvPr>
            <p:ph type="sldNum" sz="quarter" idx="5"/>
          </p:nvPr>
        </p:nvSpPr>
        <p:spPr/>
        <p:txBody>
          <a:bodyPr/>
          <a:lstStyle/>
          <a:p>
            <a:fld id="{49009788-6ECB-421F-928E-2DA54FF4E03C}" type="slidenum">
              <a:rPr lang="en-US" smtClean="0"/>
              <a:t>25</a:t>
            </a:fld>
            <a:endParaRPr lang="en-US"/>
          </a:p>
        </p:txBody>
      </p:sp>
    </p:spTree>
    <p:extLst>
      <p:ext uri="{BB962C8B-B14F-4D97-AF65-F5344CB8AC3E}">
        <p14:creationId xmlns:p14="http://schemas.microsoft.com/office/powerpoint/2010/main" val="108366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Professionals? Age of children? Various disabilities? How many of you would say your loved one is the LEADER in making choices for themselves now?</a:t>
            </a:r>
          </a:p>
        </p:txBody>
      </p:sp>
      <p:sp>
        <p:nvSpPr>
          <p:cNvPr id="4" name="Slide Number Placeholder 3"/>
          <p:cNvSpPr>
            <a:spLocks noGrp="1"/>
          </p:cNvSpPr>
          <p:nvPr>
            <p:ph type="sldNum" sz="quarter" idx="5"/>
          </p:nvPr>
        </p:nvSpPr>
        <p:spPr/>
        <p:txBody>
          <a:bodyPr/>
          <a:lstStyle/>
          <a:p>
            <a:fld id="{49009788-6ECB-421F-928E-2DA54FF4E03C}" type="slidenum">
              <a:rPr lang="en-US" smtClean="0"/>
              <a:t>3</a:t>
            </a:fld>
            <a:endParaRPr lang="en-US"/>
          </a:p>
        </p:txBody>
      </p:sp>
    </p:spTree>
    <p:extLst>
      <p:ext uri="{BB962C8B-B14F-4D97-AF65-F5344CB8AC3E}">
        <p14:creationId xmlns:p14="http://schemas.microsoft.com/office/powerpoint/2010/main" val="374323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 advice related to guardian advocacy but a lot of other tidbits and advice from fellow parents of adults-is there anything you hoped to hear during this portion?</a:t>
            </a:r>
          </a:p>
        </p:txBody>
      </p:sp>
      <p:sp>
        <p:nvSpPr>
          <p:cNvPr id="4" name="Slide Number Placeholder 3"/>
          <p:cNvSpPr>
            <a:spLocks noGrp="1"/>
          </p:cNvSpPr>
          <p:nvPr>
            <p:ph type="sldNum" sz="quarter" idx="5"/>
          </p:nvPr>
        </p:nvSpPr>
        <p:spPr/>
        <p:txBody>
          <a:bodyPr/>
          <a:lstStyle/>
          <a:p>
            <a:fld id="{49009788-6ECB-421F-928E-2DA54FF4E03C}" type="slidenum">
              <a:rPr lang="en-US" smtClean="0"/>
              <a:t>5</a:t>
            </a:fld>
            <a:endParaRPr lang="en-US"/>
          </a:p>
        </p:txBody>
      </p:sp>
    </p:spTree>
    <p:extLst>
      <p:ext uri="{BB962C8B-B14F-4D97-AF65-F5344CB8AC3E}">
        <p14:creationId xmlns:p14="http://schemas.microsoft.com/office/powerpoint/2010/main" val="141068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 with friends camp story/Bubba </a:t>
            </a:r>
          </a:p>
        </p:txBody>
      </p:sp>
      <p:sp>
        <p:nvSpPr>
          <p:cNvPr id="4" name="Slide Number Placeholder 3"/>
          <p:cNvSpPr>
            <a:spLocks noGrp="1"/>
          </p:cNvSpPr>
          <p:nvPr>
            <p:ph type="sldNum" sz="quarter" idx="5"/>
          </p:nvPr>
        </p:nvSpPr>
        <p:spPr/>
        <p:txBody>
          <a:bodyPr/>
          <a:lstStyle/>
          <a:p>
            <a:fld id="{49009788-6ECB-421F-928E-2DA54FF4E03C}" type="slidenum">
              <a:rPr lang="en-US" smtClean="0"/>
              <a:t>7</a:t>
            </a:fld>
            <a:endParaRPr lang="en-US"/>
          </a:p>
        </p:txBody>
      </p:sp>
    </p:spTree>
    <p:extLst>
      <p:ext uri="{BB962C8B-B14F-4D97-AF65-F5344CB8AC3E}">
        <p14:creationId xmlns:p14="http://schemas.microsoft.com/office/powerpoint/2010/main" val="42467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 Couwenhoven was a total marshmallow in middle school. It’s not a skill so much as realizing you have some power in your own life. We worked as parents and teachers on giving her more choices and control over time. Think about this intentionally!-Terri C</a:t>
            </a:r>
          </a:p>
        </p:txBody>
      </p:sp>
      <p:sp>
        <p:nvSpPr>
          <p:cNvPr id="4" name="Slide Number Placeholder 3"/>
          <p:cNvSpPr>
            <a:spLocks noGrp="1"/>
          </p:cNvSpPr>
          <p:nvPr>
            <p:ph type="sldNum" sz="quarter" idx="5"/>
          </p:nvPr>
        </p:nvSpPr>
        <p:spPr/>
        <p:txBody>
          <a:bodyPr/>
          <a:lstStyle/>
          <a:p>
            <a:fld id="{49009788-6ECB-421F-928E-2DA54FF4E03C}" type="slidenum">
              <a:rPr lang="en-US" smtClean="0"/>
              <a:t>8</a:t>
            </a:fld>
            <a:endParaRPr lang="en-US"/>
          </a:p>
        </p:txBody>
      </p:sp>
    </p:spTree>
    <p:extLst>
      <p:ext uri="{BB962C8B-B14F-4D97-AF65-F5344CB8AC3E}">
        <p14:creationId xmlns:p14="http://schemas.microsoft.com/office/powerpoint/2010/main" val="100171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up several more steps and 1) have you discussed your child’s diagnosis with them ever? It’s time! And 2) planning for independence starts REALLY early and must be truly planned out. Just like any other skill, our kids/adults require lots of practice. This practice comes with a bit of risk. We have to let them experience some consequences just like every other young person growing in to adulthood. Not sure that I have ideas to make things EASIER, but DEFINITELY have experienced the trials and errors along the way.</a:t>
            </a:r>
          </a:p>
        </p:txBody>
      </p:sp>
      <p:sp>
        <p:nvSpPr>
          <p:cNvPr id="4" name="Slide Number Placeholder 3"/>
          <p:cNvSpPr>
            <a:spLocks noGrp="1"/>
          </p:cNvSpPr>
          <p:nvPr>
            <p:ph type="sldNum" sz="quarter" idx="5"/>
          </p:nvPr>
        </p:nvSpPr>
        <p:spPr/>
        <p:txBody>
          <a:bodyPr/>
          <a:lstStyle/>
          <a:p>
            <a:fld id="{49009788-6ECB-421F-928E-2DA54FF4E03C}" type="slidenum">
              <a:rPr lang="en-US" smtClean="0"/>
              <a:t>9</a:t>
            </a:fld>
            <a:endParaRPr lang="en-US"/>
          </a:p>
        </p:txBody>
      </p:sp>
    </p:spTree>
    <p:extLst>
      <p:ext uri="{BB962C8B-B14F-4D97-AF65-F5344CB8AC3E}">
        <p14:creationId xmlns:p14="http://schemas.microsoft.com/office/powerpoint/2010/main" val="73149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Funaro-time to change how you think of your loved one. They are now an adult, the driver of their own dreams and your role is to support that, even if you may disagree. They are now the employer, the boss of all of their support people in their life.</a:t>
            </a:r>
          </a:p>
        </p:txBody>
      </p:sp>
      <p:sp>
        <p:nvSpPr>
          <p:cNvPr id="4" name="Slide Number Placeholder 3"/>
          <p:cNvSpPr>
            <a:spLocks noGrp="1"/>
          </p:cNvSpPr>
          <p:nvPr>
            <p:ph type="sldNum" sz="quarter" idx="5"/>
          </p:nvPr>
        </p:nvSpPr>
        <p:spPr/>
        <p:txBody>
          <a:bodyPr/>
          <a:lstStyle/>
          <a:p>
            <a:fld id="{49009788-6ECB-421F-928E-2DA54FF4E03C}" type="slidenum">
              <a:rPr lang="en-US" smtClean="0"/>
              <a:t>10</a:t>
            </a:fld>
            <a:endParaRPr lang="en-US"/>
          </a:p>
        </p:txBody>
      </p:sp>
    </p:spTree>
    <p:extLst>
      <p:ext uri="{BB962C8B-B14F-4D97-AF65-F5344CB8AC3E}">
        <p14:creationId xmlns:p14="http://schemas.microsoft.com/office/powerpoint/2010/main" val="356621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Cyr</a:t>
            </a:r>
          </a:p>
        </p:txBody>
      </p:sp>
      <p:sp>
        <p:nvSpPr>
          <p:cNvPr id="4" name="Slide Number Placeholder 3"/>
          <p:cNvSpPr>
            <a:spLocks noGrp="1"/>
          </p:cNvSpPr>
          <p:nvPr>
            <p:ph type="sldNum" sz="quarter" idx="5"/>
          </p:nvPr>
        </p:nvSpPr>
        <p:spPr/>
        <p:txBody>
          <a:bodyPr/>
          <a:lstStyle/>
          <a:p>
            <a:fld id="{49009788-6ECB-421F-928E-2DA54FF4E03C}" type="slidenum">
              <a:rPr lang="en-US" smtClean="0"/>
              <a:t>13</a:t>
            </a:fld>
            <a:endParaRPr lang="en-US"/>
          </a:p>
        </p:txBody>
      </p:sp>
    </p:spTree>
    <p:extLst>
      <p:ext uri="{BB962C8B-B14F-4D97-AF65-F5344CB8AC3E}">
        <p14:creationId xmlns:p14="http://schemas.microsoft.com/office/powerpoint/2010/main" val="4319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Kathleen Mitchell</a:t>
            </a:r>
          </a:p>
        </p:txBody>
      </p:sp>
      <p:sp>
        <p:nvSpPr>
          <p:cNvPr id="4" name="Slide Number Placeholder 3"/>
          <p:cNvSpPr>
            <a:spLocks noGrp="1"/>
          </p:cNvSpPr>
          <p:nvPr>
            <p:ph type="sldNum" sz="quarter" idx="5"/>
          </p:nvPr>
        </p:nvSpPr>
        <p:spPr/>
        <p:txBody>
          <a:bodyPr/>
          <a:lstStyle/>
          <a:p>
            <a:fld id="{49009788-6ECB-421F-928E-2DA54FF4E03C}" type="slidenum">
              <a:rPr lang="en-US" smtClean="0"/>
              <a:t>18</a:t>
            </a:fld>
            <a:endParaRPr lang="en-US"/>
          </a:p>
        </p:txBody>
      </p:sp>
    </p:spTree>
    <p:extLst>
      <p:ext uri="{BB962C8B-B14F-4D97-AF65-F5344CB8AC3E}">
        <p14:creationId xmlns:p14="http://schemas.microsoft.com/office/powerpoint/2010/main" val="15882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795B7D-F231-425B-AE10-02D888FDBEA1}" type="datetime1">
              <a:rPr lang="en-US" smtClean="0"/>
              <a:t>4/12/2019</a:t>
            </a:fld>
            <a:endParaRPr lang="en-US"/>
          </a:p>
        </p:txBody>
      </p:sp>
      <p:sp>
        <p:nvSpPr>
          <p:cNvPr id="8" name="Footer Placeholder 7"/>
          <p:cNvSpPr>
            <a:spLocks noGrp="1"/>
          </p:cNvSpPr>
          <p:nvPr>
            <p:ph type="ftr" sz="quarter" idx="11"/>
          </p:nvPr>
        </p:nvSpPr>
        <p:spPr/>
        <p:txBody>
          <a:bodyPr/>
          <a:lstStyle/>
          <a:p>
            <a:r>
              <a:rPr lang="nl-NL"/>
              <a:t>Amy Van Bergen Consulting (c) 2019</a:t>
            </a:r>
            <a:endParaRPr lang="en-US"/>
          </a:p>
        </p:txBody>
      </p:sp>
      <p:sp>
        <p:nvSpPr>
          <p:cNvPr id="9" name="Slide Number Placeholder 8"/>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318152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8B5D5-F2DA-43F0-8097-B1CACC54794A}" type="datetime1">
              <a:rPr lang="en-US" smtClean="0"/>
              <a:t>4/12/2019</a:t>
            </a:fld>
            <a:endParaRPr lang="en-US"/>
          </a:p>
        </p:txBody>
      </p:sp>
      <p:sp>
        <p:nvSpPr>
          <p:cNvPr id="6" name="Footer Placeholder 5"/>
          <p:cNvSpPr>
            <a:spLocks noGrp="1"/>
          </p:cNvSpPr>
          <p:nvPr>
            <p:ph type="ftr" sz="quarter" idx="11"/>
          </p:nvPr>
        </p:nvSpPr>
        <p:spPr/>
        <p:txBody>
          <a:bodyPr/>
          <a:lstStyle/>
          <a:p>
            <a:r>
              <a:rPr lang="nl-NL"/>
              <a:t>Amy Van Bergen Consulting (c) 2019</a:t>
            </a:r>
            <a:endParaRPr lang="en-US"/>
          </a:p>
        </p:txBody>
      </p:sp>
      <p:sp>
        <p:nvSpPr>
          <p:cNvPr id="7" name="Slide Number Placeholder 6"/>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406777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E300C0-6097-4E4B-896F-1CC6CFB5D687}" type="datetime1">
              <a:rPr lang="en-US" smtClean="0"/>
              <a:t>4/12/2019</a:t>
            </a:fld>
            <a:endParaRPr lang="en-US"/>
          </a:p>
        </p:txBody>
      </p:sp>
      <p:sp>
        <p:nvSpPr>
          <p:cNvPr id="6" name="Footer Placeholder 5"/>
          <p:cNvSpPr>
            <a:spLocks noGrp="1"/>
          </p:cNvSpPr>
          <p:nvPr>
            <p:ph type="ftr" sz="quarter" idx="11"/>
          </p:nvPr>
        </p:nvSpPr>
        <p:spPr/>
        <p:txBody>
          <a:bodyPr/>
          <a:lstStyle/>
          <a:p>
            <a:r>
              <a:rPr lang="nl-NL"/>
              <a:t>Amy Van Bergen Consulting (c) 2019</a:t>
            </a:r>
            <a:endParaRPr lang="en-US"/>
          </a:p>
        </p:txBody>
      </p:sp>
      <p:sp>
        <p:nvSpPr>
          <p:cNvPr id="7" name="Slide Number Placeholder 6"/>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561308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2F1CF-6AA5-4918-A034-5311967D8769}" type="datetime1">
              <a:rPr lang="en-US" smtClean="0"/>
              <a:t>4/12/2019</a:t>
            </a:fld>
            <a:endParaRPr lang="en-US"/>
          </a:p>
        </p:txBody>
      </p:sp>
      <p:sp>
        <p:nvSpPr>
          <p:cNvPr id="6" name="Footer Placeholder 5"/>
          <p:cNvSpPr>
            <a:spLocks noGrp="1"/>
          </p:cNvSpPr>
          <p:nvPr>
            <p:ph type="ftr" sz="quarter" idx="11"/>
          </p:nvPr>
        </p:nvSpPr>
        <p:spPr/>
        <p:txBody>
          <a:bodyPr/>
          <a:lstStyle/>
          <a:p>
            <a:r>
              <a:rPr lang="nl-NL"/>
              <a:t>Amy Van Bergen Consulting (c) 2019</a:t>
            </a:r>
            <a:endParaRPr lang="en-US"/>
          </a:p>
        </p:txBody>
      </p:sp>
      <p:sp>
        <p:nvSpPr>
          <p:cNvPr id="7" name="Slide Number Placeholder 6"/>
          <p:cNvSpPr>
            <a:spLocks noGrp="1"/>
          </p:cNvSpPr>
          <p:nvPr>
            <p:ph type="sldNum" sz="quarter" idx="12"/>
          </p:nvPr>
        </p:nvSpPr>
        <p:spPr/>
        <p:txBody>
          <a:bodyPr/>
          <a:lstStyle/>
          <a:p>
            <a:fld id="{C5109B21-E972-4FE6-A839-8F426CF1424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629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2B4A9-C97E-46F9-9213-C678B7E8F6E1}" type="datetime1">
              <a:rPr lang="en-US" smtClean="0"/>
              <a:t>4/12/2019</a:t>
            </a:fld>
            <a:endParaRPr lang="en-US"/>
          </a:p>
        </p:txBody>
      </p:sp>
      <p:sp>
        <p:nvSpPr>
          <p:cNvPr id="6" name="Footer Placeholder 5"/>
          <p:cNvSpPr>
            <a:spLocks noGrp="1"/>
          </p:cNvSpPr>
          <p:nvPr>
            <p:ph type="ftr" sz="quarter" idx="11"/>
          </p:nvPr>
        </p:nvSpPr>
        <p:spPr/>
        <p:txBody>
          <a:bodyPr/>
          <a:lstStyle/>
          <a:p>
            <a:r>
              <a:rPr lang="nl-NL"/>
              <a:t>Amy Van Bergen Consulting (c) 2019</a:t>
            </a:r>
            <a:endParaRPr lang="en-US"/>
          </a:p>
        </p:txBody>
      </p:sp>
      <p:sp>
        <p:nvSpPr>
          <p:cNvPr id="7" name="Slide Number Placeholder 6"/>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7518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6351EF-2673-4EB6-90F8-283EDD6CED31}" type="datetime1">
              <a:rPr lang="en-US" smtClean="0"/>
              <a:t>4/12/2019</a:t>
            </a:fld>
            <a:endParaRPr lang="en-US"/>
          </a:p>
        </p:txBody>
      </p:sp>
      <p:sp>
        <p:nvSpPr>
          <p:cNvPr id="4" name="Footer Placeholder 3"/>
          <p:cNvSpPr>
            <a:spLocks noGrp="1"/>
          </p:cNvSpPr>
          <p:nvPr>
            <p:ph type="ftr" sz="quarter" idx="11"/>
          </p:nvPr>
        </p:nvSpPr>
        <p:spPr/>
        <p:txBody>
          <a:bodyPr/>
          <a:lstStyle/>
          <a:p>
            <a:r>
              <a:rPr lang="nl-NL"/>
              <a:t>Amy Van Bergen Consulting (c) 2019</a:t>
            </a:r>
            <a:endParaRPr lang="en-US"/>
          </a:p>
        </p:txBody>
      </p:sp>
      <p:sp>
        <p:nvSpPr>
          <p:cNvPr id="5" name="Slide Number Placeholder 4"/>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159116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6C60B2-4821-4C5B-84F3-9A21CD549114}" type="datetime1">
              <a:rPr lang="en-US" smtClean="0"/>
              <a:t>4/12/2019</a:t>
            </a:fld>
            <a:endParaRPr lang="en-US"/>
          </a:p>
        </p:txBody>
      </p:sp>
      <p:sp>
        <p:nvSpPr>
          <p:cNvPr id="4" name="Footer Placeholder 3"/>
          <p:cNvSpPr>
            <a:spLocks noGrp="1"/>
          </p:cNvSpPr>
          <p:nvPr>
            <p:ph type="ftr" sz="quarter" idx="11"/>
          </p:nvPr>
        </p:nvSpPr>
        <p:spPr/>
        <p:txBody>
          <a:bodyPr/>
          <a:lstStyle/>
          <a:p>
            <a:r>
              <a:rPr lang="nl-NL"/>
              <a:t>Amy Van Bergen Consulting (c) 2019</a:t>
            </a:r>
            <a:endParaRPr lang="en-US"/>
          </a:p>
        </p:txBody>
      </p:sp>
      <p:sp>
        <p:nvSpPr>
          <p:cNvPr id="5" name="Slide Number Placeholder 4"/>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140363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421FE-9083-4DA8-B221-27F81B4C95E9}" type="datetime1">
              <a:rPr lang="en-US" smtClean="0"/>
              <a:t>4/12/2019</a:t>
            </a:fld>
            <a:endParaRPr lang="en-US"/>
          </a:p>
        </p:txBody>
      </p:sp>
      <p:sp>
        <p:nvSpPr>
          <p:cNvPr id="5" name="Footer Placeholder 4"/>
          <p:cNvSpPr>
            <a:spLocks noGrp="1"/>
          </p:cNvSpPr>
          <p:nvPr>
            <p:ph type="ftr" sz="quarter" idx="11"/>
          </p:nvPr>
        </p:nvSpPr>
        <p:spPr/>
        <p:txBody>
          <a:bodyPr/>
          <a:lstStyle/>
          <a:p>
            <a:r>
              <a:rPr lang="nl-NL"/>
              <a:t>Amy Van Bergen Consulting (c) 2019</a:t>
            </a:r>
            <a:endParaRPr lang="en-US"/>
          </a:p>
        </p:txBody>
      </p:sp>
      <p:sp>
        <p:nvSpPr>
          <p:cNvPr id="6" name="Slide Number Placeholder 5"/>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139453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AC5AB-FD8F-47D5-BF6E-E1AF30D3EF72}" type="datetime1">
              <a:rPr lang="en-US" smtClean="0"/>
              <a:t>4/12/2019</a:t>
            </a:fld>
            <a:endParaRPr lang="en-US"/>
          </a:p>
        </p:txBody>
      </p:sp>
      <p:sp>
        <p:nvSpPr>
          <p:cNvPr id="5" name="Footer Placeholder 4"/>
          <p:cNvSpPr>
            <a:spLocks noGrp="1"/>
          </p:cNvSpPr>
          <p:nvPr>
            <p:ph type="ftr" sz="quarter" idx="11"/>
          </p:nvPr>
        </p:nvSpPr>
        <p:spPr/>
        <p:txBody>
          <a:bodyPr/>
          <a:lstStyle/>
          <a:p>
            <a:r>
              <a:rPr lang="nl-NL"/>
              <a:t>Amy Van Bergen Consulting (c) 2019</a:t>
            </a:r>
            <a:endParaRPr lang="en-US"/>
          </a:p>
        </p:txBody>
      </p:sp>
      <p:sp>
        <p:nvSpPr>
          <p:cNvPr id="6" name="Slide Number Placeholder 5"/>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284055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12527-2206-4388-BB44-8B9E36E5678F}" type="datetime1">
              <a:rPr lang="en-US" smtClean="0"/>
              <a:t>4/12/2019</a:t>
            </a:fld>
            <a:endParaRPr lang="en-US"/>
          </a:p>
        </p:txBody>
      </p:sp>
      <p:sp>
        <p:nvSpPr>
          <p:cNvPr id="5" name="Footer Placeholder 4"/>
          <p:cNvSpPr>
            <a:spLocks noGrp="1"/>
          </p:cNvSpPr>
          <p:nvPr>
            <p:ph type="ftr" sz="quarter" idx="11"/>
          </p:nvPr>
        </p:nvSpPr>
        <p:spPr/>
        <p:txBody>
          <a:bodyPr/>
          <a:lstStyle/>
          <a:p>
            <a:r>
              <a:rPr lang="nl-NL"/>
              <a:t>Amy Van Bergen Consulting (c) 2019</a:t>
            </a:r>
            <a:endParaRPr lang="en-US"/>
          </a:p>
        </p:txBody>
      </p:sp>
      <p:sp>
        <p:nvSpPr>
          <p:cNvPr id="6" name="Slide Number Placeholder 5"/>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251605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521540-E087-40DF-ACDC-7BCAF08754A4}" type="datetime1">
              <a:rPr lang="en-US" smtClean="0"/>
              <a:t>4/12/2019</a:t>
            </a:fld>
            <a:endParaRPr lang="en-US"/>
          </a:p>
        </p:txBody>
      </p:sp>
      <p:sp>
        <p:nvSpPr>
          <p:cNvPr id="5" name="Footer Placeholder 4"/>
          <p:cNvSpPr>
            <a:spLocks noGrp="1"/>
          </p:cNvSpPr>
          <p:nvPr>
            <p:ph type="ftr" sz="quarter" idx="11"/>
          </p:nvPr>
        </p:nvSpPr>
        <p:spPr/>
        <p:txBody>
          <a:bodyPr/>
          <a:lstStyle/>
          <a:p>
            <a:r>
              <a:rPr lang="nl-NL"/>
              <a:t>Amy Van Bergen Consulting (c) 2019</a:t>
            </a:r>
            <a:endParaRPr lang="en-US"/>
          </a:p>
        </p:txBody>
      </p:sp>
      <p:sp>
        <p:nvSpPr>
          <p:cNvPr id="6" name="Slide Number Placeholder 5"/>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55992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38BE19-E408-4F8C-92BF-E2680E561575}" type="datetime1">
              <a:rPr lang="en-US" smtClean="0"/>
              <a:t>4/12/2019</a:t>
            </a:fld>
            <a:endParaRPr lang="en-US"/>
          </a:p>
        </p:txBody>
      </p:sp>
      <p:sp>
        <p:nvSpPr>
          <p:cNvPr id="6" name="Footer Placeholder 5"/>
          <p:cNvSpPr>
            <a:spLocks noGrp="1"/>
          </p:cNvSpPr>
          <p:nvPr>
            <p:ph type="ftr" sz="quarter" idx="11"/>
          </p:nvPr>
        </p:nvSpPr>
        <p:spPr/>
        <p:txBody>
          <a:bodyPr/>
          <a:lstStyle/>
          <a:p>
            <a:r>
              <a:rPr lang="nl-NL"/>
              <a:t>Amy Van Bergen Consulting (c) 2019</a:t>
            </a:r>
            <a:endParaRPr lang="en-US"/>
          </a:p>
        </p:txBody>
      </p:sp>
      <p:sp>
        <p:nvSpPr>
          <p:cNvPr id="7" name="Slide Number Placeholder 6"/>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195940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7A4686-41D8-43CB-8A51-2D942787C702}" type="datetime1">
              <a:rPr lang="en-US" smtClean="0"/>
              <a:t>4/12/2019</a:t>
            </a:fld>
            <a:endParaRPr lang="en-US"/>
          </a:p>
        </p:txBody>
      </p:sp>
      <p:sp>
        <p:nvSpPr>
          <p:cNvPr id="8" name="Footer Placeholder 7"/>
          <p:cNvSpPr>
            <a:spLocks noGrp="1"/>
          </p:cNvSpPr>
          <p:nvPr>
            <p:ph type="ftr" sz="quarter" idx="11"/>
          </p:nvPr>
        </p:nvSpPr>
        <p:spPr/>
        <p:txBody>
          <a:bodyPr/>
          <a:lstStyle/>
          <a:p>
            <a:r>
              <a:rPr lang="nl-NL"/>
              <a:t>Amy Van Bergen Consulting (c) 2019</a:t>
            </a:r>
            <a:endParaRPr lang="en-US"/>
          </a:p>
        </p:txBody>
      </p:sp>
      <p:sp>
        <p:nvSpPr>
          <p:cNvPr id="9" name="Slide Number Placeholder 8"/>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46608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6B2724-EF61-4C08-822E-F21789DAACB3}" type="datetime1">
              <a:rPr lang="en-US" smtClean="0"/>
              <a:t>4/12/2019</a:t>
            </a:fld>
            <a:endParaRPr lang="en-US"/>
          </a:p>
        </p:txBody>
      </p:sp>
      <p:sp>
        <p:nvSpPr>
          <p:cNvPr id="4" name="Footer Placeholder 3"/>
          <p:cNvSpPr>
            <a:spLocks noGrp="1"/>
          </p:cNvSpPr>
          <p:nvPr>
            <p:ph type="ftr" sz="quarter" idx="11"/>
          </p:nvPr>
        </p:nvSpPr>
        <p:spPr/>
        <p:txBody>
          <a:bodyPr/>
          <a:lstStyle/>
          <a:p>
            <a:r>
              <a:rPr lang="nl-NL"/>
              <a:t>Amy Van Bergen Consulting (c) 2019</a:t>
            </a:r>
            <a:endParaRPr lang="en-US"/>
          </a:p>
        </p:txBody>
      </p:sp>
      <p:sp>
        <p:nvSpPr>
          <p:cNvPr id="5" name="Slide Number Placeholder 4"/>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328726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EBD0-3A66-4597-9453-20976D4B05A2}" type="datetime1">
              <a:rPr lang="en-US" smtClean="0"/>
              <a:t>4/12/2019</a:t>
            </a:fld>
            <a:endParaRPr lang="en-US"/>
          </a:p>
        </p:txBody>
      </p:sp>
      <p:sp>
        <p:nvSpPr>
          <p:cNvPr id="3" name="Footer Placeholder 2"/>
          <p:cNvSpPr>
            <a:spLocks noGrp="1"/>
          </p:cNvSpPr>
          <p:nvPr>
            <p:ph type="ftr" sz="quarter" idx="11"/>
          </p:nvPr>
        </p:nvSpPr>
        <p:spPr/>
        <p:txBody>
          <a:bodyPr/>
          <a:lstStyle/>
          <a:p>
            <a:r>
              <a:rPr lang="nl-NL"/>
              <a:t>Amy Van Bergen Consulting (c) 2019</a:t>
            </a:r>
            <a:endParaRPr lang="en-US"/>
          </a:p>
        </p:txBody>
      </p:sp>
      <p:sp>
        <p:nvSpPr>
          <p:cNvPr id="4" name="Slide Number Placeholder 3"/>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221026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56B79D-3807-46F1-B8EA-80CF8DDE0297}" type="datetime1">
              <a:rPr lang="en-US" smtClean="0"/>
              <a:t>4/12/2019</a:t>
            </a:fld>
            <a:endParaRPr lang="en-US"/>
          </a:p>
        </p:txBody>
      </p:sp>
      <p:sp>
        <p:nvSpPr>
          <p:cNvPr id="6" name="Footer Placeholder 5"/>
          <p:cNvSpPr>
            <a:spLocks noGrp="1"/>
          </p:cNvSpPr>
          <p:nvPr>
            <p:ph type="ftr" sz="quarter" idx="11"/>
          </p:nvPr>
        </p:nvSpPr>
        <p:spPr/>
        <p:txBody>
          <a:bodyPr/>
          <a:lstStyle/>
          <a:p>
            <a:r>
              <a:rPr lang="nl-NL"/>
              <a:t>Amy Van Bergen Consulting (c) 2019</a:t>
            </a:r>
            <a:endParaRPr lang="en-US"/>
          </a:p>
        </p:txBody>
      </p:sp>
      <p:sp>
        <p:nvSpPr>
          <p:cNvPr id="7" name="Slide Number Placeholder 6"/>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187778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E6E7B8-6D8E-4E78-B18B-469169E5F4AB}" type="datetime1">
              <a:rPr lang="en-US" smtClean="0"/>
              <a:t>4/12/2019</a:t>
            </a:fld>
            <a:endParaRPr lang="en-US"/>
          </a:p>
        </p:txBody>
      </p:sp>
      <p:sp>
        <p:nvSpPr>
          <p:cNvPr id="6" name="Footer Placeholder 5"/>
          <p:cNvSpPr>
            <a:spLocks noGrp="1"/>
          </p:cNvSpPr>
          <p:nvPr>
            <p:ph type="ftr" sz="quarter" idx="11"/>
          </p:nvPr>
        </p:nvSpPr>
        <p:spPr/>
        <p:txBody>
          <a:bodyPr/>
          <a:lstStyle/>
          <a:p>
            <a:r>
              <a:rPr lang="nl-NL"/>
              <a:t>Amy Van Bergen Consulting (c) 2019</a:t>
            </a:r>
            <a:endParaRPr lang="en-US"/>
          </a:p>
        </p:txBody>
      </p:sp>
      <p:sp>
        <p:nvSpPr>
          <p:cNvPr id="7" name="Slide Number Placeholder 6"/>
          <p:cNvSpPr>
            <a:spLocks noGrp="1"/>
          </p:cNvSpPr>
          <p:nvPr>
            <p:ph type="sldNum" sz="quarter" idx="12"/>
          </p:nvPr>
        </p:nvSpPr>
        <p:spPr/>
        <p:txBody>
          <a:bodyPr/>
          <a:lstStyle/>
          <a:p>
            <a:fld id="{C5109B21-E972-4FE6-A839-8F426CF1424F}" type="slidenum">
              <a:rPr lang="en-US" smtClean="0"/>
              <a:t>‹#›</a:t>
            </a:fld>
            <a:endParaRPr lang="en-US"/>
          </a:p>
        </p:txBody>
      </p:sp>
    </p:spTree>
    <p:extLst>
      <p:ext uri="{BB962C8B-B14F-4D97-AF65-F5344CB8AC3E}">
        <p14:creationId xmlns:p14="http://schemas.microsoft.com/office/powerpoint/2010/main" val="299722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F30FEFD-1D73-4B80-AA8C-091356B11EB7}" type="datetime1">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nl-NL"/>
              <a:t>Amy Van Bergen Consulting (c) 2019</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5109B21-E972-4FE6-A839-8F426CF1424F}" type="slidenum">
              <a:rPr lang="en-US" smtClean="0"/>
              <a:t>‹#›</a:t>
            </a:fld>
            <a:endParaRPr lang="en-US"/>
          </a:p>
        </p:txBody>
      </p:sp>
    </p:spTree>
    <p:extLst>
      <p:ext uri="{BB962C8B-B14F-4D97-AF65-F5344CB8AC3E}">
        <p14:creationId xmlns:p14="http://schemas.microsoft.com/office/powerpoint/2010/main" val="17698981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creativesolvibrations.com/tips-to-help-new-parents-cope-with-parenthoo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punitdubey.in/2011/06/what-not-it-is-beautiful-in-thi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4.xml"/><Relationship Id="rId5" Type="http://schemas.openxmlformats.org/officeDocument/2006/relationships/hyperlink" Target="https://creativecommons.org/licenses/by/3.0/" TargetMode="External"/><Relationship Id="rId4" Type="http://schemas.openxmlformats.org/officeDocument/2006/relationships/hyperlink" Target="http://saasmarketingstrategy.blogspot.com.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boingboing.net/2015/02/03/newborn-bulldog-puppy-live-web.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genmaspeaks.blogspot.com/2012/09/the-patient-doctor-relationship-in-era.html"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openclipart.org/detail/14641/stickman-by-nicubun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Four_sleeping_kittens.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hyperlink" Target="http://www.supporteddecisionmaking.org/?fbclid=IwAR0Z_X6vCaLakVyNks4ue1U0rtOW6v6P3dsrwXheltMOK8_NP5sXzinXdj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hyperlink" Target="https://www.volusiabar.org/zupload/user/files/guardianadvocatehandbook.pdf" TargetMode="External"/><Relationship Id="rId5" Type="http://schemas.openxmlformats.org/officeDocument/2006/relationships/hyperlink" Target="https://flcourts18.org/attorney-citizen-resources/probate-and-guardianship-forms/" TargetMode="External"/><Relationship Id="rId4" Type="http://schemas.openxmlformats.org/officeDocument/2006/relationships/hyperlink" Target="https://www.ninthcircuit.org/research/court-forms/probate-guardian-advocat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woodbinehouse.com/product-category/down-syndrome/page/2/" TargetMode="Externa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hyperlink" Target="http://www.freestockphotos.biz/stockphoto/15595" TargetMode="External"/><Relationship Id="rId4" Type="http://schemas.openxmlformats.org/officeDocument/2006/relationships/diagramData" Target="../diagrams/data4.xml"/><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maustratosaosanimaisdenuncie.blogspot.com/2013_03_01_archive.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Double_Rainbow_with_Niagara_Falls.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creativecommons.org/licenses/by/3.0/" TargetMode="External"/><Relationship Id="rId5" Type="http://schemas.openxmlformats.org/officeDocument/2006/relationships/hyperlink" Target="http://saasmarketingstrategy.blogspot.com.au/"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4E98-F64B-4A9C-908B-FC00ACB68B74}"/>
              </a:ext>
            </a:extLst>
          </p:cNvPr>
          <p:cNvSpPr>
            <a:spLocks noGrp="1"/>
          </p:cNvSpPr>
          <p:nvPr>
            <p:ph type="ctrTitle"/>
          </p:nvPr>
        </p:nvSpPr>
        <p:spPr>
          <a:xfrm>
            <a:off x="2209800" y="4464028"/>
            <a:ext cx="9144000" cy="1641490"/>
          </a:xfrm>
        </p:spPr>
        <p:txBody>
          <a:bodyPr>
            <a:normAutofit/>
          </a:bodyPr>
          <a:lstStyle/>
          <a:p>
            <a:r>
              <a:rPr lang="en-US" sz="7600" dirty="0"/>
              <a:t>Flattening the Learning Curve</a:t>
            </a:r>
          </a:p>
        </p:txBody>
      </p:sp>
      <p:sp>
        <p:nvSpPr>
          <p:cNvPr id="3" name="Subtitle 2">
            <a:extLst>
              <a:ext uri="{FF2B5EF4-FFF2-40B4-BE49-F238E27FC236}">
                <a16:creationId xmlns:a16="http://schemas.microsoft.com/office/drawing/2014/main" id="{68EE216B-C6B4-4483-845B-1733E0BF2B2E}"/>
              </a:ext>
            </a:extLst>
          </p:cNvPr>
          <p:cNvSpPr>
            <a:spLocks noGrp="1"/>
          </p:cNvSpPr>
          <p:nvPr>
            <p:ph type="subTitle" idx="1"/>
          </p:nvPr>
        </p:nvSpPr>
        <p:spPr>
          <a:xfrm>
            <a:off x="2209799" y="3694375"/>
            <a:ext cx="9144000" cy="754025"/>
          </a:xfrm>
        </p:spPr>
        <p:txBody>
          <a:bodyPr>
            <a:normAutofit/>
          </a:bodyPr>
          <a:lstStyle/>
          <a:p>
            <a:r>
              <a:rPr lang="en-US" dirty="0"/>
              <a:t>Parents in Transition</a:t>
            </a:r>
          </a:p>
        </p:txBody>
      </p:sp>
      <p:pic>
        <p:nvPicPr>
          <p:cNvPr id="6" name="Picture 5" descr="A silhouette of a person&#10;&#10;Description automatically generated">
            <a:extLst>
              <a:ext uri="{FF2B5EF4-FFF2-40B4-BE49-F238E27FC236}">
                <a16:creationId xmlns:a16="http://schemas.microsoft.com/office/drawing/2014/main" id="{3BC6EA5A-8166-4ACD-A261-A969B2A59CD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26984" b="32667"/>
          <a:stretch/>
        </p:blipFill>
        <p:spPr>
          <a:xfrm>
            <a:off x="20" y="10"/>
            <a:ext cx="12191980" cy="3443533"/>
          </a:xfrm>
          <a:prstGeom prst="rect">
            <a:avLst/>
          </a:prstGeom>
        </p:spPr>
      </p:pic>
      <p:sp>
        <p:nvSpPr>
          <p:cNvPr id="4" name="Footer Placeholder 3">
            <a:extLst>
              <a:ext uri="{FF2B5EF4-FFF2-40B4-BE49-F238E27FC236}">
                <a16:creationId xmlns:a16="http://schemas.microsoft.com/office/drawing/2014/main" id="{D0D52A4E-06AD-4BBB-8AC8-74672BCB7AC1}"/>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t>Amy Van Bergen Consulting (c) 2019</a:t>
            </a:r>
            <a:endParaRPr lang="en-US"/>
          </a:p>
        </p:txBody>
      </p:sp>
      <p:sp>
        <p:nvSpPr>
          <p:cNvPr id="7" name="TextBox 6">
            <a:extLst>
              <a:ext uri="{FF2B5EF4-FFF2-40B4-BE49-F238E27FC236}">
                <a16:creationId xmlns:a16="http://schemas.microsoft.com/office/drawing/2014/main" id="{F6099FAE-EDCD-48E7-9A2F-0C7CC4CFC198}"/>
              </a:ext>
            </a:extLst>
          </p:cNvPr>
          <p:cNvSpPr txBox="1"/>
          <p:nvPr/>
        </p:nvSpPr>
        <p:spPr>
          <a:xfrm>
            <a:off x="9824044" y="3243488"/>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reativesolvibrations.com/tips-to-help-new-parents-cope-with-parenthood/">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25233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D1035D-2ABD-4351-B0F3-F27B88EFFE1F}"/>
              </a:ext>
            </a:extLst>
          </p:cNvPr>
          <p:cNvSpPr>
            <a:spLocks noGrp="1"/>
          </p:cNvSpPr>
          <p:nvPr>
            <p:ph type="ftr" sz="quarter" idx="11"/>
          </p:nvPr>
        </p:nvSpPr>
        <p:spPr/>
        <p:txBody>
          <a:bodyPr/>
          <a:lstStyle/>
          <a:p>
            <a:r>
              <a:rPr lang="nl-NL"/>
              <a:t>Amy Van Bergen Consulting (c) 2019</a:t>
            </a:r>
            <a:endParaRPr lang="en-US"/>
          </a:p>
        </p:txBody>
      </p:sp>
      <p:pic>
        <p:nvPicPr>
          <p:cNvPr id="5" name="Picture 4" descr="A person holding a baby&#10;&#10;Description automatically generated">
            <a:extLst>
              <a:ext uri="{FF2B5EF4-FFF2-40B4-BE49-F238E27FC236}">
                <a16:creationId xmlns:a16="http://schemas.microsoft.com/office/drawing/2014/main" id="{540AE47C-FF75-49F0-8524-5F2B1CCDCB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0" y="-30481"/>
            <a:ext cx="5852161" cy="6918961"/>
          </a:xfrm>
          <a:prstGeom prst="rect">
            <a:avLst/>
          </a:prstGeom>
        </p:spPr>
      </p:pic>
      <p:sp>
        <p:nvSpPr>
          <p:cNvPr id="3" name="Rectangle 2">
            <a:extLst>
              <a:ext uri="{FF2B5EF4-FFF2-40B4-BE49-F238E27FC236}">
                <a16:creationId xmlns:a16="http://schemas.microsoft.com/office/drawing/2014/main" id="{F28F19AB-D288-4997-8926-3084454A7272}"/>
              </a:ext>
            </a:extLst>
          </p:cNvPr>
          <p:cNvSpPr/>
          <p:nvPr/>
        </p:nvSpPr>
        <p:spPr>
          <a:xfrm>
            <a:off x="6339841" y="1650978"/>
            <a:ext cx="5425440" cy="3046988"/>
          </a:xfrm>
          <a:prstGeom prst="rect">
            <a:avLst/>
          </a:prstGeom>
        </p:spPr>
        <p:txBody>
          <a:bodyPr wrap="square">
            <a:spAutoFit/>
          </a:bodyPr>
          <a:lstStyle/>
          <a:p>
            <a:r>
              <a:rPr lang="en-US" sz="2400" dirty="0">
                <a:latin typeface="+mj-lt"/>
              </a:rPr>
              <a:t>One tip that I have is don't wait to try independent living until your adult kid has mastered every skill. That expectation is unrealistic and may never happen. Take the plunge, they learn as they go! And, if there are skills that they can't master, get them the support that they need. It's works, they can do it! </a:t>
            </a:r>
          </a:p>
        </p:txBody>
      </p:sp>
    </p:spTree>
    <p:extLst>
      <p:ext uri="{BB962C8B-B14F-4D97-AF65-F5344CB8AC3E}">
        <p14:creationId xmlns:p14="http://schemas.microsoft.com/office/powerpoint/2010/main" val="252771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05325879-C4B2-475E-B853-DC8F21A633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012C085F-3B19-420D-902A-B55695F503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D1546-68BF-4621-81B3-9357EAF02A2A}"/>
              </a:ext>
            </a:extLst>
          </p:cNvPr>
          <p:cNvSpPr>
            <a:spLocks noGrp="1"/>
          </p:cNvSpPr>
          <p:nvPr>
            <p:ph type="title"/>
          </p:nvPr>
        </p:nvSpPr>
        <p:spPr>
          <a:xfrm>
            <a:off x="838201" y="365125"/>
            <a:ext cx="3435625" cy="1325563"/>
          </a:xfrm>
        </p:spPr>
        <p:txBody>
          <a:bodyPr vert="horz" lIns="91440" tIns="45720" rIns="91440" bIns="45720" rtlCol="0" anchor="ctr">
            <a:normAutofit/>
          </a:bodyPr>
          <a:lstStyle/>
          <a:p>
            <a:r>
              <a:rPr lang="en-US" sz="4000" dirty="0">
                <a:gradFill flip="none" rotWithShape="1">
                  <a:gsLst>
                    <a:gs pos="28000">
                      <a:srgbClr val="EDEDED"/>
                    </a:gs>
                    <a:gs pos="0">
                      <a:srgbClr val="BFBFBF"/>
                    </a:gs>
                    <a:gs pos="100000">
                      <a:srgbClr val="FFFFFF"/>
                    </a:gs>
                  </a:gsLst>
                  <a:lin ang="4800000" scaled="0"/>
                  <a:tileRect/>
                </a:gradFill>
              </a:rPr>
              <a:t>Be Prepared Part II</a:t>
            </a:r>
          </a:p>
        </p:txBody>
      </p:sp>
      <p:sp>
        <p:nvSpPr>
          <p:cNvPr id="4" name="Text Placeholder 3">
            <a:extLst>
              <a:ext uri="{FF2B5EF4-FFF2-40B4-BE49-F238E27FC236}">
                <a16:creationId xmlns:a16="http://schemas.microsoft.com/office/drawing/2014/main" id="{986D2D21-D949-4F39-B603-7CDB1B620E48}"/>
              </a:ext>
            </a:extLst>
          </p:cNvPr>
          <p:cNvSpPr>
            <a:spLocks noGrp="1"/>
          </p:cNvSpPr>
          <p:nvPr>
            <p:ph type="body" sz="half" idx="15"/>
          </p:nvPr>
        </p:nvSpPr>
        <p:spPr>
          <a:xfrm>
            <a:off x="666974" y="1825625"/>
            <a:ext cx="3606853" cy="4351338"/>
          </a:xfrm>
        </p:spPr>
        <p:txBody>
          <a:bodyPr vert="horz" lIns="91440" tIns="45720" rIns="91440" bIns="45720" rtlCol="0">
            <a:normAutofit/>
          </a:bodyPr>
          <a:lstStyle/>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You will need to be prepared with lots of documentation </a:t>
            </a:r>
            <a:r>
              <a:rPr lang="en-US" sz="1700" u="sng" dirty="0">
                <a:gradFill>
                  <a:gsLst>
                    <a:gs pos="34000">
                      <a:srgbClr val="EDEDED"/>
                    </a:gs>
                    <a:gs pos="0">
                      <a:srgbClr val="BFBFBF"/>
                    </a:gs>
                    <a:gs pos="100000">
                      <a:srgbClr val="FFFFFF"/>
                    </a:gs>
                  </a:gsLst>
                  <a:lin ang="4800000" scaled="0"/>
                </a:gradFill>
              </a:rPr>
              <a:t>about your son or daughter</a:t>
            </a:r>
          </a:p>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You will need to be prepared with lots of documentation </a:t>
            </a:r>
            <a:r>
              <a:rPr lang="en-US" sz="1700" u="sng" dirty="0">
                <a:gradFill>
                  <a:gsLst>
                    <a:gs pos="34000">
                      <a:srgbClr val="EDEDED"/>
                    </a:gs>
                    <a:gs pos="0">
                      <a:srgbClr val="BFBFBF"/>
                    </a:gs>
                    <a:gs pos="100000">
                      <a:srgbClr val="FFFFFF"/>
                    </a:gs>
                  </a:gsLst>
                  <a:lin ang="4800000" scaled="0"/>
                </a:gradFill>
              </a:rPr>
              <a:t>about yourself </a:t>
            </a:r>
            <a:r>
              <a:rPr lang="en-US" sz="1700" dirty="0">
                <a:gradFill>
                  <a:gsLst>
                    <a:gs pos="34000">
                      <a:srgbClr val="EDEDED"/>
                    </a:gs>
                    <a:gs pos="0">
                      <a:srgbClr val="BFBFBF"/>
                    </a:gs>
                    <a:gs pos="100000">
                      <a:srgbClr val="FFFFFF"/>
                    </a:gs>
                  </a:gsLst>
                  <a:lin ang="4800000" scaled="0"/>
                </a:gradFill>
              </a:rPr>
              <a:t>(including answering any questions about late payments in your credit history OR detailed information about any treatment for a mental health condition or drug/alcohol abuse)</a:t>
            </a:r>
          </a:p>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Any history of misdemeanor or felony convictions.</a:t>
            </a:r>
          </a:p>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Address </a:t>
            </a:r>
            <a:r>
              <a:rPr lang="en-US" sz="1700" u="sng" dirty="0">
                <a:gradFill>
                  <a:gsLst>
                    <a:gs pos="34000">
                      <a:srgbClr val="EDEDED"/>
                    </a:gs>
                    <a:gs pos="0">
                      <a:srgbClr val="BFBFBF"/>
                    </a:gs>
                    <a:gs pos="100000">
                      <a:srgbClr val="FFFFFF"/>
                    </a:gs>
                  </a:gsLst>
                  <a:lin ang="4800000" scaled="0"/>
                </a:gradFill>
              </a:rPr>
              <a:t>co-guardianship</a:t>
            </a:r>
            <a:r>
              <a:rPr lang="en-US" sz="1700" dirty="0">
                <a:gradFill>
                  <a:gsLst>
                    <a:gs pos="34000">
                      <a:srgbClr val="EDEDED"/>
                    </a:gs>
                    <a:gs pos="0">
                      <a:srgbClr val="BFBFBF"/>
                    </a:gs>
                    <a:gs pos="100000">
                      <a:srgbClr val="FFFFFF"/>
                    </a:gs>
                  </a:gsLst>
                  <a:lin ang="4800000" scaled="0"/>
                </a:gradFill>
              </a:rPr>
              <a:t> issues up front BEFORE filling</a:t>
            </a:r>
          </a:p>
          <a:p>
            <a:pPr indent="-228600">
              <a:buFont typeface="Arial" panose="020B0604020202020204" pitchFamily="34" charset="0"/>
              <a:buChar char="•"/>
            </a:pPr>
            <a:endParaRPr lang="en-US" sz="1700" dirty="0">
              <a:gradFill>
                <a:gsLst>
                  <a:gs pos="34000">
                    <a:srgbClr val="EDEDED"/>
                  </a:gs>
                  <a:gs pos="0">
                    <a:srgbClr val="BFBFBF"/>
                  </a:gs>
                  <a:gs pos="100000">
                    <a:srgbClr val="FFFFFF"/>
                  </a:gs>
                </a:gsLst>
                <a:lin ang="4800000" scaled="0"/>
              </a:gradFill>
            </a:endParaRPr>
          </a:p>
        </p:txBody>
      </p:sp>
      <p:pic>
        <p:nvPicPr>
          <p:cNvPr id="13" name="Picture 12">
            <a:extLst>
              <a:ext uri="{FF2B5EF4-FFF2-40B4-BE49-F238E27FC236}">
                <a16:creationId xmlns:a16="http://schemas.microsoft.com/office/drawing/2014/main" id="{C884DDAE-072B-442B-BBF8-80B40FC5AB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flipH="1">
            <a:off x="6050149" y="643464"/>
            <a:ext cx="4763266" cy="5571072"/>
          </a:xfrm>
          <a:prstGeom prst="rect">
            <a:avLst/>
          </a:prstGeom>
        </p:spPr>
      </p:pic>
      <p:sp>
        <p:nvSpPr>
          <p:cNvPr id="9" name="Footer Placeholder 8">
            <a:extLst>
              <a:ext uri="{FF2B5EF4-FFF2-40B4-BE49-F238E27FC236}">
                <a16:creationId xmlns:a16="http://schemas.microsoft.com/office/drawing/2014/main" id="{98CB33AA-7BD6-4778-B5A7-C46E483AE3B4}"/>
              </a:ext>
            </a:extLst>
          </p:cNvPr>
          <p:cNvSpPr>
            <a:spLocks noGrp="1"/>
          </p:cNvSpPr>
          <p:nvPr>
            <p:ph type="ftr" sz="quarter" idx="11"/>
          </p:nvPr>
        </p:nvSpPr>
        <p:spPr>
          <a:xfrm>
            <a:off x="1119999" y="6356350"/>
            <a:ext cx="4540373" cy="365125"/>
          </a:xfrm>
        </p:spPr>
        <p:txBody>
          <a:bodyPr vert="horz" lIns="91440" tIns="45720" rIns="91440" bIns="45720" rtlCol="0" anchor="ctr">
            <a:normAutofit/>
          </a:bodyPr>
          <a:lstStyle/>
          <a:p>
            <a:pPr algn="l" defTabSz="914400">
              <a:spcAft>
                <a:spcPts val="600"/>
              </a:spcAft>
            </a:pPr>
            <a:r>
              <a:rPr lang="en-US" kern="1200">
                <a:gradFill flip="none" rotWithShape="1">
                  <a:gsLst>
                    <a:gs pos="28000">
                      <a:srgbClr val="EDEDED"/>
                    </a:gs>
                    <a:gs pos="0">
                      <a:srgbClr val="9E9E9E"/>
                    </a:gs>
                    <a:gs pos="100000">
                      <a:srgbClr val="FFFFFF"/>
                    </a:gs>
                  </a:gsLst>
                  <a:lin ang="5400000" scaled="1"/>
                  <a:tileRect/>
                </a:gradFill>
                <a:latin typeface="+mn-lt"/>
                <a:ea typeface="+mn-ea"/>
                <a:cs typeface="+mn-cs"/>
              </a:rPr>
              <a:t>Amy Van Bergen Consulting (c) 2019</a:t>
            </a:r>
          </a:p>
        </p:txBody>
      </p:sp>
      <p:sp>
        <p:nvSpPr>
          <p:cNvPr id="14" name="TextBox 13">
            <a:extLst>
              <a:ext uri="{FF2B5EF4-FFF2-40B4-BE49-F238E27FC236}">
                <a16:creationId xmlns:a16="http://schemas.microsoft.com/office/drawing/2014/main" id="{58CFA681-78F3-40FE-AEA5-5A73214F28EB}"/>
              </a:ext>
            </a:extLst>
          </p:cNvPr>
          <p:cNvSpPr txBox="1"/>
          <p:nvPr/>
        </p:nvSpPr>
        <p:spPr>
          <a:xfrm>
            <a:off x="8583317" y="6014481"/>
            <a:ext cx="223009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aasmarketingstrategy.blogspot.com.au/">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4687341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26DCBD-F5EB-41C5-9F2D-21226E45F3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7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3F674E-2FF3-4F89-8131-19D0BE562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brown and white dog sitting in the grass&#10;&#10;Description automatically generated">
            <a:extLst>
              <a:ext uri="{FF2B5EF4-FFF2-40B4-BE49-F238E27FC236}">
                <a16:creationId xmlns:a16="http://schemas.microsoft.com/office/drawing/2014/main" id="{34AB2B54-8397-4FED-8022-4E36733320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1" b="31885"/>
          <a:stretch/>
        </p:blipFill>
        <p:spPr>
          <a:xfrm>
            <a:off x="643467" y="643467"/>
            <a:ext cx="10905066" cy="5571066"/>
          </a:xfrm>
          <a:prstGeom prst="rect">
            <a:avLst/>
          </a:prstGeom>
        </p:spPr>
      </p:pic>
      <p:sp>
        <p:nvSpPr>
          <p:cNvPr id="2" name="Footer Placeholder 1">
            <a:extLst>
              <a:ext uri="{FF2B5EF4-FFF2-40B4-BE49-F238E27FC236}">
                <a16:creationId xmlns:a16="http://schemas.microsoft.com/office/drawing/2014/main" id="{A959DAC4-3129-4596-A011-D44412F8965F}"/>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t>Amy Van Bergen Consulting (c) 2019</a:t>
            </a:r>
            <a:endParaRPr lang="en-US"/>
          </a:p>
        </p:txBody>
      </p:sp>
      <p:sp>
        <p:nvSpPr>
          <p:cNvPr id="5" name="TextBox 4">
            <a:extLst>
              <a:ext uri="{FF2B5EF4-FFF2-40B4-BE49-F238E27FC236}">
                <a16:creationId xmlns:a16="http://schemas.microsoft.com/office/drawing/2014/main" id="{8DBE4C1B-8EF2-4918-A3AF-37B9C684C7B0}"/>
              </a:ext>
            </a:extLst>
          </p:cNvPr>
          <p:cNvSpPr txBox="1"/>
          <p:nvPr/>
        </p:nvSpPr>
        <p:spPr>
          <a:xfrm>
            <a:off x="9034704" y="6014478"/>
            <a:ext cx="251382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boingboing.net/2015/02/03/newborn-bulldog-puppy-live-web.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19900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DC8F47-DC10-4CE5-BC9B-633F68942319}"/>
              </a:ext>
            </a:extLst>
          </p:cNvPr>
          <p:cNvSpPr>
            <a:spLocks noGrp="1"/>
          </p:cNvSpPr>
          <p:nvPr>
            <p:ph type="ftr" sz="quarter" idx="11"/>
          </p:nvPr>
        </p:nvSpPr>
        <p:spPr/>
        <p:txBody>
          <a:bodyPr/>
          <a:lstStyle/>
          <a:p>
            <a:r>
              <a:rPr lang="nl-NL"/>
              <a:t>Amy Van Bergen Consulting (c) 2019</a:t>
            </a:r>
            <a:endParaRPr lang="en-US"/>
          </a:p>
        </p:txBody>
      </p:sp>
      <p:graphicFrame>
        <p:nvGraphicFramePr>
          <p:cNvPr id="8" name="Diagram 7">
            <a:extLst>
              <a:ext uri="{FF2B5EF4-FFF2-40B4-BE49-F238E27FC236}">
                <a16:creationId xmlns:a16="http://schemas.microsoft.com/office/drawing/2014/main" id="{7E096E72-F820-47F3-AA47-14FD6C2ABCCA}"/>
              </a:ext>
            </a:extLst>
          </p:cNvPr>
          <p:cNvGraphicFramePr/>
          <p:nvPr>
            <p:extLst>
              <p:ext uri="{D42A27DB-BD31-4B8C-83A1-F6EECF244321}">
                <p14:modId xmlns:p14="http://schemas.microsoft.com/office/powerpoint/2010/main" val="718769387"/>
              </p:ext>
            </p:extLst>
          </p:nvPr>
        </p:nvGraphicFramePr>
        <p:xfrm>
          <a:off x="434340" y="525304"/>
          <a:ext cx="11323319" cy="580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82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8B2C-3B9D-44B0-8299-2C22A20135E0}"/>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75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The hearing is the easy part</a:t>
            </a:r>
          </a:p>
        </p:txBody>
      </p:sp>
      <p:pic>
        <p:nvPicPr>
          <p:cNvPr id="15" name="Picture 14" descr="A room filled with furniture and a flat screen tv&#10;&#10;Description automatically generated">
            <a:extLst>
              <a:ext uri="{FF2B5EF4-FFF2-40B4-BE49-F238E27FC236}">
                <a16:creationId xmlns:a16="http://schemas.microsoft.com/office/drawing/2014/main" id="{883FCE00-CED7-43CD-9AB5-058B68F7E1C3}"/>
              </a:ext>
            </a:extLst>
          </p:cNvPr>
          <p:cNvPicPr>
            <a:picLocks noChangeAspect="1"/>
          </p:cNvPicPr>
          <p:nvPr/>
        </p:nvPicPr>
        <p:blipFill rotWithShape="1">
          <a:blip r:embed="rId3">
            <a:extLst>
              <a:ext uri="{28A0092B-C50C-407E-A947-70E740481C1C}">
                <a14:useLocalDpi xmlns:a14="http://schemas.microsoft.com/office/drawing/2010/main" val="0"/>
              </a:ext>
            </a:extLst>
          </a:blip>
          <a:srcRect t="7073" r="2" b="12769"/>
          <a:stretch/>
        </p:blipFill>
        <p:spPr>
          <a:xfrm>
            <a:off x="-3" y="10"/>
            <a:ext cx="7406640" cy="3443533"/>
          </a:xfrm>
          <a:prstGeom prst="rect">
            <a:avLst/>
          </a:prstGeom>
          <a:effectLst>
            <a:softEdge rad="19050"/>
          </a:effectLst>
        </p:spPr>
      </p:pic>
      <p:pic>
        <p:nvPicPr>
          <p:cNvPr id="11" name="Picture 10" descr="A person standing posing for the camera&#10;&#10;Description automatically generated">
            <a:extLst>
              <a:ext uri="{FF2B5EF4-FFF2-40B4-BE49-F238E27FC236}">
                <a16:creationId xmlns:a16="http://schemas.microsoft.com/office/drawing/2014/main" id="{28997276-C3BB-404A-9C48-2F0D07AEA720}"/>
              </a:ext>
            </a:extLst>
          </p:cNvPr>
          <p:cNvPicPr>
            <a:picLocks noChangeAspect="1"/>
          </p:cNvPicPr>
          <p:nvPr/>
        </p:nvPicPr>
        <p:blipFill rotWithShape="1">
          <a:blip r:embed="rId4">
            <a:extLst>
              <a:ext uri="{28A0092B-C50C-407E-A947-70E740481C1C}">
                <a14:useLocalDpi xmlns:a14="http://schemas.microsoft.com/office/drawing/2010/main" val="0"/>
              </a:ext>
            </a:extLst>
          </a:blip>
          <a:srcRect t="1889" b="42263"/>
          <a:stretch/>
        </p:blipFill>
        <p:spPr>
          <a:xfrm>
            <a:off x="7567509" y="10"/>
            <a:ext cx="4624493" cy="3443533"/>
          </a:xfrm>
          <a:prstGeom prst="rect">
            <a:avLst/>
          </a:prstGeom>
          <a:effectLst>
            <a:softEdge rad="19050"/>
          </a:effectLst>
        </p:spPr>
      </p:pic>
      <p:sp>
        <p:nvSpPr>
          <p:cNvPr id="5" name="Footer Placeholder 4">
            <a:extLst>
              <a:ext uri="{FF2B5EF4-FFF2-40B4-BE49-F238E27FC236}">
                <a16:creationId xmlns:a16="http://schemas.microsoft.com/office/drawing/2014/main" id="{22A87499-FB59-4B40-B8FE-1789F9D6C4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Tree>
    <p:extLst>
      <p:ext uri="{BB962C8B-B14F-4D97-AF65-F5344CB8AC3E}">
        <p14:creationId xmlns:p14="http://schemas.microsoft.com/office/powerpoint/2010/main" val="310045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415971-9E4B-4C92-8B07-0A498E580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934" y="1475308"/>
            <a:ext cx="9618132" cy="3270164"/>
          </a:xfrm>
          <a:prstGeom prst="rect">
            <a:avLst/>
          </a:prstGeom>
          <a:ln w="190500">
            <a:solidFill>
              <a:srgbClr val="FFFFFF"/>
            </a:solidFill>
          </a:ln>
          <a:effectLst>
            <a:reflection blurRad="38100" stA="52000" endA="300" endPos="30000" dir="5400000" sy="-100000" algn="bl" rotWithShape="0"/>
            <a:softEdge rad="19050"/>
          </a:effectLst>
        </p:spPr>
      </p:pic>
      <p:sp>
        <p:nvSpPr>
          <p:cNvPr id="2" name="Footer Placeholder 1">
            <a:extLst>
              <a:ext uri="{FF2B5EF4-FFF2-40B4-BE49-F238E27FC236}">
                <a16:creationId xmlns:a16="http://schemas.microsoft.com/office/drawing/2014/main" id="{F2B5926F-3240-4E05-9643-8D5A2B105B17}"/>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t>Amy Van Bergen Consulting (c) 2019</a:t>
            </a:r>
            <a:endParaRPr lang="en-US"/>
          </a:p>
        </p:txBody>
      </p:sp>
    </p:spTree>
    <p:extLst>
      <p:ext uri="{BB962C8B-B14F-4D97-AF65-F5344CB8AC3E}">
        <p14:creationId xmlns:p14="http://schemas.microsoft.com/office/powerpoint/2010/main" val="2048162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130003-5222-4875-8738-1217755C7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F1E45-08B2-45F9-A9A8-6342D8F9BDF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600" dirty="0">
                <a:gradFill flip="none" rotWithShape="1">
                  <a:gsLst>
                    <a:gs pos="28000">
                      <a:srgbClr val="EDEDED"/>
                    </a:gs>
                    <a:gs pos="0">
                      <a:srgbClr val="BFBFBF"/>
                    </a:gs>
                    <a:gs pos="100000">
                      <a:srgbClr val="FFFFFF"/>
                    </a:gs>
                  </a:gsLst>
                  <a:lin ang="4800000" scaled="0"/>
                  <a:tileRect/>
                </a:gradFill>
              </a:rPr>
              <a:t>Tips &amp; Tricks to be aware of after you are awarded Guardian Advocate status</a:t>
            </a:r>
            <a:br>
              <a:rPr lang="en-US" sz="2600" dirty="0">
                <a:gradFill flip="none" rotWithShape="1">
                  <a:gsLst>
                    <a:gs pos="28000">
                      <a:srgbClr val="EDEDED"/>
                    </a:gs>
                    <a:gs pos="0">
                      <a:srgbClr val="BFBFBF"/>
                    </a:gs>
                    <a:gs pos="100000">
                      <a:srgbClr val="FFFFFF"/>
                    </a:gs>
                  </a:gsLst>
                  <a:lin ang="4800000" scaled="0"/>
                  <a:tileRect/>
                </a:gradFill>
              </a:rPr>
            </a:br>
            <a:endParaRPr lang="en-US" sz="2600" dirty="0">
              <a:gradFill flip="none" rotWithShape="1">
                <a:gsLst>
                  <a:gs pos="28000">
                    <a:srgbClr val="EDEDED"/>
                  </a:gs>
                  <a:gs pos="0">
                    <a:srgbClr val="BFBFBF"/>
                  </a:gs>
                  <a:gs pos="100000">
                    <a:srgbClr val="FFFFFF"/>
                  </a:gs>
                </a:gsLst>
                <a:lin ang="4800000" scaled="0"/>
                <a:tileRect/>
              </a:gradFill>
            </a:endParaRPr>
          </a:p>
        </p:txBody>
      </p:sp>
      <p:sp>
        <p:nvSpPr>
          <p:cNvPr id="22" name="Rounded Rectangle 17">
            <a:extLst>
              <a:ext uri="{FF2B5EF4-FFF2-40B4-BE49-F238E27FC236}">
                <a16:creationId xmlns:a16="http://schemas.microsoft.com/office/drawing/2014/main" id="{3E388DCC-9257-412E-811D-30F74D4CB7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Two people looking at the camera&#10;&#10;Description automatically generated">
            <a:extLst>
              <a:ext uri="{FF2B5EF4-FFF2-40B4-BE49-F238E27FC236}">
                <a16:creationId xmlns:a16="http://schemas.microsoft.com/office/drawing/2014/main" id="{A3C4C9EB-9E67-466D-BC58-4A1FAAAE1BDE}"/>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7802" r="7802"/>
          <a:stretch>
            <a:fillRect/>
          </a:stretch>
        </p:blipFill>
        <p:spPr>
          <a:xfrm>
            <a:off x="1166368" y="2268111"/>
            <a:ext cx="4116829" cy="3256059"/>
          </a:xfrm>
          <a:prstGeom prst="rect">
            <a:avLst/>
          </a:prstGeom>
        </p:spPr>
      </p:pic>
      <p:sp>
        <p:nvSpPr>
          <p:cNvPr id="4" name="Text Placeholder 3">
            <a:extLst>
              <a:ext uri="{FF2B5EF4-FFF2-40B4-BE49-F238E27FC236}">
                <a16:creationId xmlns:a16="http://schemas.microsoft.com/office/drawing/2014/main" id="{1F532C7F-5B64-429F-AEE1-48E225914119}"/>
              </a:ext>
            </a:extLst>
          </p:cNvPr>
          <p:cNvSpPr>
            <a:spLocks noGrp="1"/>
          </p:cNvSpPr>
          <p:nvPr>
            <p:ph type="body" sz="half" idx="2"/>
          </p:nvPr>
        </p:nvSpPr>
        <p:spPr>
          <a:xfrm>
            <a:off x="6096000" y="1948069"/>
            <a:ext cx="5257799" cy="4228893"/>
          </a:xfrm>
        </p:spPr>
        <p:txBody>
          <a:bodyPr vert="horz" lIns="91440" tIns="45720" rIns="91440" bIns="45720" rtlCol="0">
            <a:normAutofit lnSpcReduction="10000"/>
          </a:bodyPr>
          <a:lstStyle/>
          <a:p>
            <a:pPr indent="-228600">
              <a:buFont typeface="Arial" panose="020B0604020202020204" pitchFamily="34" charset="0"/>
              <a:buChar char="•"/>
            </a:pPr>
            <a:r>
              <a:rPr lang="en-US" sz="2000" dirty="0">
                <a:gradFill>
                  <a:gsLst>
                    <a:gs pos="34000">
                      <a:srgbClr val="EDEDED"/>
                    </a:gs>
                    <a:gs pos="0">
                      <a:srgbClr val="BFBFBF"/>
                    </a:gs>
                    <a:gs pos="100000">
                      <a:srgbClr val="FFFFFF"/>
                    </a:gs>
                  </a:gsLst>
                  <a:lin ang="4800000" scaled="0"/>
                </a:gradFill>
              </a:rPr>
              <a:t>If you remember nothing else it is this: “The </a:t>
            </a:r>
            <a:r>
              <a:rPr lang="en-US" sz="2000">
                <a:gradFill>
                  <a:gsLst>
                    <a:gs pos="34000">
                      <a:srgbClr val="EDEDED"/>
                    </a:gs>
                    <a:gs pos="0">
                      <a:srgbClr val="BFBFBF"/>
                    </a:gs>
                    <a:gs pos="100000">
                      <a:srgbClr val="FFFFFF"/>
                    </a:gs>
                  </a:gsLst>
                  <a:lin ang="4800000" scaled="0"/>
                </a:gradFill>
              </a:rPr>
              <a:t>annual </a:t>
            </a:r>
            <a:r>
              <a:rPr lang="en-US" sz="2000" smtClean="0">
                <a:gradFill>
                  <a:gsLst>
                    <a:gs pos="34000">
                      <a:srgbClr val="EDEDED"/>
                    </a:gs>
                    <a:gs pos="0">
                      <a:srgbClr val="BFBFBF"/>
                    </a:gs>
                    <a:gs pos="100000">
                      <a:srgbClr val="FFFFFF"/>
                    </a:gs>
                  </a:gsLst>
                  <a:lin ang="4800000" scaled="0"/>
                </a:gradFill>
              </a:rPr>
              <a:t>plan </a:t>
            </a:r>
            <a:r>
              <a:rPr lang="en-US" sz="2000" dirty="0">
                <a:gradFill>
                  <a:gsLst>
                    <a:gs pos="34000">
                      <a:srgbClr val="EDEDED"/>
                    </a:gs>
                    <a:gs pos="0">
                      <a:srgbClr val="BFBFBF"/>
                    </a:gs>
                    <a:gs pos="100000">
                      <a:srgbClr val="FFFFFF"/>
                    </a:gs>
                  </a:gsLst>
                  <a:lin ang="4800000" scaled="0"/>
                </a:gradFill>
              </a:rPr>
              <a:t>is due the first day of the fourth month after the anniversary  month.“ </a:t>
            </a:r>
          </a:p>
          <a:p>
            <a:pPr indent="-228600">
              <a:buFont typeface="Arial" panose="020B0604020202020204" pitchFamily="34" charset="0"/>
              <a:buChar char="•"/>
            </a:pPr>
            <a:r>
              <a:rPr lang="en-US" sz="2000" dirty="0">
                <a:gradFill>
                  <a:gsLst>
                    <a:gs pos="34000">
                      <a:srgbClr val="EDEDED"/>
                    </a:gs>
                    <a:gs pos="0">
                      <a:srgbClr val="BFBFBF"/>
                    </a:gs>
                    <a:gs pos="100000">
                      <a:srgbClr val="FFFFFF"/>
                    </a:gs>
                  </a:gsLst>
                  <a:lin ang="4800000" scaled="0"/>
                </a:gradFill>
              </a:rPr>
              <a:t>AND it must include a signed physician form so have this pre-printed for your child’s annual well visit  (no matter when it occurs!)</a:t>
            </a:r>
          </a:p>
          <a:p>
            <a:pPr indent="-228600">
              <a:buFont typeface="Arial" panose="020B0604020202020204" pitchFamily="34" charset="0"/>
              <a:buChar char="•"/>
            </a:pPr>
            <a:r>
              <a:rPr lang="en-US" sz="2000" dirty="0">
                <a:gradFill>
                  <a:gsLst>
                    <a:gs pos="34000">
                      <a:srgbClr val="EDEDED"/>
                    </a:gs>
                    <a:gs pos="0">
                      <a:srgbClr val="BFBFBF"/>
                    </a:gs>
                    <a:gs pos="100000">
                      <a:srgbClr val="FFFFFF"/>
                    </a:gs>
                  </a:gsLst>
                  <a:lin ang="4800000" scaled="0"/>
                </a:gradFill>
              </a:rPr>
              <a:t>Submit </a:t>
            </a:r>
            <a:r>
              <a:rPr lang="en-US" sz="2000" u="sng" dirty="0">
                <a:gradFill>
                  <a:gsLst>
                    <a:gs pos="34000">
                      <a:srgbClr val="EDEDED"/>
                    </a:gs>
                    <a:gs pos="0">
                      <a:srgbClr val="BFBFBF"/>
                    </a:gs>
                    <a:gs pos="100000">
                      <a:srgbClr val="FFFFFF"/>
                    </a:gs>
                  </a:gsLst>
                  <a:lin ang="4800000" scaled="0"/>
                </a:gradFill>
              </a:rPr>
              <a:t>in person </a:t>
            </a:r>
            <a:r>
              <a:rPr lang="en-US" sz="2000" dirty="0">
                <a:gradFill>
                  <a:gsLst>
                    <a:gs pos="34000">
                      <a:srgbClr val="EDEDED"/>
                    </a:gs>
                    <a:gs pos="0">
                      <a:srgbClr val="BFBFBF"/>
                    </a:gs>
                    <a:gs pos="100000">
                      <a:srgbClr val="FFFFFF"/>
                    </a:gs>
                  </a:gsLst>
                  <a:lin ang="4800000" scaled="0"/>
                </a:gradFill>
              </a:rPr>
              <a:t>at the designated office.</a:t>
            </a:r>
          </a:p>
          <a:p>
            <a:pPr indent="-228600">
              <a:buFont typeface="Arial" panose="020B0604020202020204" pitchFamily="34" charset="0"/>
              <a:buChar char="•"/>
            </a:pPr>
            <a:endParaRPr lang="en-US" sz="2000" dirty="0">
              <a:gradFill>
                <a:gsLst>
                  <a:gs pos="34000">
                    <a:srgbClr val="EDEDED"/>
                  </a:gs>
                  <a:gs pos="0">
                    <a:srgbClr val="BFBFBF"/>
                  </a:gs>
                  <a:gs pos="100000">
                    <a:srgbClr val="FFFFFF"/>
                  </a:gs>
                </a:gsLst>
                <a:lin ang="4800000" scaled="0"/>
              </a:gradFill>
            </a:endParaRPr>
          </a:p>
          <a:p>
            <a:pPr indent="-228600">
              <a:buFont typeface="Arial" panose="020B0604020202020204" pitchFamily="34" charset="0"/>
              <a:buChar char="•"/>
            </a:pPr>
            <a:r>
              <a:rPr lang="en-US" sz="2000" dirty="0">
                <a:solidFill>
                  <a:srgbClr val="FFFF00"/>
                </a:solidFill>
              </a:rPr>
              <a:t>PRO TIP: What else might you need a doctor’s form for? Summer camp, Adult Vocational Training sites, Access Lynx paratransit (every 3 years usually). I have learned to request 3-5 generic forms with diagnosis (Down syndrome and hypothyroidism) at every doctor visit.</a:t>
            </a:r>
          </a:p>
          <a:p>
            <a:pPr indent="-228600">
              <a:buFont typeface="Arial" panose="020B0604020202020204" pitchFamily="34" charset="0"/>
              <a:buChar char="•"/>
            </a:pPr>
            <a:endParaRPr lang="en-US" sz="2000" dirty="0">
              <a:gradFill>
                <a:gsLst>
                  <a:gs pos="34000">
                    <a:srgbClr val="EDEDED"/>
                  </a:gs>
                  <a:gs pos="0">
                    <a:srgbClr val="BFBFBF"/>
                  </a:gs>
                  <a:gs pos="100000">
                    <a:srgbClr val="FFFFFF"/>
                  </a:gs>
                </a:gsLst>
                <a:lin ang="4800000" scaled="0"/>
              </a:gradFill>
            </a:endParaRPr>
          </a:p>
        </p:txBody>
      </p:sp>
      <p:sp>
        <p:nvSpPr>
          <p:cNvPr id="5" name="Footer Placeholder 4">
            <a:extLst>
              <a:ext uri="{FF2B5EF4-FFF2-40B4-BE49-F238E27FC236}">
                <a16:creationId xmlns:a16="http://schemas.microsoft.com/office/drawing/2014/main" id="{83D6D23A-D639-4BBE-AB06-9F6B59462C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rgbClr val="EDEDED"/>
                    </a:gs>
                    <a:gs pos="0">
                      <a:srgbClr val="9E9E9E"/>
                    </a:gs>
                    <a:gs pos="100000">
                      <a:srgbClr val="FFFFFF"/>
                    </a:gs>
                  </a:gsLst>
                  <a:lin ang="5400000" scaled="1"/>
                  <a:tileRect/>
                </a:gradFill>
                <a:latin typeface="+mn-lt"/>
                <a:ea typeface="+mn-ea"/>
                <a:cs typeface="+mn-cs"/>
              </a:rPr>
              <a:t>Amy Van Bergen Consulting (c) 2019</a:t>
            </a:r>
          </a:p>
        </p:txBody>
      </p:sp>
      <p:sp>
        <p:nvSpPr>
          <p:cNvPr id="8" name="TextBox 7">
            <a:extLst>
              <a:ext uri="{FF2B5EF4-FFF2-40B4-BE49-F238E27FC236}">
                <a16:creationId xmlns:a16="http://schemas.microsoft.com/office/drawing/2014/main" id="{48127F41-E30E-4820-AAD0-8CA0BC399702}"/>
              </a:ext>
            </a:extLst>
          </p:cNvPr>
          <p:cNvSpPr txBox="1"/>
          <p:nvPr/>
        </p:nvSpPr>
        <p:spPr>
          <a:xfrm>
            <a:off x="2753338" y="5324115"/>
            <a:ext cx="25298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genmaspeaks.blogspot.com/2012/09/the-patient-doctor-relationship-in-era.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13071045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337C-56D3-451D-ADFC-410E4ACE4FE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a:solidFill>
                  <a:schemeClr val="tx1"/>
                </a:solidFill>
              </a:rPr>
              <a:t>General Advice from the Parenting Trenches</a:t>
            </a:r>
          </a:p>
        </p:txBody>
      </p:sp>
      <p:sp>
        <p:nvSpPr>
          <p:cNvPr id="3" name="Footer Placeholder 2">
            <a:extLst>
              <a:ext uri="{FF2B5EF4-FFF2-40B4-BE49-F238E27FC236}">
                <a16:creationId xmlns:a16="http://schemas.microsoft.com/office/drawing/2014/main" id="{2702BD8F-2F56-46EE-BACC-71B3E23902C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graphicFrame>
        <p:nvGraphicFramePr>
          <p:cNvPr id="32" name="TextBox 3">
            <a:extLst>
              <a:ext uri="{FF2B5EF4-FFF2-40B4-BE49-F238E27FC236}">
                <a16:creationId xmlns:a16="http://schemas.microsoft.com/office/drawing/2014/main" id="{F46676AA-36F6-4DD2-BCBE-BDF6DC9B76DF}"/>
              </a:ext>
            </a:extLst>
          </p:cNvPr>
          <p:cNvGraphicFramePr/>
          <p:nvPr>
            <p:extLst>
              <p:ext uri="{D42A27DB-BD31-4B8C-83A1-F6EECF244321}">
                <p14:modId xmlns:p14="http://schemas.microsoft.com/office/powerpoint/2010/main" val="1740564985"/>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0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D9682D30-45E5-4AB9-A753-B4E93C94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3" y="-36098"/>
            <a:ext cx="6858000" cy="6858000"/>
          </a:xfrm>
          <a:prstGeom prst="rect">
            <a:avLst/>
          </a:prstGeom>
        </p:spPr>
      </p:pic>
      <p:sp>
        <p:nvSpPr>
          <p:cNvPr id="2" name="Footer Placeholder 1">
            <a:extLst>
              <a:ext uri="{FF2B5EF4-FFF2-40B4-BE49-F238E27FC236}">
                <a16:creationId xmlns:a16="http://schemas.microsoft.com/office/drawing/2014/main" id="{FCDC8F47-DC10-4CE5-BC9B-633F68942319}"/>
              </a:ext>
            </a:extLst>
          </p:cNvPr>
          <p:cNvSpPr>
            <a:spLocks noGrp="1"/>
          </p:cNvSpPr>
          <p:nvPr>
            <p:ph type="ftr" sz="quarter" idx="11"/>
          </p:nvPr>
        </p:nvSpPr>
        <p:spPr/>
        <p:txBody>
          <a:bodyPr/>
          <a:lstStyle/>
          <a:p>
            <a:r>
              <a:rPr lang="nl-NL" dirty="0"/>
              <a:t>Amy Van Bergen Consulting (c) 2019</a:t>
            </a:r>
            <a:endParaRPr lang="en-US" dirty="0"/>
          </a:p>
        </p:txBody>
      </p:sp>
      <p:sp>
        <p:nvSpPr>
          <p:cNvPr id="7" name="TextBox 6">
            <a:extLst>
              <a:ext uri="{FF2B5EF4-FFF2-40B4-BE49-F238E27FC236}">
                <a16:creationId xmlns:a16="http://schemas.microsoft.com/office/drawing/2014/main" id="{B5B1AC71-2722-4FAD-9562-586DA4691771}"/>
              </a:ext>
            </a:extLst>
          </p:cNvPr>
          <p:cNvSpPr txBox="1"/>
          <p:nvPr/>
        </p:nvSpPr>
        <p:spPr>
          <a:xfrm>
            <a:off x="7072604" y="1905506"/>
            <a:ext cx="4795935" cy="4154984"/>
          </a:xfrm>
          <a:prstGeom prst="rect">
            <a:avLst/>
          </a:prstGeom>
          <a:noFill/>
        </p:spPr>
        <p:txBody>
          <a:bodyPr wrap="square" rtlCol="0">
            <a:spAutoFit/>
          </a:bodyPr>
          <a:lstStyle/>
          <a:p>
            <a:r>
              <a:rPr lang="en-US" sz="2400" dirty="0"/>
              <a:t>My mantra has always been “presume competence” and if you want your child/adult to be “included” you must also be willing to be “Inclusive”. You can’t hope that somebody else will create a program or start a club, if there isn’t one there, start it yourself! Make friends with other parents of children with AND without DD. There is support in numbers.</a:t>
            </a:r>
          </a:p>
        </p:txBody>
      </p:sp>
    </p:spTree>
    <p:extLst>
      <p:ext uri="{BB962C8B-B14F-4D97-AF65-F5344CB8AC3E}">
        <p14:creationId xmlns:p14="http://schemas.microsoft.com/office/powerpoint/2010/main" val="231635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DC8F47-DC10-4CE5-BC9B-633F68942319}"/>
              </a:ext>
            </a:extLst>
          </p:cNvPr>
          <p:cNvSpPr>
            <a:spLocks noGrp="1"/>
          </p:cNvSpPr>
          <p:nvPr>
            <p:ph type="ftr" sz="quarter" idx="11"/>
          </p:nvPr>
        </p:nvSpPr>
        <p:spPr/>
        <p:txBody>
          <a:bodyPr/>
          <a:lstStyle/>
          <a:p>
            <a:r>
              <a:rPr lang="nl-NL"/>
              <a:t>Amy Van Bergen Consulting (c) 2019</a:t>
            </a:r>
            <a:endParaRPr lang="en-US"/>
          </a:p>
        </p:txBody>
      </p:sp>
      <p:pic>
        <p:nvPicPr>
          <p:cNvPr id="4" name="Picture 3">
            <a:extLst>
              <a:ext uri="{FF2B5EF4-FFF2-40B4-BE49-F238E27FC236}">
                <a16:creationId xmlns:a16="http://schemas.microsoft.com/office/drawing/2014/main" id="{E7EF939E-3CB7-4726-B63B-98B26C47FC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48383" y="3900150"/>
            <a:ext cx="1709514" cy="2456200"/>
          </a:xfrm>
          <a:prstGeom prst="rect">
            <a:avLst/>
          </a:prstGeom>
        </p:spPr>
      </p:pic>
      <p:sp>
        <p:nvSpPr>
          <p:cNvPr id="5" name="Speech Bubble: Oval 4">
            <a:extLst>
              <a:ext uri="{FF2B5EF4-FFF2-40B4-BE49-F238E27FC236}">
                <a16:creationId xmlns:a16="http://schemas.microsoft.com/office/drawing/2014/main" id="{A20B0E9C-1027-4132-976C-70BA423C8E2E}"/>
              </a:ext>
            </a:extLst>
          </p:cNvPr>
          <p:cNvSpPr/>
          <p:nvPr/>
        </p:nvSpPr>
        <p:spPr>
          <a:xfrm>
            <a:off x="2799471" y="239151"/>
            <a:ext cx="8733166" cy="54048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5698156-9F63-4563-B0BD-7C86D561D651}"/>
              </a:ext>
            </a:extLst>
          </p:cNvPr>
          <p:cNvSpPr txBox="1"/>
          <p:nvPr/>
        </p:nvSpPr>
        <p:spPr>
          <a:xfrm>
            <a:off x="3615397" y="1213973"/>
            <a:ext cx="6175717" cy="461665"/>
          </a:xfrm>
          <a:prstGeom prst="rect">
            <a:avLst/>
          </a:prstGeom>
          <a:noFill/>
        </p:spPr>
        <p:txBody>
          <a:bodyPr wrap="square" rtlCol="0">
            <a:spAutoFit/>
          </a:bodyPr>
          <a:lstStyle/>
          <a:p>
            <a:endParaRPr lang="en-US" sz="2400" dirty="0"/>
          </a:p>
        </p:txBody>
      </p:sp>
      <p:sp>
        <p:nvSpPr>
          <p:cNvPr id="7" name="TextBox 6">
            <a:extLst>
              <a:ext uri="{FF2B5EF4-FFF2-40B4-BE49-F238E27FC236}">
                <a16:creationId xmlns:a16="http://schemas.microsoft.com/office/drawing/2014/main" id="{B5B1AC71-2722-4FAD-9562-586DA4691771}"/>
              </a:ext>
            </a:extLst>
          </p:cNvPr>
          <p:cNvSpPr txBox="1"/>
          <p:nvPr/>
        </p:nvSpPr>
        <p:spPr>
          <a:xfrm>
            <a:off x="4038600" y="963315"/>
            <a:ext cx="6361572" cy="4524315"/>
          </a:xfrm>
          <a:prstGeom prst="rect">
            <a:avLst/>
          </a:prstGeom>
          <a:noFill/>
        </p:spPr>
        <p:txBody>
          <a:bodyPr wrap="square" rtlCol="0">
            <a:spAutoFit/>
          </a:bodyPr>
          <a:lstStyle/>
          <a:p>
            <a:pPr algn="ctr"/>
            <a:r>
              <a:rPr lang="en-US" sz="2400" dirty="0"/>
              <a:t>My advice during the transition years is to repeatedly go to any transition fair you can. There’s so many new things coming at you that you can’t possibly tackle them all at once. Go gather info, check something off the list, like SSI for example. Then go hear all the transition stuff again and tick another thing off your list, like guardianship or Power of Attorney. Then go listen and tackle another “adult” issue and keep doing that until you’ve got most of the things</a:t>
            </a:r>
          </a:p>
          <a:p>
            <a:pPr algn="ctr"/>
            <a:r>
              <a:rPr lang="en-US" sz="2400" dirty="0"/>
              <a:t> taken care of. It’s overwhelming </a:t>
            </a:r>
          </a:p>
          <a:p>
            <a:pPr algn="ctr"/>
            <a:r>
              <a:rPr lang="en-US" sz="2400" dirty="0"/>
              <a:t>trying to do it all at once.</a:t>
            </a:r>
          </a:p>
        </p:txBody>
      </p:sp>
      <p:sp>
        <p:nvSpPr>
          <p:cNvPr id="3" name="TextBox 2">
            <a:extLst>
              <a:ext uri="{FF2B5EF4-FFF2-40B4-BE49-F238E27FC236}">
                <a16:creationId xmlns:a16="http://schemas.microsoft.com/office/drawing/2014/main" id="{36FC143F-C6B2-450B-8F42-7C2CBC0F5BF4}"/>
              </a:ext>
            </a:extLst>
          </p:cNvPr>
          <p:cNvSpPr txBox="1"/>
          <p:nvPr/>
        </p:nvSpPr>
        <p:spPr>
          <a:xfrm>
            <a:off x="4954124" y="501650"/>
            <a:ext cx="4304714" cy="461665"/>
          </a:xfrm>
          <a:prstGeom prst="rect">
            <a:avLst/>
          </a:prstGeom>
          <a:noFill/>
        </p:spPr>
        <p:txBody>
          <a:bodyPr wrap="square" rtlCol="0">
            <a:spAutoFit/>
          </a:bodyPr>
          <a:lstStyle/>
          <a:p>
            <a:pPr algn="ctr"/>
            <a:r>
              <a:rPr lang="en-US" sz="2400" b="1" dirty="0"/>
              <a:t>TRANSITION FAIRS</a:t>
            </a:r>
            <a:endParaRPr lang="en-US" dirty="0"/>
          </a:p>
        </p:txBody>
      </p:sp>
    </p:spTree>
    <p:extLst>
      <p:ext uri="{BB962C8B-B14F-4D97-AF65-F5344CB8AC3E}">
        <p14:creationId xmlns:p14="http://schemas.microsoft.com/office/powerpoint/2010/main" val="365053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AACB-18D9-4B8F-836D-C6DCECF402A4}"/>
              </a:ext>
            </a:extLst>
          </p:cNvPr>
          <p:cNvSpPr>
            <a:spLocks noGrp="1"/>
          </p:cNvSpPr>
          <p:nvPr>
            <p:ph type="title"/>
          </p:nvPr>
        </p:nvSpPr>
        <p:spPr>
          <a:xfrm>
            <a:off x="5248656" y="321733"/>
            <a:ext cx="6105144" cy="1324506"/>
          </a:xfrm>
        </p:spPr>
        <p:txBody>
          <a:bodyPr vert="horz" lIns="91440" tIns="45720" rIns="91440" bIns="45720" rtlCol="0" anchor="ctr">
            <a:normAutofit/>
          </a:bodyPr>
          <a:lstStyle/>
          <a:p>
            <a:r>
              <a:rPr lang="en-US" sz="3600"/>
              <a:t>Who I am</a:t>
            </a:r>
          </a:p>
        </p:txBody>
      </p:sp>
      <p:pic>
        <p:nvPicPr>
          <p:cNvPr id="7" name="Picture Placeholder 6" descr="A person holding a dog&#10;&#10;Description automatically generated">
            <a:extLst>
              <a:ext uri="{FF2B5EF4-FFF2-40B4-BE49-F238E27FC236}">
                <a16:creationId xmlns:a16="http://schemas.microsoft.com/office/drawing/2014/main" id="{3C5E344A-1DDB-46AE-B593-F5F4C5938F3C}"/>
              </a:ext>
            </a:extLst>
          </p:cNvPr>
          <p:cNvPicPr>
            <a:picLocks noGrp="1" noChangeAspect="1"/>
          </p:cNvPicPr>
          <p:nvPr>
            <p:ph type="pic" idx="1"/>
          </p:nvPr>
        </p:nvPicPr>
        <p:blipFill rotWithShape="1">
          <a:blip r:embed="rId4" cstate="hqprint">
            <a:extLst>
              <a:ext uri="{28A0092B-C50C-407E-A947-70E740481C1C}">
                <a14:useLocalDpi xmlns:a14="http://schemas.microsoft.com/office/drawing/2010/main" val="0"/>
              </a:ext>
            </a:extLst>
          </a:blip>
          <a:srcRect l="2559" r="2560"/>
          <a:stretch/>
        </p:blipFill>
        <p:spPr>
          <a:xfrm>
            <a:off x="992886" y="643467"/>
            <a:ext cx="3504533" cy="5533496"/>
          </a:xfrm>
          <a:prstGeom prst="rect">
            <a:avLst/>
          </a:prstGeom>
        </p:spPr>
      </p:pic>
      <p:sp>
        <p:nvSpPr>
          <p:cNvPr id="4" name="Text Placeholder 3">
            <a:extLst>
              <a:ext uri="{FF2B5EF4-FFF2-40B4-BE49-F238E27FC236}">
                <a16:creationId xmlns:a16="http://schemas.microsoft.com/office/drawing/2014/main" id="{B8BDD9A7-5CDB-4DDC-B379-C83D01E4A258}"/>
              </a:ext>
            </a:extLst>
          </p:cNvPr>
          <p:cNvSpPr>
            <a:spLocks noGrp="1"/>
          </p:cNvSpPr>
          <p:nvPr>
            <p:ph type="body" sz="half" idx="2"/>
          </p:nvPr>
        </p:nvSpPr>
        <p:spPr>
          <a:xfrm>
            <a:off x="5248655" y="1646239"/>
            <a:ext cx="6105145" cy="4530724"/>
          </a:xfrm>
        </p:spPr>
        <p:txBody>
          <a:bodyPr vert="horz" lIns="91440" tIns="45720" rIns="91440" bIns="45720" rtlCol="0">
            <a:normAutofit lnSpcReduction="10000"/>
          </a:bodyPr>
          <a:lstStyle/>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Parent to Wils, age 27</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Founder &amp; President, Amy Van Bergen Consulting</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Retired Executive Director, Down Syndrome Association of Central Florida, 1991-2016</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National Down Syndrome Society Stephen Beck Jr. Advocate of the Year, 2016</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Founder, Down Syndrome Affiliates in Action, 2010</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The National Leadership Consortium on Developmental Disabilities, University of Delaware, 2009</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Florida Developmental Disabilities Council, Education Task Force</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Justice Center, Trained Special Education Mediator, 2007</a:t>
            </a:r>
          </a:p>
          <a:p>
            <a:pPr indent="-228600">
              <a:buFont typeface="Arial" panose="020B0604020202020204" pitchFamily="34" charset="0"/>
              <a:buChar char="•"/>
            </a:pPr>
            <a:r>
              <a:rPr lang="en-US" sz="1900" dirty="0">
                <a:gradFill>
                  <a:gsLst>
                    <a:gs pos="34000">
                      <a:schemeClr val="tx1">
                        <a:lumMod val="93000"/>
                      </a:schemeClr>
                    </a:gs>
                    <a:gs pos="0">
                      <a:schemeClr val="bg1">
                        <a:lumMod val="25000"/>
                        <a:lumOff val="75000"/>
                      </a:schemeClr>
                    </a:gs>
                    <a:gs pos="100000">
                      <a:schemeClr val="tx1"/>
                    </a:gs>
                  </a:gsLst>
                  <a:lin ang="4800000" scaled="0"/>
                </a:gradFill>
              </a:rPr>
              <a:t>Quote from my friend Jawanda: “</a:t>
            </a:r>
            <a:r>
              <a:rPr lang="en-US" dirty="0"/>
              <a:t> I am knowledgeable and still felt like I was falling off a cliff. ”</a:t>
            </a:r>
            <a:endParaRPr lang="en-US" sz="1900" dirty="0">
              <a:gradFill>
                <a:gsLst>
                  <a:gs pos="34000">
                    <a:schemeClr val="tx1">
                      <a:lumMod val="93000"/>
                    </a:schemeClr>
                  </a:gs>
                  <a:gs pos="0">
                    <a:schemeClr val="bg1">
                      <a:lumMod val="25000"/>
                      <a:lumOff val="75000"/>
                    </a:schemeClr>
                  </a:gs>
                  <a:gs pos="100000">
                    <a:schemeClr val="tx1"/>
                  </a:gs>
                </a:gsLst>
                <a:lin ang="4800000" scaled="0"/>
              </a:gradFill>
            </a:endParaRPr>
          </a:p>
          <a:p>
            <a:pPr indent="-228600">
              <a:buFont typeface="Arial" panose="020B0604020202020204" pitchFamily="34" charset="0"/>
              <a:buChar char="•"/>
            </a:pPr>
            <a:endParaRPr lang="en-US" sz="1900" dirty="0">
              <a:gradFill>
                <a:gsLst>
                  <a:gs pos="34000">
                    <a:schemeClr val="tx1">
                      <a:lumMod val="93000"/>
                    </a:schemeClr>
                  </a:gs>
                  <a:gs pos="0">
                    <a:schemeClr val="bg1">
                      <a:lumMod val="25000"/>
                      <a:lumOff val="75000"/>
                    </a:schemeClr>
                  </a:gs>
                  <a:gs pos="100000">
                    <a:schemeClr val="tx1"/>
                  </a:gs>
                </a:gsLst>
                <a:lin ang="4800000" scaled="0"/>
              </a:gradFill>
            </a:endParaRPr>
          </a:p>
          <a:p>
            <a:pPr indent="-228600">
              <a:buFont typeface="Arial" panose="020B0604020202020204" pitchFamily="34" charset="0"/>
              <a:buChar char="•"/>
            </a:pPr>
            <a:endParaRPr lang="en-US" sz="1900" dirty="0">
              <a:gradFill>
                <a:gsLst>
                  <a:gs pos="34000">
                    <a:schemeClr val="tx1">
                      <a:lumMod val="93000"/>
                    </a:schemeClr>
                  </a:gs>
                  <a:gs pos="0">
                    <a:schemeClr val="bg1">
                      <a:lumMod val="25000"/>
                      <a:lumOff val="75000"/>
                    </a:schemeClr>
                  </a:gs>
                  <a:gs pos="100000">
                    <a:schemeClr val="tx1"/>
                  </a:gs>
                </a:gsLst>
                <a:lin ang="4800000" scaled="0"/>
              </a:gradFill>
            </a:endParaRPr>
          </a:p>
        </p:txBody>
      </p:sp>
      <p:sp>
        <p:nvSpPr>
          <p:cNvPr id="5" name="Footer Placeholder 4">
            <a:extLst>
              <a:ext uri="{FF2B5EF4-FFF2-40B4-BE49-F238E27FC236}">
                <a16:creationId xmlns:a16="http://schemas.microsoft.com/office/drawing/2014/main" id="{C4FFF59E-7927-4523-A331-BC38CE3F473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Tree>
    <p:extLst>
      <p:ext uri="{BB962C8B-B14F-4D97-AF65-F5344CB8AC3E}">
        <p14:creationId xmlns:p14="http://schemas.microsoft.com/office/powerpoint/2010/main" val="377820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4" name="Picture 3" descr="A cat lying on a bed&#10;&#10;Description automatically generated">
            <a:extLst>
              <a:ext uri="{FF2B5EF4-FFF2-40B4-BE49-F238E27FC236}">
                <a16:creationId xmlns:a16="http://schemas.microsoft.com/office/drawing/2014/main" id="{BD321CFD-3836-4A9D-B64E-B08EEE9BDF0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2506" b="22494"/>
          <a:stretch/>
        </p:blipFill>
        <p:spPr>
          <a:xfrm>
            <a:off x="20" y="10"/>
            <a:ext cx="12191980" cy="6857990"/>
          </a:xfrm>
          <a:prstGeom prst="rect">
            <a:avLst/>
          </a:prstGeom>
        </p:spPr>
      </p:pic>
      <p:sp>
        <p:nvSpPr>
          <p:cNvPr id="2" name="Footer Placeholder 1">
            <a:extLst>
              <a:ext uri="{FF2B5EF4-FFF2-40B4-BE49-F238E27FC236}">
                <a16:creationId xmlns:a16="http://schemas.microsoft.com/office/drawing/2014/main" id="{0CFD5153-57CE-4883-9958-9106D28371BF}"/>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solidFill>
                  <a:srgbClr val="FFFFFF"/>
                </a:solidFill>
              </a:rPr>
              <a:t>Amy Van Bergen Consulting (c) 2019</a:t>
            </a:r>
            <a:endParaRPr lang="en-US">
              <a:solidFill>
                <a:srgbClr val="FFFFFF"/>
              </a:solidFill>
            </a:endParaRPr>
          </a:p>
        </p:txBody>
      </p:sp>
      <p:sp>
        <p:nvSpPr>
          <p:cNvPr id="5" name="TextBox 4">
            <a:extLst>
              <a:ext uri="{FF2B5EF4-FFF2-40B4-BE49-F238E27FC236}">
                <a16:creationId xmlns:a16="http://schemas.microsoft.com/office/drawing/2014/main" id="{C5C76828-46EA-4755-8D17-DDD134B3381F}"/>
              </a:ext>
            </a:extLst>
          </p:cNvPr>
          <p:cNvSpPr txBox="1"/>
          <p:nvPr/>
        </p:nvSpPr>
        <p:spPr>
          <a:xfrm>
            <a:off x="9824044" y="6657945"/>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en.wikipedia.org/wiki/File:Four_sleeping_kittens.jpg">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69319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3909-E13B-4808-A872-C52487531554}"/>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rPr>
              <a:t>Resources for You</a:t>
            </a:r>
          </a:p>
        </p:txBody>
      </p:sp>
      <p:pic>
        <p:nvPicPr>
          <p:cNvPr id="6" name="Picture 5" descr="A pencil and paper&#10;&#10;Description automatically generated">
            <a:extLst>
              <a:ext uri="{FF2B5EF4-FFF2-40B4-BE49-F238E27FC236}">
                <a16:creationId xmlns:a16="http://schemas.microsoft.com/office/drawing/2014/main" id="{CCA1E9C6-DBDE-4236-88D4-359959065DE7}"/>
              </a:ext>
            </a:extLst>
          </p:cNvPr>
          <p:cNvPicPr>
            <a:picLocks noChangeAspect="1"/>
          </p:cNvPicPr>
          <p:nvPr/>
        </p:nvPicPr>
        <p:blipFill rotWithShape="1">
          <a:blip r:embed="rId3">
            <a:extLst>
              <a:ext uri="{28A0092B-C50C-407E-A947-70E740481C1C}">
                <a14:useLocalDpi xmlns:a14="http://schemas.microsoft.com/office/drawing/2010/main" val="0"/>
              </a:ext>
            </a:extLst>
          </a:blip>
          <a:srcRect t="29914" b="19874"/>
          <a:stretch/>
        </p:blipFill>
        <p:spPr>
          <a:xfrm>
            <a:off x="20" y="10"/>
            <a:ext cx="12191980" cy="3443533"/>
          </a:xfrm>
          <a:prstGeom prst="rect">
            <a:avLst/>
          </a:prstGeom>
        </p:spPr>
      </p:pic>
      <p:sp>
        <p:nvSpPr>
          <p:cNvPr id="4" name="Footer Placeholder 3">
            <a:extLst>
              <a:ext uri="{FF2B5EF4-FFF2-40B4-BE49-F238E27FC236}">
                <a16:creationId xmlns:a16="http://schemas.microsoft.com/office/drawing/2014/main" id="{E1A49B60-9C26-4365-9A49-D8C418F6F4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Tree>
    <p:extLst>
      <p:ext uri="{BB962C8B-B14F-4D97-AF65-F5344CB8AC3E}">
        <p14:creationId xmlns:p14="http://schemas.microsoft.com/office/powerpoint/2010/main" val="157415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3DFB-9041-4F32-A061-CF612B417B90}"/>
              </a:ext>
            </a:extLst>
          </p:cNvPr>
          <p:cNvSpPr>
            <a:spLocks noGrp="1"/>
          </p:cNvSpPr>
          <p:nvPr>
            <p:ph type="title"/>
          </p:nvPr>
        </p:nvSpPr>
        <p:spPr>
          <a:xfrm>
            <a:off x="4702628" y="365125"/>
            <a:ext cx="6651171" cy="1325563"/>
          </a:xfrm>
        </p:spPr>
        <p:txBody>
          <a:bodyPr vert="horz" lIns="91440" tIns="45720" rIns="91440" bIns="45720" rtlCol="0" anchor="ctr">
            <a:normAutofit/>
          </a:bodyPr>
          <a:lstStyle/>
          <a:p>
            <a:r>
              <a:rPr lang="en-US" sz="4200" dirty="0"/>
              <a:t>National Supported Decision Making Resource</a:t>
            </a:r>
          </a:p>
        </p:txBody>
      </p:sp>
      <p:sp>
        <p:nvSpPr>
          <p:cNvPr id="3" name="Text Placeholder 2">
            <a:extLst>
              <a:ext uri="{FF2B5EF4-FFF2-40B4-BE49-F238E27FC236}">
                <a16:creationId xmlns:a16="http://schemas.microsoft.com/office/drawing/2014/main" id="{C9287D79-9492-4BFF-847D-75CEAB71ADDD}"/>
              </a:ext>
            </a:extLst>
          </p:cNvPr>
          <p:cNvSpPr>
            <a:spLocks noGrp="1"/>
          </p:cNvSpPr>
          <p:nvPr>
            <p:ph type="body" sz="half" idx="2"/>
          </p:nvPr>
        </p:nvSpPr>
        <p:spPr>
          <a:xfrm>
            <a:off x="4983480" y="1825625"/>
            <a:ext cx="6487886" cy="4351338"/>
          </a:xfrm>
        </p:spPr>
        <p:txBody>
          <a:bodyPr vert="horz" lIns="91440" tIns="45720" rIns="91440" bIns="45720" rtlCol="0">
            <a:normAutofit/>
          </a:bodyPr>
          <a:lstStyle/>
          <a:p>
            <a:pPr indent="-228600">
              <a:buFont typeface="Arial" panose="020B0604020202020204" pitchFamily="34" charset="0"/>
              <a:buChar char="•"/>
            </a:pPr>
            <a:endParaRPr lang="en-US" dirty="0">
              <a:hlinkClick r:id="rId4"/>
            </a:endParaRPr>
          </a:p>
          <a:p>
            <a:pPr indent="-228600" fontAlgn="base">
              <a:buFont typeface="Arial" panose="020B0604020202020204" pitchFamily="34" charset="0"/>
              <a:buChar char="•"/>
            </a:pPr>
            <a:r>
              <a:rPr lang="en-US" dirty="0"/>
              <a:t>How would you feel if you had no say in where you live? Or where you work? Or who you spend time with? Or what you can buy and spend money on? That’s what can happen to older adults and people with disabilities when someone else has the power to make decisions for them, like when they’re put in a guardianship.</a:t>
            </a:r>
          </a:p>
          <a:p>
            <a:pPr indent="-228600" fontAlgn="base">
              <a:buFont typeface="Arial" panose="020B0604020202020204" pitchFamily="34" charset="0"/>
              <a:buChar char="•"/>
            </a:pPr>
            <a:r>
              <a:rPr lang="en-US" dirty="0"/>
              <a:t>The National Supported Decision Making Resource believes that </a:t>
            </a:r>
            <a:r>
              <a:rPr lang="en-US" b="1" dirty="0"/>
              <a:t>everyone </a:t>
            </a:r>
            <a:r>
              <a:rPr lang="en-US" dirty="0"/>
              <a:t>has the Right to Make Choices. Supported Decision-Making is a way people can make their own decisions and stay in charge of their lives, while receiving any help they need to do so.  </a:t>
            </a:r>
          </a:p>
          <a:p>
            <a:pPr indent="-228600">
              <a:buFont typeface="Arial" panose="020B0604020202020204" pitchFamily="34" charset="0"/>
              <a:buChar char="•"/>
            </a:pPr>
            <a:endParaRPr lang="en-US" dirty="0">
              <a:hlinkClick r:id="rId4"/>
            </a:endParaRPr>
          </a:p>
          <a:p>
            <a:pPr indent="-228600">
              <a:buFont typeface="Arial" panose="020B0604020202020204" pitchFamily="34" charset="0"/>
              <a:buChar char="•"/>
            </a:pPr>
            <a:r>
              <a:rPr lang="en-US" dirty="0">
                <a:hlinkClick r:id="rId4"/>
              </a:rPr>
              <a:t>http://www.supporteddecisionmaking.org</a:t>
            </a:r>
            <a:endParaRPr lang="en-US" dirty="0"/>
          </a:p>
        </p:txBody>
      </p:sp>
      <p:sp>
        <p:nvSpPr>
          <p:cNvPr id="4" name="Footer Placeholder 3">
            <a:extLst>
              <a:ext uri="{FF2B5EF4-FFF2-40B4-BE49-F238E27FC236}">
                <a16:creationId xmlns:a16="http://schemas.microsoft.com/office/drawing/2014/main" id="{48110FD9-2D59-4A1C-9A59-BE6BAD0B77E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pic>
        <p:nvPicPr>
          <p:cNvPr id="6" name="Picture 5" descr="A group of people posing for the camera&#10;&#10;Description automatically generated">
            <a:extLst>
              <a:ext uri="{FF2B5EF4-FFF2-40B4-BE49-F238E27FC236}">
                <a16:creationId xmlns:a16="http://schemas.microsoft.com/office/drawing/2014/main" id="{7D129214-9E85-4B41-ABC3-443A114A0C6E}"/>
              </a:ext>
            </a:extLst>
          </p:cNvPr>
          <p:cNvPicPr>
            <a:picLocks noChangeAspect="1"/>
          </p:cNvPicPr>
          <p:nvPr/>
        </p:nvPicPr>
        <p:blipFill rotWithShape="1">
          <a:blip r:embed="rId5">
            <a:extLst>
              <a:ext uri="{28A0092B-C50C-407E-A947-70E740481C1C}">
                <a14:useLocalDpi xmlns:a14="http://schemas.microsoft.com/office/drawing/2010/main" val="0"/>
              </a:ext>
            </a:extLst>
          </a:blip>
          <a:srcRect r="15556"/>
          <a:stretch/>
        </p:blipFill>
        <p:spPr>
          <a:xfrm>
            <a:off x="20" y="10"/>
            <a:ext cx="4343380" cy="6857990"/>
          </a:xfrm>
          <a:prstGeom prst="rect">
            <a:avLst/>
          </a:prstGeom>
        </p:spPr>
      </p:pic>
    </p:spTree>
    <p:extLst>
      <p:ext uri="{BB962C8B-B14F-4D97-AF65-F5344CB8AC3E}">
        <p14:creationId xmlns:p14="http://schemas.microsoft.com/office/powerpoint/2010/main" val="297758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7" name="Picture Placeholder 6" descr="A close up of a clock&#10;&#10;Description automatically generated">
            <a:extLst>
              <a:ext uri="{FF2B5EF4-FFF2-40B4-BE49-F238E27FC236}">
                <a16:creationId xmlns:a16="http://schemas.microsoft.com/office/drawing/2014/main" id="{F3D8A5C8-8350-4B87-89C4-2A73D9B3C23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932"/>
          <a:stretch/>
        </p:blipFill>
        <p:spPr>
          <a:xfrm>
            <a:off x="6096000" y="10"/>
            <a:ext cx="6096000" cy="6857990"/>
          </a:xfrm>
          <a:prstGeom prst="rect">
            <a:avLst/>
          </a:prstGeom>
        </p:spPr>
      </p:pic>
      <p:sp useBgFill="1">
        <p:nvSpPr>
          <p:cNvPr id="14" name="Rectangle 11">
            <a:extLst>
              <a:ext uri="{FF2B5EF4-FFF2-40B4-BE49-F238E27FC236}">
                <a16:creationId xmlns:a16="http://schemas.microsoft.com/office/drawing/2014/main" id="{229B61F6-561C-44B1-809D-51A2F295F3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57913-FAE9-4D91-BCD0-EFED274E8821}"/>
              </a:ext>
            </a:extLst>
          </p:cNvPr>
          <p:cNvSpPr>
            <a:spLocks noGrp="1"/>
          </p:cNvSpPr>
          <p:nvPr>
            <p:ph type="title"/>
          </p:nvPr>
        </p:nvSpPr>
        <p:spPr>
          <a:xfrm>
            <a:off x="838201" y="365125"/>
            <a:ext cx="4854676" cy="1325563"/>
          </a:xfrm>
        </p:spPr>
        <p:txBody>
          <a:bodyPr vert="horz" lIns="91440" tIns="45720" rIns="91440" bIns="45720" rtlCol="0" anchor="ctr">
            <a:normAutofit/>
          </a:bodyPr>
          <a:lstStyle/>
          <a:p>
            <a:r>
              <a:rPr lang="en-US" sz="4600"/>
              <a:t>Annual Plan Forms</a:t>
            </a:r>
          </a:p>
        </p:txBody>
      </p:sp>
      <p:sp>
        <p:nvSpPr>
          <p:cNvPr id="4" name="Text Placeholder 3">
            <a:extLst>
              <a:ext uri="{FF2B5EF4-FFF2-40B4-BE49-F238E27FC236}">
                <a16:creationId xmlns:a16="http://schemas.microsoft.com/office/drawing/2014/main" id="{3805A870-CA68-4892-9186-06059C9EEBAE}"/>
              </a:ext>
            </a:extLst>
          </p:cNvPr>
          <p:cNvSpPr>
            <a:spLocks noGrp="1"/>
          </p:cNvSpPr>
          <p:nvPr>
            <p:ph type="body" sz="half" idx="2"/>
          </p:nvPr>
        </p:nvSpPr>
        <p:spPr>
          <a:xfrm>
            <a:off x="1120000" y="1825624"/>
            <a:ext cx="4572877" cy="4530725"/>
          </a:xfrm>
        </p:spPr>
        <p:txBody>
          <a:bodyPr vert="horz" lIns="91440" tIns="45720" rIns="91440" bIns="45720" rtlCol="0">
            <a:normAutofit/>
          </a:bodyPr>
          <a:lstStyle/>
          <a:p>
            <a:pPr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hlinkClick r:id="rId4"/>
              </a:rPr>
              <a:t>https://www.ninthcircuit.org/research/court-forms/probate-guardian-advocate</a:t>
            </a: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p>
          <a:p>
            <a:pPr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Form S in Orange and Osceola counties</a:t>
            </a:r>
          </a:p>
          <a:p>
            <a:pPr indent="-228600">
              <a:buFont typeface="Arial" panose="020B0604020202020204" pitchFamily="34" charset="0"/>
              <a:buChar char="•"/>
            </a:pPr>
            <a:endPar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hlinkClick r:id="rId5"/>
              </a:rPr>
              <a:t>https://flcourts18.org/attorney-citizen-resources/probate-and-guardianship-forms/</a:t>
            </a:r>
            <a:endPar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Form L in Brevard and Seminole counties</a:t>
            </a:r>
          </a:p>
          <a:p>
            <a:pPr indent="-228600">
              <a:buFont typeface="Arial" panose="020B0604020202020204" pitchFamily="34" charset="0"/>
              <a:buChar char="•"/>
            </a:pPr>
            <a:endPar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hlinkClick r:id="rId6"/>
              </a:rPr>
              <a:t>https://www.volusiabar.org/zupload/user/files/guardianadvocatehandbook.pdf</a:t>
            </a:r>
            <a:endPar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Form S with the Seventh Circuit (Volusia county) </a:t>
            </a:r>
          </a:p>
        </p:txBody>
      </p:sp>
      <p:sp>
        <p:nvSpPr>
          <p:cNvPr id="5" name="Footer Placeholder 4">
            <a:extLst>
              <a:ext uri="{FF2B5EF4-FFF2-40B4-BE49-F238E27FC236}">
                <a16:creationId xmlns:a16="http://schemas.microsoft.com/office/drawing/2014/main" id="{15CEFDA2-A7FD-42FD-BCE1-AF6FF11203E5}"/>
              </a:ext>
            </a:extLst>
          </p:cNvPr>
          <p:cNvSpPr>
            <a:spLocks noGrp="1"/>
          </p:cNvSpPr>
          <p:nvPr>
            <p:ph type="ftr" sz="quarter" idx="11"/>
          </p:nvPr>
        </p:nvSpPr>
        <p:spPr>
          <a:xfrm>
            <a:off x="1119999" y="6356350"/>
            <a:ext cx="4572877" cy="365125"/>
          </a:xfrm>
        </p:spPr>
        <p:txBody>
          <a:bodyPr vert="horz" lIns="91440" tIns="45720" rIns="91440" bIns="45720" rtlCol="0" anchor="ctr">
            <a:normAutofit/>
          </a:bodyPr>
          <a:lstStyle/>
          <a:p>
            <a:pPr algn="l"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Tree>
    <p:extLst>
      <p:ext uri="{BB962C8B-B14F-4D97-AF65-F5344CB8AC3E}">
        <p14:creationId xmlns:p14="http://schemas.microsoft.com/office/powerpoint/2010/main" val="218263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newspaper, person, photo&#10;&#10;Description automatically generated">
            <a:extLst>
              <a:ext uri="{FF2B5EF4-FFF2-40B4-BE49-F238E27FC236}">
                <a16:creationId xmlns:a16="http://schemas.microsoft.com/office/drawing/2014/main" id="{6735EB47-CEE7-4256-B5F7-761CAF8C9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5" y="1123527"/>
            <a:ext cx="3230232" cy="4604800"/>
          </a:xfrm>
          <a:prstGeom prst="rect">
            <a:avLst/>
          </a:prstGeom>
        </p:spPr>
      </p:pic>
      <p:cxnSp>
        <p:nvCxnSpPr>
          <p:cNvPr id="13" name="Straight Connector 12">
            <a:extLst>
              <a:ext uri="{FF2B5EF4-FFF2-40B4-BE49-F238E27FC236}">
                <a16:creationId xmlns:a16="http://schemas.microsoft.com/office/drawing/2014/main" id="{DCD67800-37AC-4E14-89B0-F79DCB3FB8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descr="A person wearing a suit and tie smiling at the camera&#10;&#10;Description automatically generated">
            <a:extLst>
              <a:ext uri="{FF2B5EF4-FFF2-40B4-BE49-F238E27FC236}">
                <a16:creationId xmlns:a16="http://schemas.microsoft.com/office/drawing/2014/main" id="{D51051A3-FEC2-4B19-B05F-1B593B1CD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676" y="1215086"/>
            <a:ext cx="3537345" cy="4421681"/>
          </a:xfrm>
          <a:prstGeom prst="rect">
            <a:avLst/>
          </a:prstGeom>
        </p:spPr>
      </p:pic>
      <p:cxnSp>
        <p:nvCxnSpPr>
          <p:cNvPr id="15" name="Straight Connector 14">
            <a:extLst>
              <a:ext uri="{FF2B5EF4-FFF2-40B4-BE49-F238E27FC236}">
                <a16:creationId xmlns:a16="http://schemas.microsoft.com/office/drawing/2014/main" id="{20F1788F-A5AE-4188-8274-F7F2E3833E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newspaper, text, person&#10;&#10;Description automatically generated">
            <a:extLst>
              <a:ext uri="{FF2B5EF4-FFF2-40B4-BE49-F238E27FC236}">
                <a16:creationId xmlns:a16="http://schemas.microsoft.com/office/drawing/2014/main" id="{2F3B90A3-CB8A-42CC-82B2-D86DCB5E1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780" y="1123528"/>
            <a:ext cx="3230232" cy="4604800"/>
          </a:xfrm>
          <a:prstGeom prst="rect">
            <a:avLst/>
          </a:prstGeom>
        </p:spPr>
      </p:pic>
      <p:sp>
        <p:nvSpPr>
          <p:cNvPr id="2" name="Footer Placeholder 1">
            <a:extLst>
              <a:ext uri="{FF2B5EF4-FFF2-40B4-BE49-F238E27FC236}">
                <a16:creationId xmlns:a16="http://schemas.microsoft.com/office/drawing/2014/main" id="{05241125-41D3-4AF1-AB81-466423E5EC7C}"/>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t>Amy Van Bergen Consulting (c) 2019</a:t>
            </a:r>
            <a:endParaRPr lang="en-US"/>
          </a:p>
        </p:txBody>
      </p:sp>
      <p:sp>
        <p:nvSpPr>
          <p:cNvPr id="9" name="TextBox 8">
            <a:extLst>
              <a:ext uri="{FF2B5EF4-FFF2-40B4-BE49-F238E27FC236}">
                <a16:creationId xmlns:a16="http://schemas.microsoft.com/office/drawing/2014/main" id="{E8BC54FE-6FDE-41BC-AFF1-468C1CE73275}"/>
              </a:ext>
            </a:extLst>
          </p:cNvPr>
          <p:cNvSpPr txBox="1"/>
          <p:nvPr/>
        </p:nvSpPr>
        <p:spPr>
          <a:xfrm>
            <a:off x="2114843" y="5895113"/>
            <a:ext cx="7962313" cy="369332"/>
          </a:xfrm>
          <a:prstGeom prst="rect">
            <a:avLst/>
          </a:prstGeom>
          <a:noFill/>
        </p:spPr>
        <p:txBody>
          <a:bodyPr wrap="square" rtlCol="0">
            <a:spAutoFit/>
          </a:bodyPr>
          <a:lstStyle/>
          <a:p>
            <a:r>
              <a:rPr lang="en-US">
                <a:hlinkClick r:id="rId6"/>
              </a:rPr>
              <a:t>https://www.woodbinehouse.com/product-category/down-syndrome/page/2/</a:t>
            </a:r>
            <a:endParaRPr lang="en-US" dirty="0"/>
          </a:p>
        </p:txBody>
      </p:sp>
    </p:spTree>
    <p:extLst>
      <p:ext uri="{BB962C8B-B14F-4D97-AF65-F5344CB8AC3E}">
        <p14:creationId xmlns:p14="http://schemas.microsoft.com/office/powerpoint/2010/main" val="87750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19B3503-D505-49AA-97C1-B299D58DB4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E39A2319-946A-4C65-9B7C-1F86E9B1B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CDC8F47-DC10-4CE5-BC9B-633F68942319}"/>
              </a:ext>
            </a:extLst>
          </p:cNvPr>
          <p:cNvSpPr>
            <a:spLocks noGrp="1"/>
          </p:cNvSpPr>
          <p:nvPr>
            <p:ph type="ftr" sz="quarter" idx="11"/>
          </p:nvPr>
        </p:nvSpPr>
        <p:spPr>
          <a:xfrm>
            <a:off x="4589621" y="6356350"/>
            <a:ext cx="3499104" cy="365125"/>
          </a:xfrm>
        </p:spPr>
        <p:txBody>
          <a:bodyPr vert="horz" lIns="91440" tIns="45720" rIns="91440" bIns="45720" rtlCol="0" anchor="ctr">
            <a:normAutofit/>
          </a:bodyPr>
          <a:lstStyle/>
          <a:p>
            <a:pPr algn="l">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
        <p:nvSpPr>
          <p:cNvPr id="6" name="TextBox 5">
            <a:extLst>
              <a:ext uri="{FF2B5EF4-FFF2-40B4-BE49-F238E27FC236}">
                <a16:creationId xmlns:a16="http://schemas.microsoft.com/office/drawing/2014/main" id="{F5698156-9F63-4563-B0BD-7C86D561D651}"/>
              </a:ext>
            </a:extLst>
          </p:cNvPr>
          <p:cNvSpPr txBox="1"/>
          <p:nvPr/>
        </p:nvSpPr>
        <p:spPr>
          <a:xfrm>
            <a:off x="3615397" y="1213973"/>
            <a:ext cx="6175717" cy="461665"/>
          </a:xfrm>
          <a:prstGeom prst="rect">
            <a:avLst/>
          </a:prstGeom>
          <a:noFill/>
        </p:spPr>
        <p:txBody>
          <a:bodyPr wrap="square" rtlCol="0">
            <a:spAutoFit/>
          </a:bodyPr>
          <a:lstStyle/>
          <a:p>
            <a:endParaRPr lang="en-US" sz="2400" dirty="0"/>
          </a:p>
        </p:txBody>
      </p:sp>
      <p:graphicFrame>
        <p:nvGraphicFramePr>
          <p:cNvPr id="9" name="TextBox 6">
            <a:extLst>
              <a:ext uri="{FF2B5EF4-FFF2-40B4-BE49-F238E27FC236}">
                <a16:creationId xmlns:a16="http://schemas.microsoft.com/office/drawing/2014/main" id="{E4458F19-1736-4349-9A7F-D249A3178DF6}"/>
              </a:ext>
            </a:extLst>
          </p:cNvPr>
          <p:cNvGraphicFramePr/>
          <p:nvPr>
            <p:extLst>
              <p:ext uri="{D42A27DB-BD31-4B8C-83A1-F6EECF244321}">
                <p14:modId xmlns:p14="http://schemas.microsoft.com/office/powerpoint/2010/main" val="2063004559"/>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0CE9B21B-1B55-4AD4-88C5-255B8C358CA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flipH="1">
            <a:off x="242595" y="1450806"/>
            <a:ext cx="3372801" cy="3671699"/>
          </a:xfrm>
          <a:prstGeom prst="rect">
            <a:avLst/>
          </a:prstGeom>
        </p:spPr>
      </p:pic>
    </p:spTree>
    <p:extLst>
      <p:ext uri="{BB962C8B-B14F-4D97-AF65-F5344CB8AC3E}">
        <p14:creationId xmlns:p14="http://schemas.microsoft.com/office/powerpoint/2010/main" val="102555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4" name="Picture 3" descr="A cat lying on a white background&#10;&#10;Description automatically generated">
            <a:extLst>
              <a:ext uri="{FF2B5EF4-FFF2-40B4-BE49-F238E27FC236}">
                <a16:creationId xmlns:a16="http://schemas.microsoft.com/office/drawing/2014/main" id="{12C4FD0B-CE70-4FC9-8FD6-8F311C97544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541" b="24708"/>
          <a:stretch/>
        </p:blipFill>
        <p:spPr>
          <a:xfrm>
            <a:off x="20" y="10"/>
            <a:ext cx="12191980" cy="6857990"/>
          </a:xfrm>
          <a:prstGeom prst="rect">
            <a:avLst/>
          </a:prstGeom>
        </p:spPr>
      </p:pic>
      <p:sp>
        <p:nvSpPr>
          <p:cNvPr id="2" name="Footer Placeholder 1">
            <a:extLst>
              <a:ext uri="{FF2B5EF4-FFF2-40B4-BE49-F238E27FC236}">
                <a16:creationId xmlns:a16="http://schemas.microsoft.com/office/drawing/2014/main" id="{8B4EEA9F-7F17-4D97-B8C4-0A126801F2F9}"/>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solidFill>
                  <a:srgbClr val="FFFFFF"/>
                </a:solidFill>
              </a:rPr>
              <a:t>Amy Van Bergen Consulting (c) 2019</a:t>
            </a:r>
            <a:endParaRPr lang="en-US">
              <a:solidFill>
                <a:srgbClr val="FFFFFF"/>
              </a:solidFill>
            </a:endParaRPr>
          </a:p>
        </p:txBody>
      </p:sp>
      <p:sp>
        <p:nvSpPr>
          <p:cNvPr id="5" name="TextBox 4">
            <a:extLst>
              <a:ext uri="{FF2B5EF4-FFF2-40B4-BE49-F238E27FC236}">
                <a16:creationId xmlns:a16="http://schemas.microsoft.com/office/drawing/2014/main" id="{09C190F9-CB41-4C0B-9738-564DCA3A9892}"/>
              </a:ext>
            </a:extLst>
          </p:cNvPr>
          <p:cNvSpPr txBox="1"/>
          <p:nvPr/>
        </p:nvSpPr>
        <p:spPr>
          <a:xfrm>
            <a:off x="9662140" y="6657945"/>
            <a:ext cx="25298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maustratosaosanimaisdenuncie.blogspot.com/2013_03_01_archive.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27097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E1CF-1DE5-4512-B9B4-C897756D787D}"/>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96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Questions</a:t>
            </a:r>
          </a:p>
        </p:txBody>
      </p:sp>
      <p:pic>
        <p:nvPicPr>
          <p:cNvPr id="7" name="Picture Placeholder 6" descr="A rainbow over a body of water&#10;&#10;Description automatically generated">
            <a:extLst>
              <a:ext uri="{FF2B5EF4-FFF2-40B4-BE49-F238E27FC236}">
                <a16:creationId xmlns:a16="http://schemas.microsoft.com/office/drawing/2014/main" id="{DA833710-38ED-4391-BCA3-887A25D88C65}"/>
              </a:ext>
            </a:extLst>
          </p:cNvPr>
          <p:cNvPicPr>
            <a:picLocks noGrp="1" noChangeAspect="1"/>
          </p:cNvPicPr>
          <p:nvPr>
            <p:ph type="pic" idx="1"/>
          </p:nvPr>
        </p:nvPicPr>
        <p:blipFill rotWithShape="1">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26568" r="-1" b="26567"/>
          <a:stretch/>
        </p:blipFill>
        <p:spPr>
          <a:xfrm>
            <a:off x="1492368" y="645981"/>
            <a:ext cx="9756477" cy="3040580"/>
          </a:xfrm>
          <a:prstGeom prst="rect">
            <a:avLst/>
          </a:prstGeom>
        </p:spPr>
      </p:pic>
      <p:sp>
        <p:nvSpPr>
          <p:cNvPr id="5" name="Footer Placeholder 4">
            <a:extLst>
              <a:ext uri="{FF2B5EF4-FFF2-40B4-BE49-F238E27FC236}">
                <a16:creationId xmlns:a16="http://schemas.microsoft.com/office/drawing/2014/main" id="{874BF5D8-1137-4372-90C3-E3A82B8095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
        <p:nvSpPr>
          <p:cNvPr id="8" name="TextBox 7">
            <a:extLst>
              <a:ext uri="{FF2B5EF4-FFF2-40B4-BE49-F238E27FC236}">
                <a16:creationId xmlns:a16="http://schemas.microsoft.com/office/drawing/2014/main" id="{4BA6D5FB-1C2D-4DED-A78F-3ABAC529F6ED}"/>
              </a:ext>
            </a:extLst>
          </p:cNvPr>
          <p:cNvSpPr txBox="1"/>
          <p:nvPr/>
        </p:nvSpPr>
        <p:spPr>
          <a:xfrm>
            <a:off x="8880889" y="3486506"/>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Double_Rainbow_with_Niagara_Falls.jpg">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5549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C4DE-0C95-4BB3-8B60-80A5FC81DC22}"/>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96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Who You Are</a:t>
            </a:r>
          </a:p>
        </p:txBody>
      </p:sp>
      <p:pic>
        <p:nvPicPr>
          <p:cNvPr id="5" name="Picture 4" descr="A group of people in a room&#10;&#10;Description automatically generated">
            <a:extLst>
              <a:ext uri="{FF2B5EF4-FFF2-40B4-BE49-F238E27FC236}">
                <a16:creationId xmlns:a16="http://schemas.microsoft.com/office/drawing/2014/main" id="{E359511F-7994-40B1-AFD1-5E7CDC92FBE7}"/>
              </a:ext>
            </a:extLst>
          </p:cNvPr>
          <p:cNvPicPr>
            <a:picLocks noChangeAspect="1"/>
          </p:cNvPicPr>
          <p:nvPr/>
        </p:nvPicPr>
        <p:blipFill rotWithShape="1">
          <a:blip r:embed="rId4">
            <a:extLst>
              <a:ext uri="{28A0092B-C50C-407E-A947-70E740481C1C}">
                <a14:useLocalDpi xmlns:a14="http://schemas.microsoft.com/office/drawing/2010/main" val="0"/>
              </a:ext>
            </a:extLst>
          </a:blip>
          <a:srcRect b="30261"/>
          <a:stretch/>
        </p:blipFill>
        <p:spPr>
          <a:xfrm>
            <a:off x="20" y="10"/>
            <a:ext cx="12191980" cy="3443533"/>
          </a:xfrm>
          <a:prstGeom prst="rect">
            <a:avLst/>
          </a:prstGeom>
        </p:spPr>
      </p:pic>
      <p:sp>
        <p:nvSpPr>
          <p:cNvPr id="3" name="Footer Placeholder 2">
            <a:extLst>
              <a:ext uri="{FF2B5EF4-FFF2-40B4-BE49-F238E27FC236}">
                <a16:creationId xmlns:a16="http://schemas.microsoft.com/office/drawing/2014/main" id="{C53D8630-8368-4A33-9377-95D39B64C6F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Tree>
    <p:extLst>
      <p:ext uri="{BB962C8B-B14F-4D97-AF65-F5344CB8AC3E}">
        <p14:creationId xmlns:p14="http://schemas.microsoft.com/office/powerpoint/2010/main" val="323140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DC494-743B-4BA4-A99D-38083FEB06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7C19BD-3665-4B5A-BA53-873F0D7B2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automatically generated">
            <a:extLst>
              <a:ext uri="{FF2B5EF4-FFF2-40B4-BE49-F238E27FC236}">
                <a16:creationId xmlns:a16="http://schemas.microsoft.com/office/drawing/2014/main" id="{76D72CAB-5FC8-45E7-80C7-BA8B2C077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963" y="643467"/>
            <a:ext cx="6190073" cy="5571066"/>
          </a:xfrm>
          <a:prstGeom prst="rect">
            <a:avLst/>
          </a:prstGeom>
        </p:spPr>
      </p:pic>
      <p:sp>
        <p:nvSpPr>
          <p:cNvPr id="2" name="Footer Placeholder 1">
            <a:extLst>
              <a:ext uri="{FF2B5EF4-FFF2-40B4-BE49-F238E27FC236}">
                <a16:creationId xmlns:a16="http://schemas.microsoft.com/office/drawing/2014/main" id="{F6A47E77-1408-454F-9E1E-1FB2C3A3DAE9}"/>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solidFill>
                  <a:schemeClr val="bg1"/>
                </a:solidFill>
              </a:rPr>
              <a:t>Amy Van Bergen Consulting (c) 2019</a:t>
            </a:r>
            <a:endParaRPr lang="en-US">
              <a:solidFill>
                <a:schemeClr val="bg1"/>
              </a:solidFill>
            </a:endParaRPr>
          </a:p>
        </p:txBody>
      </p:sp>
    </p:spTree>
    <p:extLst>
      <p:ext uri="{BB962C8B-B14F-4D97-AF65-F5344CB8AC3E}">
        <p14:creationId xmlns:p14="http://schemas.microsoft.com/office/powerpoint/2010/main" val="12506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2" name="Rectangle 37">
            <a:extLst>
              <a:ext uri="{FF2B5EF4-FFF2-40B4-BE49-F238E27FC236}">
                <a16:creationId xmlns:a16="http://schemas.microsoft.com/office/drawing/2014/main" id="{BA2ED4A3-DC65-45F3-978E-FB4AFCD23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7534655" cy="6858000"/>
          </a:xfrm>
          <a:prstGeom prst="rect">
            <a:avLst/>
          </a:prstGeom>
          <a:solidFill>
            <a:schemeClr val="tx2">
              <a:alpha val="15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39">
            <a:extLst>
              <a:ext uri="{FF2B5EF4-FFF2-40B4-BE49-F238E27FC236}">
                <a16:creationId xmlns:a16="http://schemas.microsoft.com/office/drawing/2014/main" id="{D4ACDFF9-6F4F-44AB-88A8-B2C9E674D3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8040" y="1"/>
            <a:ext cx="4643959"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27791-5B42-45DC-B396-6478128CA106}"/>
              </a:ext>
            </a:extLst>
          </p:cNvPr>
          <p:cNvSpPr>
            <a:spLocks noGrp="1"/>
          </p:cNvSpPr>
          <p:nvPr>
            <p:ph type="title"/>
          </p:nvPr>
        </p:nvSpPr>
        <p:spPr>
          <a:xfrm>
            <a:off x="8143257" y="1349680"/>
            <a:ext cx="3417713" cy="4827278"/>
          </a:xfrm>
        </p:spPr>
        <p:txBody>
          <a:bodyPr vert="horz" lIns="91440" tIns="45720" rIns="91440" bIns="45720" rtlCol="0" anchor="t">
            <a:normAutofit/>
          </a:bodyPr>
          <a:lstStyle/>
          <a:p>
            <a:r>
              <a:rPr lang="en-US" sz="4800">
                <a:solidFill>
                  <a:schemeClr val="tx1"/>
                </a:solidFill>
              </a:rPr>
              <a:t>What We Will Cover Today</a:t>
            </a:r>
          </a:p>
        </p:txBody>
      </p:sp>
      <p:sp>
        <p:nvSpPr>
          <p:cNvPr id="9" name="Footer Placeholder 8">
            <a:extLst>
              <a:ext uri="{FF2B5EF4-FFF2-40B4-BE49-F238E27FC236}">
                <a16:creationId xmlns:a16="http://schemas.microsoft.com/office/drawing/2014/main" id="{B8665F86-1CBE-4161-97A3-84A54CEC57BB}"/>
              </a:ext>
            </a:extLst>
          </p:cNvPr>
          <p:cNvSpPr>
            <a:spLocks noGrp="1"/>
          </p:cNvSpPr>
          <p:nvPr>
            <p:ph type="ftr" sz="quarter" idx="11"/>
          </p:nvPr>
        </p:nvSpPr>
        <p:spPr>
          <a:xfrm>
            <a:off x="3421713" y="6356350"/>
            <a:ext cx="3645601" cy="365125"/>
          </a:xfrm>
        </p:spPr>
        <p:txBody>
          <a:bodyPr vert="horz" lIns="91440" tIns="45720" rIns="91440" bIns="45720" rtlCol="0" anchor="ctr">
            <a:normAutofit/>
          </a:bodyPr>
          <a:lstStyle/>
          <a:p>
            <a:pPr algn="r">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graphicFrame>
        <p:nvGraphicFramePr>
          <p:cNvPr id="26" name="TextBox 23">
            <a:extLst>
              <a:ext uri="{FF2B5EF4-FFF2-40B4-BE49-F238E27FC236}">
                <a16:creationId xmlns:a16="http://schemas.microsoft.com/office/drawing/2014/main" id="{ADBD1C6C-294F-4C15-B0C4-490E251E2439}"/>
              </a:ext>
            </a:extLst>
          </p:cNvPr>
          <p:cNvGraphicFramePr/>
          <p:nvPr>
            <p:extLst>
              <p:ext uri="{D42A27DB-BD31-4B8C-83A1-F6EECF244321}">
                <p14:modId xmlns:p14="http://schemas.microsoft.com/office/powerpoint/2010/main" val="2375649416"/>
              </p:ext>
            </p:extLst>
          </p:nvPr>
        </p:nvGraphicFramePr>
        <p:xfrm>
          <a:off x="627291" y="638175"/>
          <a:ext cx="6312150" cy="5538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57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26DCBD-F5EB-41C5-9F2D-21226E45F3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A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3F674E-2FF3-4F89-8131-19D0BE562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ECFD36-3F45-450B-92D3-F9BB26243BCB}"/>
              </a:ext>
            </a:extLst>
          </p:cNvPr>
          <p:cNvPicPr>
            <a:picLocks noChangeAspect="1"/>
          </p:cNvPicPr>
          <p:nvPr/>
        </p:nvPicPr>
        <p:blipFill rotWithShape="1">
          <a:blip r:embed="rId3"/>
          <a:srcRect t="2833" r="1" b="29052"/>
          <a:stretch/>
        </p:blipFill>
        <p:spPr>
          <a:xfrm>
            <a:off x="643467" y="643467"/>
            <a:ext cx="10905066" cy="5571066"/>
          </a:xfrm>
          <a:prstGeom prst="rect">
            <a:avLst/>
          </a:prstGeom>
        </p:spPr>
      </p:pic>
      <p:sp>
        <p:nvSpPr>
          <p:cNvPr id="2" name="Footer Placeholder 1">
            <a:extLst>
              <a:ext uri="{FF2B5EF4-FFF2-40B4-BE49-F238E27FC236}">
                <a16:creationId xmlns:a16="http://schemas.microsoft.com/office/drawing/2014/main" id="{8947BE6D-7CD0-4295-9288-6481BE89F8D9}"/>
              </a:ext>
            </a:extLst>
          </p:cNvPr>
          <p:cNvSpPr>
            <a:spLocks noGrp="1"/>
          </p:cNvSpPr>
          <p:nvPr>
            <p:ph type="ftr" sz="quarter" idx="11"/>
          </p:nvPr>
        </p:nvSpPr>
        <p:spPr>
          <a:xfrm>
            <a:off x="4038600" y="6356350"/>
            <a:ext cx="4114800" cy="365125"/>
          </a:xfrm>
        </p:spPr>
        <p:txBody>
          <a:bodyPr>
            <a:normAutofit/>
          </a:bodyPr>
          <a:lstStyle/>
          <a:p>
            <a:pPr>
              <a:spcAft>
                <a:spcPts val="600"/>
              </a:spcAft>
            </a:pPr>
            <a:r>
              <a:rPr lang="nl-NL"/>
              <a:t>Amy Van Bergen Consulting (c) 2019</a:t>
            </a:r>
            <a:endParaRPr lang="en-US"/>
          </a:p>
        </p:txBody>
      </p:sp>
    </p:spTree>
    <p:extLst>
      <p:ext uri="{BB962C8B-B14F-4D97-AF65-F5344CB8AC3E}">
        <p14:creationId xmlns:p14="http://schemas.microsoft.com/office/powerpoint/2010/main" val="419812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5BA0-738D-48F6-B640-3AAB851F3CBD}"/>
              </a:ext>
            </a:extLst>
          </p:cNvPr>
          <p:cNvSpPr>
            <a:spLocks noGrp="1"/>
          </p:cNvSpPr>
          <p:nvPr>
            <p:ph type="title"/>
          </p:nvPr>
        </p:nvSpPr>
        <p:spPr>
          <a:xfrm>
            <a:off x="838199" y="5396764"/>
            <a:ext cx="10515600" cy="959586"/>
          </a:xfrm>
        </p:spPr>
        <p:txBody>
          <a:bodyPr vert="horz" wrap="none" lIns="91440" tIns="45720" rIns="91440" bIns="45720" rtlCol="0" anchor="t">
            <a:normAutofit/>
          </a:bodyPr>
          <a:lstStyle/>
          <a:p>
            <a:pPr algn="r"/>
            <a:r>
              <a:rPr lang="en-US" sz="4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Have you told your son or daughter that he/she has a disability?</a:t>
            </a:r>
          </a:p>
        </p:txBody>
      </p:sp>
      <p:pic>
        <p:nvPicPr>
          <p:cNvPr id="9" name="Picture 8" descr="A person holding the hands up&#10;&#10;Description automatically generated">
            <a:extLst>
              <a:ext uri="{FF2B5EF4-FFF2-40B4-BE49-F238E27FC236}">
                <a16:creationId xmlns:a16="http://schemas.microsoft.com/office/drawing/2014/main" id="{9CC851DA-B106-4224-9275-EB2A87E92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749" y="136525"/>
            <a:ext cx="8946501" cy="5032407"/>
          </a:xfrm>
          <a:prstGeom prst="rect">
            <a:avLst/>
          </a:prstGeom>
        </p:spPr>
      </p:pic>
      <p:sp>
        <p:nvSpPr>
          <p:cNvPr id="3" name="Footer Placeholder 2">
            <a:extLst>
              <a:ext uri="{FF2B5EF4-FFF2-40B4-BE49-F238E27FC236}">
                <a16:creationId xmlns:a16="http://schemas.microsoft.com/office/drawing/2014/main" id="{2D4D80C0-F907-47DA-9A95-606BD07F97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Tree>
    <p:extLst>
      <p:ext uri="{BB962C8B-B14F-4D97-AF65-F5344CB8AC3E}">
        <p14:creationId xmlns:p14="http://schemas.microsoft.com/office/powerpoint/2010/main" val="315373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person, girl, indoor, little&#10;&#10;Description automatically generated">
            <a:extLst>
              <a:ext uri="{FF2B5EF4-FFF2-40B4-BE49-F238E27FC236}">
                <a16:creationId xmlns:a16="http://schemas.microsoft.com/office/drawing/2014/main" id="{E062CDD4-88F3-4C85-929B-A1EA6C3602FC}"/>
              </a:ext>
            </a:extLst>
          </p:cNvPr>
          <p:cNvPicPr>
            <a:picLocks noChangeAspect="1"/>
          </p:cNvPicPr>
          <p:nvPr/>
        </p:nvPicPr>
        <p:blipFill rotWithShape="1">
          <a:blip r:embed="rId4">
            <a:duotone>
              <a:prstClr val="black"/>
              <a:schemeClr val="tx2">
                <a:tint val="45000"/>
                <a:satMod val="400000"/>
              </a:schemeClr>
            </a:duotone>
            <a:alphaModFix amt="12000"/>
            <a:extLst>
              <a:ext uri="{28A0092B-C50C-407E-A947-70E740481C1C}">
                <a14:useLocalDpi xmlns:a14="http://schemas.microsoft.com/office/drawing/2010/main" val="0"/>
              </a:ext>
            </a:extLst>
          </a:blip>
          <a:srcRect l="9091" t="38403" b="23500"/>
          <a:stretch/>
        </p:blipFill>
        <p:spPr>
          <a:xfrm>
            <a:off x="20" y="1"/>
            <a:ext cx="12191980" cy="6858000"/>
          </a:xfrm>
          <a:prstGeom prst="rect">
            <a:avLst/>
          </a:prstGeom>
        </p:spPr>
      </p:pic>
      <p:sp>
        <p:nvSpPr>
          <p:cNvPr id="5" name="TextBox 4">
            <a:extLst>
              <a:ext uri="{FF2B5EF4-FFF2-40B4-BE49-F238E27FC236}">
                <a16:creationId xmlns:a16="http://schemas.microsoft.com/office/drawing/2014/main" id="{0E4A572D-5EEC-433A-ABBF-7268BE854342}"/>
              </a:ext>
            </a:extLst>
          </p:cNvPr>
          <p:cNvSpPr txBox="1"/>
          <p:nvPr/>
        </p:nvSpPr>
        <p:spPr>
          <a:xfrm>
            <a:off x="1351383" y="1309302"/>
            <a:ext cx="9144000" cy="4239396"/>
          </a:xfrm>
          <a:prstGeom prst="rect">
            <a:avLst/>
          </a:prstGeom>
        </p:spPr>
        <p:txBody>
          <a:bodyPr vert="horz" wrap="none" lIns="91440" tIns="45720" rIns="91440" bIns="45720" rtlCol="0" anchor="t">
            <a:normAutofit/>
          </a:bodyPr>
          <a:lstStyle/>
          <a:p>
            <a:pPr algn="ctr" defTabSz="914400">
              <a:lnSpc>
                <a:spcPct val="90000"/>
              </a:lnSpc>
              <a:spcBef>
                <a:spcPct val="0"/>
              </a:spcBef>
              <a:spcAft>
                <a:spcPts val="600"/>
              </a:spcAft>
            </a:pPr>
            <a:r>
              <a:rPr lang="en-US" sz="9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rPr>
              <a:t>Start early in </a:t>
            </a:r>
          </a:p>
          <a:p>
            <a:pPr algn="ctr" defTabSz="914400">
              <a:lnSpc>
                <a:spcPct val="90000"/>
              </a:lnSpc>
              <a:spcBef>
                <a:spcPct val="0"/>
              </a:spcBef>
              <a:spcAft>
                <a:spcPts val="600"/>
              </a:spcAft>
            </a:pPr>
            <a:r>
              <a:rPr lang="en-US" sz="9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rPr>
              <a:t>helping your child</a:t>
            </a:r>
          </a:p>
          <a:p>
            <a:pPr algn="ctr" defTabSz="914400">
              <a:lnSpc>
                <a:spcPct val="90000"/>
              </a:lnSpc>
              <a:spcBef>
                <a:spcPct val="0"/>
              </a:spcBef>
              <a:spcAft>
                <a:spcPts val="600"/>
              </a:spcAft>
            </a:pPr>
            <a:r>
              <a:rPr lang="en-US" sz="96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rPr>
              <a:t> find her voice</a:t>
            </a:r>
          </a:p>
        </p:txBody>
      </p:sp>
      <p:sp>
        <p:nvSpPr>
          <p:cNvPr id="2" name="Footer Placeholder 1">
            <a:extLst>
              <a:ext uri="{FF2B5EF4-FFF2-40B4-BE49-F238E27FC236}">
                <a16:creationId xmlns:a16="http://schemas.microsoft.com/office/drawing/2014/main" id="{1321010A-CB9E-4902-836D-A6BEF0DD2D8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Amy Van Bergen Consulting (c) 2019</a:t>
            </a:r>
          </a:p>
        </p:txBody>
      </p:sp>
    </p:spTree>
    <p:extLst>
      <p:ext uri="{BB962C8B-B14F-4D97-AF65-F5344CB8AC3E}">
        <p14:creationId xmlns:p14="http://schemas.microsoft.com/office/powerpoint/2010/main" val="65205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325879-C4B2-475E-B853-DC8F21A633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12C085F-3B19-420D-902A-B55695F503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D1546-68BF-4621-81B3-9357EAF02A2A}"/>
              </a:ext>
            </a:extLst>
          </p:cNvPr>
          <p:cNvSpPr>
            <a:spLocks noGrp="1"/>
          </p:cNvSpPr>
          <p:nvPr>
            <p:ph type="title"/>
          </p:nvPr>
        </p:nvSpPr>
        <p:spPr>
          <a:xfrm>
            <a:off x="838201" y="365125"/>
            <a:ext cx="3435625" cy="1325563"/>
          </a:xfrm>
        </p:spPr>
        <p:txBody>
          <a:bodyPr vert="horz" lIns="91440" tIns="45720" rIns="91440" bIns="45720" rtlCol="0" anchor="ctr">
            <a:normAutofit/>
          </a:bodyPr>
          <a:lstStyle/>
          <a:p>
            <a:r>
              <a:rPr lang="en-US" sz="4000" dirty="0">
                <a:gradFill flip="none" rotWithShape="1">
                  <a:gsLst>
                    <a:gs pos="28000">
                      <a:srgbClr val="EDEDED"/>
                    </a:gs>
                    <a:gs pos="0">
                      <a:srgbClr val="BFBFBF"/>
                    </a:gs>
                    <a:gs pos="100000">
                      <a:srgbClr val="FFFFFF"/>
                    </a:gs>
                  </a:gsLst>
                  <a:lin ang="4800000" scaled="0"/>
                  <a:tileRect/>
                </a:gradFill>
              </a:rPr>
              <a:t>Be Prepared Part I</a:t>
            </a:r>
          </a:p>
        </p:txBody>
      </p:sp>
      <p:sp>
        <p:nvSpPr>
          <p:cNvPr id="4" name="Text Placeholder 3">
            <a:extLst>
              <a:ext uri="{FF2B5EF4-FFF2-40B4-BE49-F238E27FC236}">
                <a16:creationId xmlns:a16="http://schemas.microsoft.com/office/drawing/2014/main" id="{986D2D21-D949-4F39-B603-7CDB1B620E48}"/>
              </a:ext>
            </a:extLst>
          </p:cNvPr>
          <p:cNvSpPr>
            <a:spLocks noGrp="1"/>
          </p:cNvSpPr>
          <p:nvPr>
            <p:ph type="body" sz="half" idx="15"/>
          </p:nvPr>
        </p:nvSpPr>
        <p:spPr>
          <a:xfrm>
            <a:off x="666974" y="1825625"/>
            <a:ext cx="3606853" cy="4351338"/>
          </a:xfrm>
        </p:spPr>
        <p:txBody>
          <a:bodyPr vert="horz" lIns="91440" tIns="45720" rIns="91440" bIns="45720" rtlCol="0">
            <a:normAutofit fontScale="92500" lnSpcReduction="20000"/>
          </a:bodyPr>
          <a:lstStyle/>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Have you talked with your child’s school to see if/when they will require guardian advocate paperwork to complete for IEP meetings?</a:t>
            </a:r>
          </a:p>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Have you talked with your child’s primary care physician to see if they will be able to serve as his/her doctor after he/she turns 18 or 21? If so, what do they require?</a:t>
            </a:r>
          </a:p>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Are you anticipating any upcoming hospitalizations/surgeries (wisdom teeth removal, ear tubes, etc.) If so, check with them to help you determine best timeline re guardian advocate application and procedures.</a:t>
            </a:r>
          </a:p>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If your child receives pediatric Medicaid, do you know when to reapply for them as an adult?</a:t>
            </a:r>
          </a:p>
          <a:p>
            <a:pPr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Are you planning a move soon in which your son/daughter would be moving to another judicial circuit?</a:t>
            </a:r>
          </a:p>
        </p:txBody>
      </p:sp>
      <p:pic>
        <p:nvPicPr>
          <p:cNvPr id="13" name="Picture 12">
            <a:extLst>
              <a:ext uri="{FF2B5EF4-FFF2-40B4-BE49-F238E27FC236}">
                <a16:creationId xmlns:a16="http://schemas.microsoft.com/office/drawing/2014/main" id="{C884DDAE-072B-442B-BBF8-80B40FC5AB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050149" y="643464"/>
            <a:ext cx="4763266" cy="5571072"/>
          </a:xfrm>
          <a:prstGeom prst="rect">
            <a:avLst/>
          </a:prstGeom>
        </p:spPr>
      </p:pic>
      <p:sp>
        <p:nvSpPr>
          <p:cNvPr id="9" name="Footer Placeholder 8">
            <a:extLst>
              <a:ext uri="{FF2B5EF4-FFF2-40B4-BE49-F238E27FC236}">
                <a16:creationId xmlns:a16="http://schemas.microsoft.com/office/drawing/2014/main" id="{98CB33AA-7BD6-4778-B5A7-C46E483AE3B4}"/>
              </a:ext>
            </a:extLst>
          </p:cNvPr>
          <p:cNvSpPr>
            <a:spLocks noGrp="1"/>
          </p:cNvSpPr>
          <p:nvPr>
            <p:ph type="ftr" sz="quarter" idx="11"/>
          </p:nvPr>
        </p:nvSpPr>
        <p:spPr>
          <a:xfrm>
            <a:off x="1119999" y="6356350"/>
            <a:ext cx="4540373" cy="365125"/>
          </a:xfrm>
        </p:spPr>
        <p:txBody>
          <a:bodyPr vert="horz" lIns="91440" tIns="45720" rIns="91440" bIns="45720" rtlCol="0" anchor="ctr">
            <a:normAutofit/>
          </a:bodyPr>
          <a:lstStyle/>
          <a:p>
            <a:pPr algn="l" defTabSz="914400">
              <a:spcAft>
                <a:spcPts val="600"/>
              </a:spcAft>
            </a:pPr>
            <a:r>
              <a:rPr lang="en-US" kern="1200">
                <a:gradFill flip="none" rotWithShape="1">
                  <a:gsLst>
                    <a:gs pos="28000">
                      <a:srgbClr val="EDEDED"/>
                    </a:gs>
                    <a:gs pos="0">
                      <a:srgbClr val="9E9E9E"/>
                    </a:gs>
                    <a:gs pos="100000">
                      <a:srgbClr val="FFFFFF"/>
                    </a:gs>
                  </a:gsLst>
                  <a:lin ang="5400000" scaled="1"/>
                  <a:tileRect/>
                </a:gradFill>
                <a:latin typeface="+mn-lt"/>
                <a:ea typeface="+mn-ea"/>
                <a:cs typeface="+mn-cs"/>
              </a:rPr>
              <a:t>Amy Van Bergen Consulting (c) 2019</a:t>
            </a:r>
          </a:p>
        </p:txBody>
      </p:sp>
      <p:sp>
        <p:nvSpPr>
          <p:cNvPr id="14" name="TextBox 13">
            <a:extLst>
              <a:ext uri="{FF2B5EF4-FFF2-40B4-BE49-F238E27FC236}">
                <a16:creationId xmlns:a16="http://schemas.microsoft.com/office/drawing/2014/main" id="{58CFA681-78F3-40FE-AEA5-5A73214F28EB}"/>
              </a:ext>
            </a:extLst>
          </p:cNvPr>
          <p:cNvSpPr txBox="1"/>
          <p:nvPr/>
        </p:nvSpPr>
        <p:spPr>
          <a:xfrm>
            <a:off x="8583317" y="6014481"/>
            <a:ext cx="223009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aasmarketingstrategy.blogspot.com.au/">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176809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1755</Words>
  <Application>Microsoft Office PowerPoint</Application>
  <PresentationFormat>Widescreen</PresentationFormat>
  <Paragraphs>135</Paragraphs>
  <Slides>27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Corbel</vt:lpstr>
      <vt:lpstr>Depth</vt:lpstr>
      <vt:lpstr>Flattening the Learning Curve</vt:lpstr>
      <vt:lpstr>Who I am</vt:lpstr>
      <vt:lpstr>Who You Are</vt:lpstr>
      <vt:lpstr>PowerPoint Presentation</vt:lpstr>
      <vt:lpstr>What We Will Cover Today</vt:lpstr>
      <vt:lpstr>PowerPoint Presentation</vt:lpstr>
      <vt:lpstr>Have you told your son or daughter that he/she has a disability?</vt:lpstr>
      <vt:lpstr>PowerPoint Presentation</vt:lpstr>
      <vt:lpstr>Be Prepared Part I</vt:lpstr>
      <vt:lpstr>PowerPoint Presentation</vt:lpstr>
      <vt:lpstr>Be Prepared Part II</vt:lpstr>
      <vt:lpstr>PowerPoint Presentation</vt:lpstr>
      <vt:lpstr>PowerPoint Presentation</vt:lpstr>
      <vt:lpstr>The hearing is the easy part</vt:lpstr>
      <vt:lpstr>PowerPoint Presentation</vt:lpstr>
      <vt:lpstr>Tips &amp; Tricks to be aware of after you are awarded Guardian Advocate status </vt:lpstr>
      <vt:lpstr>General Advice from the Parenting Trenches</vt:lpstr>
      <vt:lpstr>PowerPoint Presentation</vt:lpstr>
      <vt:lpstr>PowerPoint Presentation</vt:lpstr>
      <vt:lpstr>PowerPoint Presentation</vt:lpstr>
      <vt:lpstr>Resources for You</vt:lpstr>
      <vt:lpstr>National Supported Decision Making Resource</vt:lpstr>
      <vt:lpstr>Annual Plan Forms</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Flattening the Learning Curve</dc:title>
  <dc:creator>Amy VanBergen</dc:creator>
  <cp:lastModifiedBy>Jeanne Smith</cp:lastModifiedBy>
  <cp:revision>3</cp:revision>
  <dcterms:created xsi:type="dcterms:W3CDTF">2019-04-10T18:24:02Z</dcterms:created>
  <dcterms:modified xsi:type="dcterms:W3CDTF">2019-04-12T14:28:06Z</dcterms:modified>
</cp:coreProperties>
</file>