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sldIdLst>
    <p:sldId id="257" r:id="rId6"/>
    <p:sldId id="293" r:id="rId7"/>
    <p:sldId id="283" r:id="rId8"/>
    <p:sldId id="270" r:id="rId9"/>
    <p:sldId id="265" r:id="rId10"/>
    <p:sldId id="364" r:id="rId11"/>
    <p:sldId id="284" r:id="rId12"/>
    <p:sldId id="298" r:id="rId13"/>
    <p:sldId id="266" r:id="rId14"/>
    <p:sldId id="296" r:id="rId15"/>
    <p:sldId id="359" r:id="rId16"/>
    <p:sldId id="398" r:id="rId17"/>
    <p:sldId id="301" r:id="rId18"/>
    <p:sldId id="304" r:id="rId19"/>
    <p:sldId id="268" r:id="rId20"/>
    <p:sldId id="305" r:id="rId21"/>
    <p:sldId id="356" r:id="rId22"/>
    <p:sldId id="292" r:id="rId23"/>
    <p:sldId id="363" r:id="rId24"/>
    <p:sldId id="400" r:id="rId25"/>
    <p:sldId id="285" r:id="rId26"/>
    <p:sldId id="295" r:id="rId27"/>
    <p:sldId id="366" r:id="rId28"/>
    <p:sldId id="322" r:id="rId29"/>
    <p:sldId id="360" r:id="rId30"/>
    <p:sldId id="299" r:id="rId31"/>
    <p:sldId id="392" r:id="rId32"/>
    <p:sldId id="330" r:id="rId33"/>
    <p:sldId id="393" r:id="rId34"/>
    <p:sldId id="394" r:id="rId35"/>
    <p:sldId id="395" r:id="rId36"/>
    <p:sldId id="396" r:id="rId37"/>
    <p:sldId id="287" r:id="rId38"/>
    <p:sldId id="384" r:id="rId39"/>
    <p:sldId id="291" r:id="rId40"/>
    <p:sldId id="358" r:id="rId41"/>
    <p:sldId id="385" r:id="rId42"/>
    <p:sldId id="307" r:id="rId43"/>
    <p:sldId id="401" r:id="rId44"/>
    <p:sldId id="290"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644B9-E961-949E-2001-0BD23BF1C80F}" name="Martha Bullock" initials="MB" userId="Martha Bulloc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89C"/>
    <a:srgbClr val="CDF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0636A-ECCC-9713-65DE-68D824955387}" v="51" dt="2025-11-04T13:22:26.229"/>
    <p1510:client id="{ED72BAD7-E911-7640-8DF8-51B99C24384B}" v="1" dt="2025-11-04T16:29:48.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75746" autoAdjust="0"/>
  </p:normalViewPr>
  <p:slideViewPr>
    <p:cSldViewPr snapToGrid="0">
      <p:cViewPr varScale="1">
        <p:scale>
          <a:sx n="73" d="100"/>
          <a:sy n="73" d="100"/>
        </p:scale>
        <p:origin x="18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74EEA-F8C0-4AD1-9C7A-86C00A1C2BA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042BFD8-1A9C-43A9-BB39-9D39C28BE29D}">
      <dgm:prSet custT="1"/>
      <dgm:spPr/>
      <dgm:t>
        <a:bodyPr/>
        <a:lstStyle/>
        <a:p>
          <a:pPr>
            <a:lnSpc>
              <a:spcPct val="100000"/>
            </a:lnSpc>
          </a:pPr>
          <a:r>
            <a:rPr lang="en-US" sz="1600"/>
            <a:t>Vestwell State Savings, LLC (d/b/a Sumday Administration), is ABLE United’s plan manager. </a:t>
          </a:r>
        </a:p>
      </dgm:t>
    </dgm:pt>
    <dgm:pt modelId="{936270B7-FD2F-4D72-AC30-B71BE10AFA60}" type="parTrans" cxnId="{FC37BCE0-5EEB-4CDB-B7A5-FB1A7F883A61}">
      <dgm:prSet/>
      <dgm:spPr/>
      <dgm:t>
        <a:bodyPr/>
        <a:lstStyle/>
        <a:p>
          <a:endParaRPr lang="en-US"/>
        </a:p>
      </dgm:t>
    </dgm:pt>
    <dgm:pt modelId="{A4AFD22D-9CED-436D-8E02-56EDF3481C61}" type="sibTrans" cxnId="{FC37BCE0-5EEB-4CDB-B7A5-FB1A7F883A61}">
      <dgm:prSet/>
      <dgm:spPr/>
      <dgm:t>
        <a:bodyPr/>
        <a:lstStyle/>
        <a:p>
          <a:endParaRPr lang="en-US"/>
        </a:p>
      </dgm:t>
    </dgm:pt>
    <dgm:pt modelId="{79527587-E872-4919-A658-0E8750E3B0D6}">
      <dgm:prSet custT="1"/>
      <dgm:spPr/>
      <dgm:t>
        <a:bodyPr/>
        <a:lstStyle/>
        <a:p>
          <a:pPr>
            <a:lnSpc>
              <a:spcPct val="100000"/>
            </a:lnSpc>
          </a:pPr>
          <a:r>
            <a:rPr lang="en-US" sz="1600"/>
            <a:t>We collaborated with them to provide a secure online way to open and manage ABLE United accounts. </a:t>
          </a:r>
        </a:p>
      </dgm:t>
    </dgm:pt>
    <dgm:pt modelId="{3493A04F-74A4-4A13-B313-51035E1090BA}" type="parTrans" cxnId="{93EB915C-A540-4DF9-B766-4F7BB2CD5C2C}">
      <dgm:prSet/>
      <dgm:spPr/>
      <dgm:t>
        <a:bodyPr/>
        <a:lstStyle/>
        <a:p>
          <a:endParaRPr lang="en-US"/>
        </a:p>
      </dgm:t>
    </dgm:pt>
    <dgm:pt modelId="{A065B769-603E-49D3-9D2D-DDC99B9B91EE}" type="sibTrans" cxnId="{93EB915C-A540-4DF9-B766-4F7BB2CD5C2C}">
      <dgm:prSet/>
      <dgm:spPr/>
      <dgm:t>
        <a:bodyPr/>
        <a:lstStyle/>
        <a:p>
          <a:endParaRPr lang="en-US"/>
        </a:p>
      </dgm:t>
    </dgm:pt>
    <dgm:pt modelId="{4BB6E543-4DA0-4122-A503-C2F894444620}">
      <dgm:prSet custT="1"/>
      <dgm:spPr/>
      <dgm:t>
        <a:bodyPr/>
        <a:lstStyle/>
        <a:p>
          <a:pPr>
            <a:lnSpc>
              <a:spcPct val="100000"/>
            </a:lnSpc>
          </a:pPr>
          <a:r>
            <a:rPr lang="en-US" sz="1600"/>
            <a:t>Vestwell is affiliated with some of the world’s largest financial institutions.</a:t>
          </a:r>
        </a:p>
      </dgm:t>
    </dgm:pt>
    <dgm:pt modelId="{40CEA5C5-2A11-4C88-ABE6-6615E447F28B}" type="parTrans" cxnId="{A8142069-005C-4796-8FF4-46366CD13CB5}">
      <dgm:prSet/>
      <dgm:spPr/>
      <dgm:t>
        <a:bodyPr/>
        <a:lstStyle/>
        <a:p>
          <a:endParaRPr lang="en-US"/>
        </a:p>
      </dgm:t>
    </dgm:pt>
    <dgm:pt modelId="{7A6EAC8A-5CAB-4E8B-952A-9156D49635C2}" type="sibTrans" cxnId="{A8142069-005C-4796-8FF4-46366CD13CB5}">
      <dgm:prSet/>
      <dgm:spPr/>
      <dgm:t>
        <a:bodyPr/>
        <a:lstStyle/>
        <a:p>
          <a:endParaRPr lang="en-US"/>
        </a:p>
      </dgm:t>
    </dgm:pt>
    <dgm:pt modelId="{E6D291DE-C491-4942-A20B-48AF5F964CCF}" type="pres">
      <dgm:prSet presAssocID="{31C74EEA-F8C0-4AD1-9C7A-86C00A1C2BA9}" presName="root" presStyleCnt="0">
        <dgm:presLayoutVars>
          <dgm:dir/>
          <dgm:resizeHandles val="exact"/>
        </dgm:presLayoutVars>
      </dgm:prSet>
      <dgm:spPr/>
    </dgm:pt>
    <dgm:pt modelId="{CAECF8F2-4E78-4A91-9326-745CA2E09CAB}" type="pres">
      <dgm:prSet presAssocID="{9042BFD8-1A9C-43A9-BB39-9D39C28BE29D}" presName="compNode" presStyleCnt="0"/>
      <dgm:spPr/>
    </dgm:pt>
    <dgm:pt modelId="{F2C0E631-5828-4E00-900D-C9ECCC7CEE1E}" type="pres">
      <dgm:prSet presAssocID="{9042BFD8-1A9C-43A9-BB39-9D39C28BE29D}" presName="iconRect" presStyleLbl="node1" presStyleIdx="0" presStyleCnt="3" custLinFactNeighborX="-4255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ggy Bank"/>
        </a:ext>
      </dgm:extLst>
    </dgm:pt>
    <dgm:pt modelId="{2461A814-ADF3-4AEA-BE2B-944E0BCB1D50}" type="pres">
      <dgm:prSet presAssocID="{9042BFD8-1A9C-43A9-BB39-9D39C28BE29D}" presName="spaceRect" presStyleCnt="0"/>
      <dgm:spPr/>
    </dgm:pt>
    <dgm:pt modelId="{DBE26397-0D9B-4CE1-A40F-EF4C07363078}" type="pres">
      <dgm:prSet presAssocID="{9042BFD8-1A9C-43A9-BB39-9D39C28BE29D}" presName="textRect" presStyleLbl="revTx" presStyleIdx="0" presStyleCnt="3" custScaleX="155631" custLinFactNeighborX="-87393">
        <dgm:presLayoutVars>
          <dgm:chMax val="1"/>
          <dgm:chPref val="1"/>
        </dgm:presLayoutVars>
      </dgm:prSet>
      <dgm:spPr/>
    </dgm:pt>
    <dgm:pt modelId="{D3966725-2823-4597-ACE2-A351B7D14FD2}" type="pres">
      <dgm:prSet presAssocID="{A4AFD22D-9CED-436D-8E02-56EDF3481C61}" presName="sibTrans" presStyleCnt="0"/>
      <dgm:spPr/>
    </dgm:pt>
    <dgm:pt modelId="{AE477C3C-BB6A-4B06-8940-63FD1A615DAB}" type="pres">
      <dgm:prSet presAssocID="{79527587-E872-4919-A658-0E8750E3B0D6}" presName="compNode" presStyleCnt="0"/>
      <dgm:spPr/>
    </dgm:pt>
    <dgm:pt modelId="{C2A039C8-1B8B-426A-81F5-DF697AA44C7B}" type="pres">
      <dgm:prSet presAssocID="{79527587-E872-4919-A658-0E8750E3B0D6}" presName="iconRect" presStyleLbl="node1" presStyleIdx="1" presStyleCnt="3" custLinFactNeighborX="-27064" custLinFactNeighborY="10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EB753F58-6265-48BA-AA57-E5E38B295A6B}" type="pres">
      <dgm:prSet presAssocID="{79527587-E872-4919-A658-0E8750E3B0D6}" presName="spaceRect" presStyleCnt="0"/>
      <dgm:spPr/>
    </dgm:pt>
    <dgm:pt modelId="{BEBE66A6-0E7C-4C9D-8444-F54AB0B31E50}" type="pres">
      <dgm:prSet presAssocID="{79527587-E872-4919-A658-0E8750E3B0D6}" presName="textRect" presStyleLbl="revTx" presStyleIdx="1" presStyleCnt="3" custScaleX="161055" custLinFactNeighborX="-12179" custLinFactNeighborY="4452">
        <dgm:presLayoutVars>
          <dgm:chMax val="1"/>
          <dgm:chPref val="1"/>
        </dgm:presLayoutVars>
      </dgm:prSet>
      <dgm:spPr/>
    </dgm:pt>
    <dgm:pt modelId="{1443A17E-BA2D-47A8-B4F5-21D3D6D9751B}" type="pres">
      <dgm:prSet presAssocID="{A065B769-603E-49D3-9D2D-DDC99B9B91EE}" presName="sibTrans" presStyleCnt="0"/>
      <dgm:spPr/>
    </dgm:pt>
    <dgm:pt modelId="{BAE07B56-1C93-4692-A093-218A355422F2}" type="pres">
      <dgm:prSet presAssocID="{4BB6E543-4DA0-4122-A503-C2F894444620}" presName="compNode" presStyleCnt="0"/>
      <dgm:spPr/>
    </dgm:pt>
    <dgm:pt modelId="{782872FF-B81E-4220-A512-3405E37D9717}" type="pres">
      <dgm:prSet presAssocID="{4BB6E543-4DA0-4122-A503-C2F894444620}" presName="iconRect" presStyleLbl="node1" presStyleIdx="2" presStyleCnt="3" custLinFactNeighborX="13088" custLinFactNeighborY="538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3F661FAE-51CF-4F55-A2FE-2C2200B4FE3E}" type="pres">
      <dgm:prSet presAssocID="{4BB6E543-4DA0-4122-A503-C2F894444620}" presName="spaceRect" presStyleCnt="0"/>
      <dgm:spPr/>
    </dgm:pt>
    <dgm:pt modelId="{02B28C0E-F626-43B5-979B-2D8B8F466D8D}" type="pres">
      <dgm:prSet presAssocID="{4BB6E543-4DA0-4122-A503-C2F894444620}" presName="textRect" presStyleLbl="revTx" presStyleIdx="2" presStyleCnt="3" custScaleX="131273" custLinFactNeighborX="4574" custLinFactNeighborY="1343">
        <dgm:presLayoutVars>
          <dgm:chMax val="1"/>
          <dgm:chPref val="1"/>
        </dgm:presLayoutVars>
      </dgm:prSet>
      <dgm:spPr/>
    </dgm:pt>
  </dgm:ptLst>
  <dgm:cxnLst>
    <dgm:cxn modelId="{93EB915C-A540-4DF9-B766-4F7BB2CD5C2C}" srcId="{31C74EEA-F8C0-4AD1-9C7A-86C00A1C2BA9}" destId="{79527587-E872-4919-A658-0E8750E3B0D6}" srcOrd="1" destOrd="0" parTransId="{3493A04F-74A4-4A13-B313-51035E1090BA}" sibTransId="{A065B769-603E-49D3-9D2D-DDC99B9B91EE}"/>
    <dgm:cxn modelId="{A8142069-005C-4796-8FF4-46366CD13CB5}" srcId="{31C74EEA-F8C0-4AD1-9C7A-86C00A1C2BA9}" destId="{4BB6E543-4DA0-4122-A503-C2F894444620}" srcOrd="2" destOrd="0" parTransId="{40CEA5C5-2A11-4C88-ABE6-6615E447F28B}" sibTransId="{7A6EAC8A-5CAB-4E8B-952A-9156D49635C2}"/>
    <dgm:cxn modelId="{AE08376B-B30A-4A10-836A-4CA741AD51F8}" type="presOf" srcId="{79527587-E872-4919-A658-0E8750E3B0D6}" destId="{BEBE66A6-0E7C-4C9D-8444-F54AB0B31E50}" srcOrd="0" destOrd="0" presId="urn:microsoft.com/office/officeart/2018/2/layout/IconLabelList"/>
    <dgm:cxn modelId="{A3D619BC-A612-42FE-9714-452ED6BC4F91}" type="presOf" srcId="{4BB6E543-4DA0-4122-A503-C2F894444620}" destId="{02B28C0E-F626-43B5-979B-2D8B8F466D8D}" srcOrd="0" destOrd="0" presId="urn:microsoft.com/office/officeart/2018/2/layout/IconLabelList"/>
    <dgm:cxn modelId="{74C496C0-C85A-42CE-B4BC-0AB7AE3E7DC4}" type="presOf" srcId="{31C74EEA-F8C0-4AD1-9C7A-86C00A1C2BA9}" destId="{E6D291DE-C491-4942-A20B-48AF5F964CCF}" srcOrd="0" destOrd="0" presId="urn:microsoft.com/office/officeart/2018/2/layout/IconLabelList"/>
    <dgm:cxn modelId="{0CA3FFD3-CD5E-42CE-860A-47ECF7C4D4FC}" type="presOf" srcId="{9042BFD8-1A9C-43A9-BB39-9D39C28BE29D}" destId="{DBE26397-0D9B-4CE1-A40F-EF4C07363078}" srcOrd="0" destOrd="0" presId="urn:microsoft.com/office/officeart/2018/2/layout/IconLabelList"/>
    <dgm:cxn modelId="{FC37BCE0-5EEB-4CDB-B7A5-FB1A7F883A61}" srcId="{31C74EEA-F8C0-4AD1-9C7A-86C00A1C2BA9}" destId="{9042BFD8-1A9C-43A9-BB39-9D39C28BE29D}" srcOrd="0" destOrd="0" parTransId="{936270B7-FD2F-4D72-AC30-B71BE10AFA60}" sibTransId="{A4AFD22D-9CED-436D-8E02-56EDF3481C61}"/>
    <dgm:cxn modelId="{00589B8D-1C15-4290-8666-B110F2B5A3A3}" type="presParOf" srcId="{E6D291DE-C491-4942-A20B-48AF5F964CCF}" destId="{CAECF8F2-4E78-4A91-9326-745CA2E09CAB}" srcOrd="0" destOrd="0" presId="urn:microsoft.com/office/officeart/2018/2/layout/IconLabelList"/>
    <dgm:cxn modelId="{52174E10-6CD4-4FBE-8ABE-F9D76A3A2269}" type="presParOf" srcId="{CAECF8F2-4E78-4A91-9326-745CA2E09CAB}" destId="{F2C0E631-5828-4E00-900D-C9ECCC7CEE1E}" srcOrd="0" destOrd="0" presId="urn:microsoft.com/office/officeart/2018/2/layout/IconLabelList"/>
    <dgm:cxn modelId="{4FB4966E-BD2C-4206-924C-5F1060B71162}" type="presParOf" srcId="{CAECF8F2-4E78-4A91-9326-745CA2E09CAB}" destId="{2461A814-ADF3-4AEA-BE2B-944E0BCB1D50}" srcOrd="1" destOrd="0" presId="urn:microsoft.com/office/officeart/2018/2/layout/IconLabelList"/>
    <dgm:cxn modelId="{C41F17C2-5960-4B21-9198-1FFCD8C209B0}" type="presParOf" srcId="{CAECF8F2-4E78-4A91-9326-745CA2E09CAB}" destId="{DBE26397-0D9B-4CE1-A40F-EF4C07363078}" srcOrd="2" destOrd="0" presId="urn:microsoft.com/office/officeart/2018/2/layout/IconLabelList"/>
    <dgm:cxn modelId="{752DCF55-D101-410D-A6BB-A168EF358E9A}" type="presParOf" srcId="{E6D291DE-C491-4942-A20B-48AF5F964CCF}" destId="{D3966725-2823-4597-ACE2-A351B7D14FD2}" srcOrd="1" destOrd="0" presId="urn:microsoft.com/office/officeart/2018/2/layout/IconLabelList"/>
    <dgm:cxn modelId="{444AAF98-B212-40CD-90EC-B020651C8E0E}" type="presParOf" srcId="{E6D291DE-C491-4942-A20B-48AF5F964CCF}" destId="{AE477C3C-BB6A-4B06-8940-63FD1A615DAB}" srcOrd="2" destOrd="0" presId="urn:microsoft.com/office/officeart/2018/2/layout/IconLabelList"/>
    <dgm:cxn modelId="{6C187EE3-8CBC-4AEB-BEAF-4007C528E946}" type="presParOf" srcId="{AE477C3C-BB6A-4B06-8940-63FD1A615DAB}" destId="{C2A039C8-1B8B-426A-81F5-DF697AA44C7B}" srcOrd="0" destOrd="0" presId="urn:microsoft.com/office/officeart/2018/2/layout/IconLabelList"/>
    <dgm:cxn modelId="{37B1C3C8-3494-47FD-8E7D-81557A61AB0A}" type="presParOf" srcId="{AE477C3C-BB6A-4B06-8940-63FD1A615DAB}" destId="{EB753F58-6265-48BA-AA57-E5E38B295A6B}" srcOrd="1" destOrd="0" presId="urn:microsoft.com/office/officeart/2018/2/layout/IconLabelList"/>
    <dgm:cxn modelId="{E85BE5E8-901D-4ABB-BAFA-E55AABBF8C38}" type="presParOf" srcId="{AE477C3C-BB6A-4B06-8940-63FD1A615DAB}" destId="{BEBE66A6-0E7C-4C9D-8444-F54AB0B31E50}" srcOrd="2" destOrd="0" presId="urn:microsoft.com/office/officeart/2018/2/layout/IconLabelList"/>
    <dgm:cxn modelId="{41E3D031-43EE-4E1C-912C-C520518C62C9}" type="presParOf" srcId="{E6D291DE-C491-4942-A20B-48AF5F964CCF}" destId="{1443A17E-BA2D-47A8-B4F5-21D3D6D9751B}" srcOrd="3" destOrd="0" presId="urn:microsoft.com/office/officeart/2018/2/layout/IconLabelList"/>
    <dgm:cxn modelId="{7A440FAF-D59B-4DD5-9E01-A91D25A0C811}" type="presParOf" srcId="{E6D291DE-C491-4942-A20B-48AF5F964CCF}" destId="{BAE07B56-1C93-4692-A093-218A355422F2}" srcOrd="4" destOrd="0" presId="urn:microsoft.com/office/officeart/2018/2/layout/IconLabelList"/>
    <dgm:cxn modelId="{6E4EF565-0D2E-45BF-ADA1-C98411B7C452}" type="presParOf" srcId="{BAE07B56-1C93-4692-A093-218A355422F2}" destId="{782872FF-B81E-4220-A512-3405E37D9717}" srcOrd="0" destOrd="0" presId="urn:microsoft.com/office/officeart/2018/2/layout/IconLabelList"/>
    <dgm:cxn modelId="{7816B166-7632-4306-8805-497D382750A3}" type="presParOf" srcId="{BAE07B56-1C93-4692-A093-218A355422F2}" destId="{3F661FAE-51CF-4F55-A2FE-2C2200B4FE3E}" srcOrd="1" destOrd="0" presId="urn:microsoft.com/office/officeart/2018/2/layout/IconLabelList"/>
    <dgm:cxn modelId="{3483296A-59DB-44E7-862C-50F51310A16F}" type="presParOf" srcId="{BAE07B56-1C93-4692-A093-218A355422F2}" destId="{02B28C0E-F626-43B5-979B-2D8B8F466D8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0E631-5828-4E00-900D-C9ECCC7CEE1E}">
      <dsp:nvSpPr>
        <dsp:cNvPr id="0" name=""/>
        <dsp:cNvSpPr/>
      </dsp:nvSpPr>
      <dsp:spPr>
        <a:xfrm>
          <a:off x="994790" y="752331"/>
          <a:ext cx="932298" cy="932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26397-0D9B-4CE1-A40F-EF4C07363078}">
      <dsp:nvSpPr>
        <dsp:cNvPr id="0" name=""/>
        <dsp:cNvSpPr/>
      </dsp:nvSpPr>
      <dsp:spPr>
        <a:xfrm>
          <a:off x="0" y="1982073"/>
          <a:ext cx="3224324" cy="75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Vestwell State Savings, LLC (d/b/a Sumday Administration), is ABLE United’s plan manager. </a:t>
          </a:r>
        </a:p>
      </dsp:txBody>
      <dsp:txXfrm>
        <a:off x="0" y="1982073"/>
        <a:ext cx="3224324" cy="750097"/>
      </dsp:txXfrm>
    </dsp:sp>
    <dsp:sp modelId="{C2A039C8-1B8B-426A-81F5-DF697AA44C7B}">
      <dsp:nvSpPr>
        <dsp:cNvPr id="0" name=""/>
        <dsp:cNvSpPr/>
      </dsp:nvSpPr>
      <dsp:spPr>
        <a:xfrm>
          <a:off x="4782256" y="762381"/>
          <a:ext cx="932298" cy="932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E66A6-0E7C-4C9D-8444-F54AB0B31E50}">
      <dsp:nvSpPr>
        <dsp:cNvPr id="0" name=""/>
        <dsp:cNvSpPr/>
      </dsp:nvSpPr>
      <dsp:spPr>
        <a:xfrm>
          <a:off x="3580053" y="2015468"/>
          <a:ext cx="3336697" cy="75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We collaborated with them to provide a secure online way to open and manage ABLE United accounts. </a:t>
          </a:r>
        </a:p>
      </dsp:txBody>
      <dsp:txXfrm>
        <a:off x="3580053" y="2015468"/>
        <a:ext cx="3336697" cy="750097"/>
      </dsp:txXfrm>
    </dsp:sp>
    <dsp:sp modelId="{782872FF-B81E-4220-A512-3405E37D9717}">
      <dsp:nvSpPr>
        <dsp:cNvPr id="0" name=""/>
        <dsp:cNvSpPr/>
      </dsp:nvSpPr>
      <dsp:spPr>
        <a:xfrm>
          <a:off x="8547343" y="802572"/>
          <a:ext cx="932298" cy="932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28C0E-F626-43B5-979B-2D8B8F466D8D}">
      <dsp:nvSpPr>
        <dsp:cNvPr id="0" name=""/>
        <dsp:cNvSpPr/>
      </dsp:nvSpPr>
      <dsp:spPr>
        <a:xfrm>
          <a:off x="7626395" y="1992147"/>
          <a:ext cx="2719681" cy="75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Vestwell is affiliated with some of the world’s largest financial institutions.</a:t>
          </a:r>
        </a:p>
      </dsp:txBody>
      <dsp:txXfrm>
        <a:off x="7626395" y="1992147"/>
        <a:ext cx="2719681" cy="75009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100E93F-3E28-481A-9EAC-2E829190D694}" type="datetimeFigureOut">
              <a:rPr lang="en-US" smtClean="0"/>
              <a:t>11/7/2025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5741A0-483E-488F-A8E0-79D6C1AF4EE4}" type="slidenum">
              <a:rPr lang="en-US" smtClean="0"/>
              <a:t>‹#›</a:t>
            </a:fld>
            <a:endParaRPr lang="en-US"/>
          </a:p>
        </p:txBody>
      </p:sp>
    </p:spTree>
    <p:extLst>
      <p:ext uri="{BB962C8B-B14F-4D97-AF65-F5344CB8AC3E}">
        <p14:creationId xmlns:p14="http://schemas.microsoft.com/office/powerpoint/2010/main" val="372942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Welcome!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Thank you to</a:t>
            </a:r>
            <a:r>
              <a:rPr lang="en-US" b="1" i="0" u="none" strike="noStrike">
                <a:solidFill>
                  <a:srgbClr val="000000"/>
                </a:solidFill>
                <a:effectLst/>
                <a:latin typeface="Arial" panose="020B0604020202020204" pitchFamily="34" charset="0"/>
              </a:rPr>
              <a:t> [organization name]</a:t>
            </a:r>
            <a:r>
              <a:rPr lang="en-US" b="0" i="0" u="none" strike="noStrike">
                <a:solidFill>
                  <a:srgbClr val="000000"/>
                </a:solidFill>
                <a:effectLst/>
                <a:latin typeface="Arial" panose="020B0604020202020204" pitchFamily="34" charset="0"/>
              </a:rPr>
              <a:t> for the opportunity to present today on ABLE United, Florida’s qualified ABLE program. My name is </a:t>
            </a:r>
            <a:r>
              <a:rPr lang="en-US" b="1" i="0" u="none" strike="noStrike">
                <a:solidFill>
                  <a:srgbClr val="000000"/>
                </a:solidFill>
                <a:effectLst/>
                <a:latin typeface="Arial" panose="020B0604020202020204" pitchFamily="34" charset="0"/>
              </a:rPr>
              <a:t>[Name]</a:t>
            </a:r>
            <a:r>
              <a:rPr lang="en-US" b="0" i="0" u="none" strike="noStrike">
                <a:solidFill>
                  <a:srgbClr val="000000"/>
                </a:solidFill>
                <a:effectLst/>
                <a:latin typeface="Arial" panose="020B0604020202020204" pitchFamily="34" charset="0"/>
              </a:rPr>
              <a:t>, and I serve as an Ambassador in</a:t>
            </a:r>
            <a:r>
              <a:rPr lang="en-US" b="1" i="0" u="none" strike="noStrike">
                <a:solidFill>
                  <a:srgbClr val="000000"/>
                </a:solidFill>
                <a:effectLst/>
                <a:latin typeface="Arial" panose="020B0604020202020204" pitchFamily="34" charset="0"/>
              </a:rPr>
              <a:t> [location]</a:t>
            </a:r>
            <a:r>
              <a:rPr lang="en-US" b="0" i="0" u="none" strike="noStrike">
                <a:solidFill>
                  <a:srgbClr val="000000"/>
                </a:solidFill>
                <a:effectLst/>
                <a:latin typeface="Arial" panose="020B0604020202020204" pitchFamily="34" charset="0"/>
              </a:rPr>
              <a:t>. I am excited to share ABLE United 101, our overview of Florida’s disability savings program, which covers who it’s for, how it works, and its benefits.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Let’s get started.</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a:t>
            </a:fld>
            <a:endParaRPr lang="en-US"/>
          </a:p>
        </p:txBody>
      </p:sp>
    </p:spTree>
    <p:extLst>
      <p:ext uri="{BB962C8B-B14F-4D97-AF65-F5344CB8AC3E}">
        <p14:creationId xmlns:p14="http://schemas.microsoft.com/office/powerpoint/2010/main" val="60857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Arial" panose="020B0604020202020204" pitchFamily="34" charset="0"/>
              </a:rPr>
              <a:t>Next - let's talk a little bit about the enrollment process and how an account works. ​</a:t>
            </a:r>
            <a:r>
              <a:rPr lang="en-US" b="0" i="0">
                <a:solidFill>
                  <a:srgbClr val="000000"/>
                </a:solidFill>
                <a:effectLst/>
                <a:latin typeface="Arial" panose="020B0604020202020204" pitchFamily="34" charset="0"/>
              </a:rPr>
              <a:t>​</a:t>
            </a:r>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11</a:t>
            </a:fld>
            <a:endParaRPr lang="en-US"/>
          </a:p>
        </p:txBody>
      </p:sp>
    </p:spTree>
    <p:extLst>
      <p:ext uri="{BB962C8B-B14F-4D97-AF65-F5344CB8AC3E}">
        <p14:creationId xmlns:p14="http://schemas.microsoft.com/office/powerpoint/2010/main" val="44698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a:cs typeface="Arial"/>
              </a:rPr>
              <a:t>Enrolling and managing an ABLE United account is all done online at ableunited.com – no need to go to the bank to setup an account. Signing up is quick, easy and free – it only takes 15 minutes or less.  </a:t>
            </a:r>
            <a:r>
              <a:rPr lang="en-US" b="0" i="0">
                <a:solidFill>
                  <a:srgbClr val="444444"/>
                </a:solidFill>
                <a:effectLst/>
                <a:latin typeface="Arial"/>
                <a:cs typeface="Arial"/>
              </a:rPr>
              <a:t>​</a:t>
            </a:r>
          </a:p>
          <a:p>
            <a:pPr algn="l" rtl="0" fontAlgn="base"/>
            <a:r>
              <a:rPr lang="en-US" b="0" i="0">
                <a:solidFill>
                  <a:srgbClr val="444444"/>
                </a:solidFill>
                <a:effectLst/>
                <a:latin typeface="Calibri"/>
                <a:ea typeface="Calibri"/>
                <a:cs typeface="Calibri"/>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12</a:t>
            </a:fld>
            <a:endParaRPr lang="en-US"/>
          </a:p>
        </p:txBody>
      </p:sp>
    </p:spTree>
    <p:extLst>
      <p:ext uri="{BB962C8B-B14F-4D97-AF65-F5344CB8AC3E}">
        <p14:creationId xmlns:p14="http://schemas.microsoft.com/office/powerpoint/2010/main" val="187965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Since this is a financial product, we will require some personal identification information.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Here’s what’s needed: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An email address</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The date of birth, address and Social Security Number for the individuals on the account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Self-certification if opening on behalf of Beneficiary</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Banking information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Minimum $25 contribution to the account (but there is no monthly minimum contributions required once the account is opened)</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Investment selections </a:t>
            </a:r>
            <a:endParaRPr lang="en-US" sz="1800">
              <a:solidFill>
                <a:srgbClr val="444444"/>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13</a:t>
            </a:fld>
            <a:endParaRPr lang="en-US"/>
          </a:p>
        </p:txBody>
      </p:sp>
    </p:spTree>
    <p:extLst>
      <p:ext uri="{BB962C8B-B14F-4D97-AF65-F5344CB8AC3E}">
        <p14:creationId xmlns:p14="http://schemas.microsoft.com/office/powerpoint/2010/main" val="357835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After an account is opened, individuals can contribute what they can, when they can! The best part is, you can also save with the help of friends, family or even an organization, such as a church – up to $19,000 from all sources, per calendar year. </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There is one exception – and that is if an individual is working. </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Through ABLE to Work, beneficiaries who are working and not currently saving for retirement to contribute above $</a:t>
            </a:r>
            <a:r>
              <a:rPr lang="en-US">
                <a:solidFill>
                  <a:srgbClr val="000000"/>
                </a:solidFill>
                <a:latin typeface="Calibri"/>
                <a:ea typeface="Calibri"/>
                <a:cs typeface="Calibri"/>
              </a:rPr>
              <a:t>19,000</a:t>
            </a:r>
            <a:r>
              <a:rPr lang="en-US" b="0" i="0" u="none" strike="noStrike">
                <a:solidFill>
                  <a:srgbClr val="000000"/>
                </a:solidFill>
                <a:effectLst/>
                <a:latin typeface="Calibri"/>
                <a:ea typeface="Calibri"/>
                <a:cs typeface="Calibri"/>
              </a:rPr>
              <a:t> – that amount is equal to the poverty line for a one-person household, as determined for the calendar year preceding the calendar year in which the taxable year begins. This year, in Florida that total is $</a:t>
            </a:r>
            <a:r>
              <a:rPr lang="en-US">
                <a:solidFill>
                  <a:srgbClr val="1A1B1B"/>
                </a:solidFill>
                <a:latin typeface="aktiv-grotesk"/>
              </a:rPr>
              <a:t>15</a:t>
            </a:r>
            <a:r>
              <a:rPr lang="en-US">
                <a:solidFill>
                  <a:srgbClr val="1A1B1B"/>
                </a:solidFill>
                <a:latin typeface="aktiv-grotesk"/>
                <a:ea typeface="Calibri"/>
                <a:cs typeface="Calibri"/>
              </a:rPr>
              <a:t>,060</a:t>
            </a:r>
            <a:r>
              <a:rPr lang="en-US">
                <a:solidFill>
                  <a:srgbClr val="000000"/>
                </a:solidFill>
                <a:latin typeface="Calibri"/>
                <a:ea typeface="Calibri"/>
                <a:cs typeface="Calibri"/>
              </a:rPr>
              <a:t>,</a:t>
            </a:r>
            <a:r>
              <a:rPr lang="en-US" b="0" i="0" u="none" strike="noStrike">
                <a:solidFill>
                  <a:srgbClr val="000000"/>
                </a:solidFill>
                <a:effectLst/>
                <a:latin typeface="Calibri"/>
                <a:ea typeface="Calibri"/>
                <a:cs typeface="Calibri"/>
              </a:rPr>
              <a:t> which allows an individual to save up to $</a:t>
            </a:r>
            <a:r>
              <a:rPr lang="en-US">
                <a:solidFill>
                  <a:srgbClr val="1A1B1B"/>
                </a:solidFill>
                <a:latin typeface="aktiv-grotesk"/>
              </a:rPr>
              <a:t>34,060</a:t>
            </a:r>
            <a:r>
              <a:rPr lang="en-US" b="0" i="0" u="none" strike="noStrike">
                <a:solidFill>
                  <a:srgbClr val="000000"/>
                </a:solidFill>
                <a:effectLst/>
                <a:latin typeface="Calibri"/>
                <a:ea typeface="Calibri"/>
                <a:cs typeface="Calibri"/>
              </a:rPr>
              <a:t>.</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Individuals also have the opportunity to contribute to an ABLE account through the rollover of funds from 529 savings plans.</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Lastly, there is no federal income tax-deduction for contributing to an ABLE account, so individuals can’t write contributions to your ABLE account off as a donation. Contributions are considered completed gifts and not income to the individual. Unless the individual is putting in their earned income or if it some kind of unearned income like child support. </a:t>
            </a:r>
            <a:r>
              <a:rPr lang="en-US" b="0" i="0">
                <a:solidFill>
                  <a:srgbClr val="444444"/>
                </a:solidFill>
                <a:effectLst/>
                <a:latin typeface="Calibri"/>
                <a:ea typeface="Calibri"/>
                <a:cs typeface="Calibri"/>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14</a:t>
            </a:fld>
            <a:endParaRPr lang="en-US"/>
          </a:p>
        </p:txBody>
      </p:sp>
    </p:spTree>
    <p:extLst>
      <p:ext uri="{BB962C8B-B14F-4D97-AF65-F5344CB8AC3E}">
        <p14:creationId xmlns:p14="http://schemas.microsoft.com/office/powerpoint/2010/main" val="271109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So, we’ve explained how individuals can get money into an account, let’s discuss now where that money can go.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ABLE accounts are unique as it is a savings and investment tool.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 next part of the account setup process is the selection of investments.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ABLE United currently offers eight investment options, ranging from conservative to aggressive, including three predesigned portfolio options, which you see here.</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We also have five fund options, including:</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Money Market;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U.S. Bond Fund;</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U.S. Stock Fund;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International Stock Fund;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And, our newest offering, which is the FDIC Savings option.</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 FDIC Savings Option is an alternative to investing. Assets up to $250,000 are protected and insured, but keep in mind that with a low level of risk, there’s also a lower level of returns.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When it comes to investments, you can change how incoming contributions are invested at anytime and as frequent as you want. However, funds already invested in the program can only be rebalanced, or reinvested, twice a year. All of our performance information is available online at </a:t>
            </a:r>
            <a:r>
              <a:rPr lang="en-US" b="0" i="0" u="none" strike="noStrike" err="1">
                <a:solidFill>
                  <a:srgbClr val="000000"/>
                </a:solidFill>
                <a:effectLst/>
                <a:latin typeface="Arial" panose="020B0604020202020204" pitchFamily="34" charset="0"/>
              </a:rPr>
              <a:t>ableunited.com</a:t>
            </a:r>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15</a:t>
            </a:fld>
            <a:endParaRPr lang="en-US"/>
          </a:p>
        </p:txBody>
      </p:sp>
    </p:spTree>
    <p:extLst>
      <p:ext uri="{BB962C8B-B14F-4D97-AF65-F5344CB8AC3E}">
        <p14:creationId xmlns:p14="http://schemas.microsoft.com/office/powerpoint/2010/main" val="2782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One of the best things about having an ABLE United account is its flexibility – money can be withdrawn from an account at any time, for any reason.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There are two main ways of getting money out of your ABLE United account, one is sending it back to the connected bank account. When you create an account, you will be connecting a bank account, and you are able to add more than one account if parents or family members want to contribute more regularly. This ACH electronic transfer does take 2-3 business days. There is also the ABLE Visa® Prepaid Card, but accessing those funds also takes 2-3 business days.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 other way to withdraw from your ABLE account is to request a check be mailed, they can take a little longer, 5 – 7 business days.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 few additional considerations: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If the money in an ABLE United account is spent on Qualified Disability Expenses, as defined by federal law, the earnings on the money withdrawn are </a:t>
            </a:r>
            <a:r>
              <a:rPr lang="en-US" b="1" i="0" u="none" strike="noStrike">
                <a:solidFill>
                  <a:srgbClr val="000000"/>
                </a:solidFill>
                <a:effectLst/>
                <a:latin typeface="Arial" panose="020B0604020202020204" pitchFamily="34" charset="0"/>
              </a:rPr>
              <a:t>tax-free</a:t>
            </a:r>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You have the opportunity to choose which investment to withdraw from, which allows you to separate your savings from your investing.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If asked by the IRS or Social Security Administration, for those receiving SSI, the Beneficiary or Authorized Legal Representative is responsible for providing receipts for Qualified Disability Expenses. We always recommend that the individual or the person who is administratively responsible for the account keep necessary documentation on hand, so if asked, they could show that the expense relates to the person’s disability and helps improve their health, independence or quality of life.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1A1B1B"/>
                </a:solidFill>
                <a:effectLst/>
                <a:latin typeface="aktiv-grotesk"/>
              </a:rPr>
              <a:t>Please note that contributions made by the Authorized Legal Representative or Beneficiary within the past 5 business days or gift contributions received within the past 10 business days will not be available for withdrawal.</a:t>
            </a:r>
            <a:r>
              <a:rPr lang="en-US" b="0" i="0">
                <a:solidFill>
                  <a:srgbClr val="444444"/>
                </a:solidFill>
                <a:effectLst/>
                <a:latin typeface="aktiv-grotes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16</a:t>
            </a:fld>
            <a:endParaRPr lang="en-US"/>
          </a:p>
        </p:txBody>
      </p:sp>
    </p:spTree>
    <p:extLst>
      <p:ext uri="{BB962C8B-B14F-4D97-AF65-F5344CB8AC3E}">
        <p14:creationId xmlns:p14="http://schemas.microsoft.com/office/powerpoint/2010/main" val="318466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E7E6E6"/>
                </a:solidFill>
                <a:effectLst/>
                <a:latin typeface="Arial" panose="020B0604020202020204" pitchFamily="34" charset="0"/>
              </a:rPr>
              <a:t>So, what are qualified disability expenses?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E7E6E6"/>
                </a:solidFill>
                <a:effectLst/>
                <a:latin typeface="Arial" panose="020B0604020202020204" pitchFamily="34" charset="0"/>
              </a:rPr>
              <a:t>Some of these expenses include health, education, housing, transportation, legal fees, financial management, employment training and support, assistive technology and personal support services, oversight and monitoring, funeral and burial, and other expenses approved by Treasury regulations.</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E7E6E6"/>
                </a:solidFill>
                <a:effectLst/>
                <a:latin typeface="Arial" panose="020B0604020202020204" pitchFamily="34" charset="0"/>
              </a:rPr>
              <a:t>We’ll quickly run through a few examples now.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17</a:t>
            </a:fld>
            <a:endParaRPr lang="en-US"/>
          </a:p>
        </p:txBody>
      </p:sp>
    </p:spTree>
    <p:extLst>
      <p:ext uri="{BB962C8B-B14F-4D97-AF65-F5344CB8AC3E}">
        <p14:creationId xmlns:p14="http://schemas.microsoft.com/office/powerpoint/2010/main" val="414431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Now, let’s move on to costs associated with opening and managing an account. We get asked this question a lot – and the answer is that it’s free.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There is no:</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Application fee</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Account maintenance fee</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All you have to do is to put in a minimum contribution of $25 to get started and let your money make money for you.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There are some optional fees associated with paper statements, the prepaid card and investment administration fees that range from 0 to .29 percent annually.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We are proud to provide the best value for Floridians and are one if not the only program that has no fees associated with opening and managing an account. </a:t>
            </a:r>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18</a:t>
            </a:fld>
            <a:endParaRPr lang="en-US"/>
          </a:p>
        </p:txBody>
      </p:sp>
    </p:spTree>
    <p:extLst>
      <p:ext uri="{BB962C8B-B14F-4D97-AF65-F5344CB8AC3E}">
        <p14:creationId xmlns:p14="http://schemas.microsoft.com/office/powerpoint/2010/main" val="327832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a typeface="Calibri"/>
              <a:cs typeface="Calibri"/>
            </a:endParaRPr>
          </a:p>
        </p:txBody>
      </p:sp>
      <p:sp>
        <p:nvSpPr>
          <p:cNvPr id="4" name="Slide Number Placeholder 3"/>
          <p:cNvSpPr>
            <a:spLocks noGrp="1"/>
          </p:cNvSpPr>
          <p:nvPr>
            <p:ph type="sldNum" sz="quarter" idx="5"/>
          </p:nvPr>
        </p:nvSpPr>
        <p:spPr/>
        <p:txBody>
          <a:bodyPr/>
          <a:lstStyle/>
          <a:p>
            <a:fld id="{DD5741A0-483E-488F-A8E0-79D6C1AF4EE4}" type="slidenum">
              <a:rPr lang="en-US" smtClean="0"/>
              <a:t>19</a:t>
            </a:fld>
            <a:endParaRPr lang="en-US"/>
          </a:p>
        </p:txBody>
      </p:sp>
    </p:spTree>
    <p:extLst>
      <p:ext uri="{BB962C8B-B14F-4D97-AF65-F5344CB8AC3E}">
        <p14:creationId xmlns:p14="http://schemas.microsoft.com/office/powerpoint/2010/main" val="209527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a typeface="Calibri"/>
              <a:cs typeface="Calibri"/>
            </a:endParaRPr>
          </a:p>
        </p:txBody>
      </p:sp>
      <p:sp>
        <p:nvSpPr>
          <p:cNvPr id="4" name="Slide Number Placeholder 3"/>
          <p:cNvSpPr>
            <a:spLocks noGrp="1"/>
          </p:cNvSpPr>
          <p:nvPr>
            <p:ph type="sldNum" sz="quarter" idx="5"/>
          </p:nvPr>
        </p:nvSpPr>
        <p:spPr/>
        <p:txBody>
          <a:bodyPr/>
          <a:lstStyle/>
          <a:p>
            <a:fld id="{DD5741A0-483E-488F-A8E0-79D6C1AF4EE4}" type="slidenum">
              <a:rPr lang="en-US" smtClean="0"/>
              <a:t>20</a:t>
            </a:fld>
            <a:endParaRPr lang="en-US"/>
          </a:p>
        </p:txBody>
      </p:sp>
    </p:spTree>
    <p:extLst>
      <p:ext uri="{BB962C8B-B14F-4D97-AF65-F5344CB8AC3E}">
        <p14:creationId xmlns:p14="http://schemas.microsoft.com/office/powerpoint/2010/main" val="18016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Here’s a quick snapshot of what we’ll cover today during our time together: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History and Legislation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ABLE Eligibility will help you identify who qualifies to have and manage these accounts</a:t>
            </a:r>
            <a:r>
              <a:rPr lang="en-US" b="0" i="0">
                <a:solidFill>
                  <a:srgbClr val="444444"/>
                </a:solidFill>
                <a:effectLst/>
                <a:latin typeface="Calibri" panose="020F0502020204030204" pitchFamily="34" charset="0"/>
              </a:rPr>
              <a:t>​</a:t>
            </a:r>
          </a:p>
          <a:p>
            <a:pPr defTabSz="933237" fontAlgn="base">
              <a:defRPr/>
            </a:pPr>
            <a:r>
              <a:rPr lang="en-US" b="0" i="0" u="none" strike="noStrike">
                <a:solidFill>
                  <a:srgbClr val="000000"/>
                </a:solidFill>
                <a:effectLst/>
                <a:latin typeface="Calibri" panose="020F0502020204030204" pitchFamily="34" charset="0"/>
              </a:rPr>
              <a:t>​How to enroll and manage your account online</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How it Work with Public Benefits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And finally we’ll discuss some FAQs</a:t>
            </a:r>
          </a:p>
          <a:p>
            <a:pPr algn="l" rtl="0" fontAlgn="base"/>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2</a:t>
            </a:fld>
            <a:endParaRPr lang="en-US"/>
          </a:p>
        </p:txBody>
      </p:sp>
    </p:spTree>
    <p:extLst>
      <p:ext uri="{BB962C8B-B14F-4D97-AF65-F5344CB8AC3E}">
        <p14:creationId xmlns:p14="http://schemas.microsoft.com/office/powerpoint/2010/main" val="266992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panose="020B0604020202020204" pitchFamily="34" charset="0"/>
              </a:rPr>
              <a:t>Now let’s pivot and talk about the specifics on how an ABLE account works with public benefits.  </a:t>
            </a:r>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21</a:t>
            </a:fld>
            <a:endParaRPr lang="en-US"/>
          </a:p>
        </p:txBody>
      </p:sp>
    </p:spTree>
    <p:extLst>
      <p:ext uri="{BB962C8B-B14F-4D97-AF65-F5344CB8AC3E}">
        <p14:creationId xmlns:p14="http://schemas.microsoft.com/office/powerpoint/2010/main" val="366220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Arial"/>
                <a:cs typeface="Arial"/>
              </a:rPr>
              <a:t>The main two programs that our account holders use are SSI and Medicaid.</a:t>
            </a:r>
            <a:endParaRPr lang="en-US" dirty="0"/>
          </a:p>
          <a:p>
            <a:r>
              <a:rPr lang="en-US" dirty="0">
                <a:solidFill>
                  <a:srgbClr val="000000"/>
                </a:solidFill>
              </a:rPr>
              <a:t>Medicaid is a federal and state program that helps with medical costs for some people with limited income and resources.  </a:t>
            </a:r>
            <a:r>
              <a:rPr lang="en-US" dirty="0">
                <a:solidFill>
                  <a:srgbClr val="444444"/>
                </a:solidFill>
              </a:rPr>
              <a:t> </a:t>
            </a:r>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endParaRPr lang="en-US" dirty="0"/>
          </a:p>
          <a:p>
            <a:pPr algn="l" rtl="0" fontAlgn="base"/>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Supplemental Security Income (SSI) is a Federal supplement program that provides cash to meet basic needs for housing.  </a:t>
            </a:r>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fontAlgn="base"/>
            <a:r>
              <a:rPr lang="en-US" b="0" i="0" u="none" strike="noStrike" dirty="0">
                <a:solidFill>
                  <a:srgbClr val="000000"/>
                </a:solidFill>
                <a:effectLst/>
                <a:latin typeface="Arial"/>
                <a:cs typeface="Arial"/>
              </a:rPr>
              <a:t>Like Medicaid, SSI has a resource limit of $2,000 and generally, funds in, or withdrawn from, an ABLE account are disregarded as a resource when determining eligibility.  </a:t>
            </a:r>
            <a:r>
              <a:rPr lang="en-US" b="0" i="0" dirty="0">
                <a:solidFill>
                  <a:srgbClr val="444444"/>
                </a:solidFill>
                <a:effectLst/>
                <a:latin typeface="Arial"/>
                <a:cs typeface="Arial"/>
              </a:rPr>
              <a:t>​</a:t>
            </a:r>
            <a:r>
              <a:rPr lang="en-US" dirty="0">
                <a:solidFill>
                  <a:srgbClr val="000000"/>
                </a:solidFill>
              </a:rPr>
              <a:t> </a:t>
            </a:r>
            <a:r>
              <a:rPr lang="en-US" dirty="0">
                <a:solidFill>
                  <a:srgbClr val="444444"/>
                </a:solidFill>
              </a:rPr>
              <a:t> </a:t>
            </a:r>
            <a:endParaRPr lang="en-US" dirty="0">
              <a:solidFill>
                <a:srgbClr val="444444"/>
              </a:solidFill>
              <a:ea typeface="Calibri" panose="020F0502020204030204"/>
              <a:cs typeface="Calibri" panose="020F0502020204030204"/>
            </a:endParaRPr>
          </a:p>
          <a:p>
            <a:r>
              <a:rPr lang="en-US" dirty="0">
                <a:solidFill>
                  <a:srgbClr val="000000"/>
                </a:solidFill>
              </a:rPr>
              <a:t>One important thing to note is that in June 2019, the Florida Legislature clarified that the Florida Medicaid program may not file a claim for Medicaid recovery of funds in an ABLE United account. Now, upon the death of a designated Beneficiary, funds in the ABLE account must first be distributed for Qualified Disability Expenses, then transferred to the estate of the designated Beneficiary.</a:t>
            </a:r>
            <a:r>
              <a:rPr lang="en-US" dirty="0">
                <a:solidFill>
                  <a:srgbClr val="444444"/>
                </a:solidFill>
              </a:rPr>
              <a:t> </a:t>
            </a:r>
          </a:p>
          <a:p>
            <a:r>
              <a:rPr lang="en-US" dirty="0">
                <a:solidFill>
                  <a:srgbClr val="444444"/>
                </a:solidFill>
              </a:rPr>
              <a:t> </a:t>
            </a:r>
          </a:p>
          <a:p>
            <a:r>
              <a:rPr lang="en-US" dirty="0">
                <a:solidFill>
                  <a:srgbClr val="000000"/>
                </a:solidFill>
              </a:rPr>
              <a:t>But I will share that Medicaid Estate Recovery does exist for those 55 and over – and meet other types of qualifiers. </a:t>
            </a:r>
            <a:endParaRPr lang="en-US" dirty="0">
              <a:solidFill>
                <a:srgbClr val="444444"/>
              </a:solidFill>
            </a:endParaRPr>
          </a:p>
          <a:p>
            <a:endParaRPr lang="en-US" dirty="0">
              <a:solidFill>
                <a:srgbClr val="444444"/>
              </a:solidFill>
            </a:endParaRPr>
          </a:p>
          <a:p>
            <a:pPr algn="l"/>
            <a:endParaRPr lang="en-US" b="0" i="0" dirty="0">
              <a:solidFill>
                <a:srgbClr val="444444"/>
              </a:solidFill>
              <a:effectLst/>
              <a:latin typeface="Arial"/>
              <a:cs typeface="Arial"/>
            </a:endParaRPr>
          </a:p>
          <a:p>
            <a:pPr algn="l" rtl="0" fontAlgn="base"/>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It’s important to know that when it comes to ABLE accounts, individuals receiving SSI are able to save a total of $100,000 before it counts as a resource. For those not on SSI, there is a maximum balance of for each ABLE United Account.   </a:t>
            </a:r>
            <a:r>
              <a:rPr lang="en-US" dirty="0">
                <a:solidFill>
                  <a:srgbClr val="000000"/>
                </a:solidFill>
                <a:latin typeface="Arial"/>
                <a:cs typeface="Arial"/>
              </a:rPr>
              <a:t>$500,000</a:t>
            </a:r>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algn="l" rtl="0" fontAlgn="base"/>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All housing and non-qualified expenses withdrawn, but not spent in the same month, count as a resource</a:t>
            </a:r>
            <a:r>
              <a:rPr lang="en-US" b="0" i="0" dirty="0">
                <a:solidFill>
                  <a:srgbClr val="444444"/>
                </a:solidFill>
                <a:effectLst/>
                <a:latin typeface="Arial"/>
                <a:cs typeface="Arial"/>
              </a:rPr>
              <a:t>​</a:t>
            </a:r>
          </a:p>
          <a:p>
            <a:pPr algn="l" rtl="0" fontAlgn="base"/>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Earned/unearned income directly deposited into an ABLE Account still counts as earnings and may reduce SSI benefits.</a:t>
            </a:r>
            <a:r>
              <a:rPr lang="en-US" b="0" i="0" dirty="0">
                <a:solidFill>
                  <a:srgbClr val="444444"/>
                </a:solidFill>
                <a:effectLst/>
                <a:latin typeface="Arial"/>
                <a:cs typeface="Arial"/>
              </a:rPr>
              <a:t>​</a:t>
            </a:r>
          </a:p>
          <a:p>
            <a:pPr algn="l" rtl="0" fontAlgn="base"/>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The social security administration has a program operations manual system, also known as POMS, that they use to describe how social security should handle ABLE accounts – if you or your loved one are receiving these benefits, we recommend you review the manual. </a:t>
            </a:r>
            <a:r>
              <a:rPr lang="en-US" b="0" i="0" dirty="0">
                <a:solidFill>
                  <a:srgbClr val="444444"/>
                </a:solidFill>
                <a:effectLst/>
                <a:latin typeface="Arial"/>
                <a:cs typeface="Arial"/>
              </a:rPr>
              <a:t>​</a:t>
            </a:r>
          </a:p>
          <a:p>
            <a:endParaRPr lang="en-US" dirty="0"/>
          </a:p>
        </p:txBody>
      </p:sp>
      <p:sp>
        <p:nvSpPr>
          <p:cNvPr id="4" name="Slide Number Placeholder 3"/>
          <p:cNvSpPr>
            <a:spLocks noGrp="1"/>
          </p:cNvSpPr>
          <p:nvPr>
            <p:ph type="sldNum" sz="quarter" idx="5"/>
          </p:nvPr>
        </p:nvSpPr>
        <p:spPr/>
        <p:txBody>
          <a:bodyPr/>
          <a:lstStyle/>
          <a:p>
            <a:fld id="{DD5741A0-483E-488F-A8E0-79D6C1AF4EE4}" type="slidenum">
              <a:rPr lang="en-US" smtClean="0"/>
              <a:t>22</a:t>
            </a:fld>
            <a:endParaRPr lang="en-US"/>
          </a:p>
        </p:txBody>
      </p:sp>
    </p:spTree>
    <p:extLst>
      <p:ext uri="{BB962C8B-B14F-4D97-AF65-F5344CB8AC3E}">
        <p14:creationId xmlns:p14="http://schemas.microsoft.com/office/powerpoint/2010/main" val="180326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On the topic of SSI, it’s important to know that all housing and non-qualified expenses withdrawn, but not spent in the same month, count as a resource.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Let’s walk through an example: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Amy takes a distribution of $500 from her ABLE account in May to pay a housing expense for June. She deposits the $500 into her checking account in May, withdraws $500 in cash on June 3, and pays her landlord.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distribution is a housing expense and part of her checking account balance as of June 1, which makes it a countable resource for the month of June.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For individuals looking for a bit of a workaround, we recommend setting up the ABLE account to pay housing directly or simply withdrawal and pay housing same month.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207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First up – Medicaid, which we covered earlier, but two things to note: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Centers for Medicare &amp; Medicaid Services released a letter confirm that funds in an </a:t>
            </a:r>
            <a:r>
              <a:rPr lang="en-US" sz="1200"/>
              <a:t>ABLE account, including earnings on the account will be disregarded in determining eligibility for Medicaid and other federal need-based programs.</a:t>
            </a:r>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200"/>
              <a:t>They also further clarified on Medicaid recovery and, ultimately, let that up to the states to decide.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2435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46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Before I open it up to questions, I want to spend a few minutes covering some of our frequently asked questions. </a:t>
            </a:r>
            <a:endParaRPr lang="en-US">
              <a:cs typeface="Calibri"/>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7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a:t>John:</a:t>
            </a:r>
            <a:r>
              <a:rPr lang="en-US" baseline="0"/>
              <a:t> Record keeping purposes for the most part. Only issue if someone receives two 5498s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5516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a:t>John:</a:t>
            </a:r>
            <a:r>
              <a:rPr lang="en-US" baseline="0"/>
              <a:t> Record keeping purposes for the most part. Only issue if someone receives two 5498s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097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There are several ways to reach us – including: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a:solidFill>
                  <a:srgbClr val="000000"/>
                </a:solidFill>
                <a:latin typeface="Calibri" panose="020F0502020204030204" pitchFamily="34" charset="0"/>
              </a:rPr>
              <a:t>Online at </a:t>
            </a:r>
            <a:r>
              <a:rPr lang="en-US" sz="1800" err="1">
                <a:solidFill>
                  <a:srgbClr val="000000"/>
                </a:solidFill>
                <a:latin typeface="Calibri" panose="020F0502020204030204" pitchFamily="34" charset="0"/>
              </a:rPr>
              <a:t>ableunited.com</a:t>
            </a:r>
            <a:r>
              <a:rPr lang="en-US" sz="1800">
                <a:solidFill>
                  <a:srgbClr val="000000"/>
                </a:solidFill>
                <a:latin typeface="Calibri" panose="020F0502020204030204" pitchFamily="34" charset="0"/>
              </a:rPr>
              <a:t> – and for Spanish speakers, we just recently launched our Spanish landing page with downloadable resources.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Individuals can book a 1:1 conversation, via GoToMeeting, with an ABLE United team member for 15 minutes. All you have to do is visit our Events tab to see availability and book a time that works best by registering on the Calendly website.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We also have a chat function on our website, all you have to do is look for the icon on the bottom right of our homepage.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You can also reach us by phone to connect with a Customer Service Representative, Monday through Friday from 9am – 6pm ET </a:t>
            </a:r>
            <a:endParaRPr lang="en-US" sz="1800">
              <a:solidFill>
                <a:srgbClr val="444444"/>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38</a:t>
            </a:fld>
            <a:endParaRPr lang="en-US"/>
          </a:p>
        </p:txBody>
      </p:sp>
    </p:spTree>
    <p:extLst>
      <p:ext uri="{BB962C8B-B14F-4D97-AF65-F5344CB8AC3E}">
        <p14:creationId xmlns:p14="http://schemas.microsoft.com/office/powerpoint/2010/main" val="203672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6CCB-75AD-F92E-D1B2-A636EDACD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7B27E-7AF7-C6AF-82F1-D09704734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EB7FD-9AB2-7B90-7BC3-D9DE415913F6}"/>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several ways to reach us – including: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dirty="0">
                <a:solidFill>
                  <a:srgbClr val="000000"/>
                </a:solidFill>
                <a:latin typeface="Calibri" panose="020F0502020204030204" pitchFamily="34" charset="0"/>
              </a:rPr>
              <a:t>Online at </a:t>
            </a:r>
            <a:r>
              <a:rPr lang="en-US" sz="1800" dirty="0" err="1">
                <a:solidFill>
                  <a:srgbClr val="000000"/>
                </a:solidFill>
                <a:latin typeface="Calibri" panose="020F0502020204030204" pitchFamily="34" charset="0"/>
              </a:rPr>
              <a:t>ableunited.com</a:t>
            </a:r>
            <a:r>
              <a:rPr lang="en-US" sz="1800" dirty="0">
                <a:solidFill>
                  <a:srgbClr val="000000"/>
                </a:solidFill>
                <a:latin typeface="Calibri" panose="020F0502020204030204" pitchFamily="34" charset="0"/>
              </a:rPr>
              <a:t> – and for Spanish speakers, we just recently launched our Spanish landing page with downloadable resources. </a:t>
            </a:r>
            <a:r>
              <a:rPr lang="en-US" sz="1800" dirty="0">
                <a:solidFill>
                  <a:srgbClr val="444444"/>
                </a:solidFill>
                <a:latin typeface="Calibri" panose="020F0502020204030204" pitchFamily="34" charset="0"/>
              </a:rPr>
              <a:t>​</a:t>
            </a:r>
            <a:endParaRPr lang="en-US" sz="1800" dirty="0">
              <a:solidFill>
                <a:srgbClr val="444444"/>
              </a:solidFill>
              <a:latin typeface="Arial" panose="020B0604020202020204" pitchFamily="34" charset="0"/>
            </a:endParaRPr>
          </a:p>
          <a:p>
            <a:pPr algn="l" rtl="0" fontAlgn="base">
              <a:buFont typeface="Arial" panose="020B0604020202020204" pitchFamily="34" charset="0"/>
              <a:buChar char="•"/>
            </a:pPr>
            <a:r>
              <a:rPr lang="en-US" sz="1800" dirty="0">
                <a:solidFill>
                  <a:srgbClr val="000000"/>
                </a:solidFill>
                <a:latin typeface="Calibri" panose="020F0502020204030204" pitchFamily="34" charset="0"/>
              </a:rPr>
              <a:t>Individuals can book a 1:1 conversation, via GoToMeeting, with an ABLE United team member for 15 minutes. All you have to do is visit our Events tab to see availability and book a time that works best by registering on the Calendly website. </a:t>
            </a:r>
            <a:r>
              <a:rPr lang="en-US" sz="1800" dirty="0">
                <a:solidFill>
                  <a:srgbClr val="444444"/>
                </a:solidFill>
                <a:latin typeface="Calibri" panose="020F0502020204030204" pitchFamily="34" charset="0"/>
              </a:rPr>
              <a:t>​</a:t>
            </a:r>
            <a:endParaRPr lang="en-US" sz="1800" dirty="0">
              <a:solidFill>
                <a:srgbClr val="444444"/>
              </a:solidFill>
              <a:latin typeface="Arial" panose="020B0604020202020204" pitchFamily="34" charset="0"/>
            </a:endParaRPr>
          </a:p>
          <a:p>
            <a:pPr algn="l" rtl="0" fontAlgn="base">
              <a:buFont typeface="Arial" panose="020B0604020202020204" pitchFamily="34" charset="0"/>
              <a:buChar char="•"/>
            </a:pPr>
            <a:r>
              <a:rPr lang="en-US" sz="1800" dirty="0">
                <a:solidFill>
                  <a:srgbClr val="000000"/>
                </a:solidFill>
                <a:latin typeface="Calibri" panose="020F0502020204030204" pitchFamily="34" charset="0"/>
              </a:rPr>
              <a:t>We also have a chat function on our website, all you have to do is look for the icon on the bottom right of our homepage. </a:t>
            </a:r>
            <a:r>
              <a:rPr lang="en-US" sz="1800" dirty="0">
                <a:solidFill>
                  <a:srgbClr val="444444"/>
                </a:solidFill>
                <a:latin typeface="Calibri" panose="020F0502020204030204" pitchFamily="34" charset="0"/>
              </a:rPr>
              <a:t>​</a:t>
            </a:r>
            <a:endParaRPr lang="en-US" sz="1800" dirty="0">
              <a:solidFill>
                <a:srgbClr val="444444"/>
              </a:solidFill>
              <a:latin typeface="Arial" panose="020B0604020202020204" pitchFamily="34" charset="0"/>
            </a:endParaRPr>
          </a:p>
          <a:p>
            <a:pPr algn="l" rtl="0" fontAlgn="base">
              <a:buFont typeface="Arial" panose="020B0604020202020204" pitchFamily="34" charset="0"/>
              <a:buChar char="•"/>
            </a:pPr>
            <a:r>
              <a:rPr lang="en-US" sz="1800" dirty="0">
                <a:solidFill>
                  <a:srgbClr val="000000"/>
                </a:solidFill>
                <a:latin typeface="Calibri" panose="020F0502020204030204" pitchFamily="34" charset="0"/>
              </a:rPr>
              <a:t>You can also reach us by phone to connect with a Customer Service Representative, Monday through Friday from 9am – 6pm ET </a:t>
            </a:r>
            <a:endParaRPr lang="en-US" sz="1800" dirty="0">
              <a:solidFill>
                <a:srgbClr val="444444"/>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135E6CA-F6AD-D9A1-DE3A-1086B4E37B38}"/>
              </a:ext>
            </a:extLst>
          </p:cNvPr>
          <p:cNvSpPr>
            <a:spLocks noGrp="1"/>
          </p:cNvSpPr>
          <p:nvPr>
            <p:ph type="sldNum" sz="quarter" idx="5"/>
          </p:nvPr>
        </p:nvSpPr>
        <p:spPr/>
        <p:txBody>
          <a:bodyPr/>
          <a:lstStyle/>
          <a:p>
            <a:fld id="{DD5741A0-483E-488F-A8E0-79D6C1AF4EE4}" type="slidenum">
              <a:rPr lang="en-US" smtClean="0"/>
              <a:t>39</a:t>
            </a:fld>
            <a:endParaRPr lang="en-US"/>
          </a:p>
        </p:txBody>
      </p:sp>
    </p:spTree>
    <p:extLst>
      <p:ext uri="{BB962C8B-B14F-4D97-AF65-F5344CB8AC3E}">
        <p14:creationId xmlns:p14="http://schemas.microsoft.com/office/powerpoint/2010/main" val="293351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 quick overview on the federal and state specific legislation</a:t>
            </a:r>
          </a:p>
        </p:txBody>
      </p:sp>
      <p:sp>
        <p:nvSpPr>
          <p:cNvPr id="4" name="Slide Number Placeholder 3"/>
          <p:cNvSpPr>
            <a:spLocks noGrp="1"/>
          </p:cNvSpPr>
          <p:nvPr>
            <p:ph type="sldNum" sz="quarter" idx="5"/>
          </p:nvPr>
        </p:nvSpPr>
        <p:spPr/>
        <p:txBody>
          <a:bodyPr/>
          <a:lstStyle/>
          <a:p>
            <a:fld id="{DD5741A0-483E-488F-A8E0-79D6C1AF4EE4}" type="slidenum">
              <a:rPr lang="en-US" smtClean="0"/>
              <a:t>3</a:t>
            </a:fld>
            <a:endParaRPr lang="en-US"/>
          </a:p>
        </p:txBody>
      </p:sp>
    </p:spTree>
    <p:extLst>
      <p:ext uri="{BB962C8B-B14F-4D97-AF65-F5344CB8AC3E}">
        <p14:creationId xmlns:p14="http://schemas.microsoft.com/office/powerpoint/2010/main" val="194974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40</a:t>
            </a:fld>
            <a:endParaRPr lang="en-US"/>
          </a:p>
        </p:txBody>
      </p:sp>
    </p:spTree>
    <p:extLst>
      <p:ext uri="{BB962C8B-B14F-4D97-AF65-F5344CB8AC3E}">
        <p14:creationId xmlns:p14="http://schemas.microsoft.com/office/powerpoint/2010/main" val="174376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is ABLE?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The Stephen Beck, Jr., Achieving a Better Life Experience (ABLE) Act, is a federal law that was enacted in December 2014, and authorizes each state to establish a program that offers tax-free savings and investment options to encourage individuals with a disability and their families to save private funds to support health, independence, and quality of life. </a:t>
            </a:r>
          </a:p>
          <a:p>
            <a:pPr algn="l" rtl="0" fontAlgn="base"/>
            <a:endParaRPr lang="en-US" b="0" i="0" u="none" strike="noStrike">
              <a:solidFill>
                <a:srgbClr val="000000"/>
              </a:solidFill>
              <a:effectLst/>
              <a:latin typeface="Calibri" panose="020F0502020204030204" pitchFamily="34" charset="0"/>
            </a:endParaRPr>
          </a:p>
          <a:p>
            <a:pPr defTabSz="933237" fontAlgn="base">
              <a:defRPr/>
            </a:pPr>
            <a:r>
              <a:rPr lang="en-US" b="0" i="0" u="none" strike="noStrike">
                <a:solidFill>
                  <a:srgbClr val="000000"/>
                </a:solidFill>
                <a:effectLst/>
                <a:latin typeface="Calibri" panose="020F0502020204030204" pitchFamily="34" charset="0"/>
              </a:rPr>
              <a:t>When the ABLE Act was passed, it added a new section to the Internal Revenue Code, Section 529 to include 529A – A for ABLE. Therefore, an ABLE United is often compared to a 529 College Savings Plan, as well as a checking and savings account and a Special Needs Trust. It has some similarities to each of these options – all rolled into one. </a:t>
            </a:r>
            <a:endParaRPr lang="en-US"/>
          </a:p>
          <a:p>
            <a:pPr algn="l" rtl="0" fontAlgn="base"/>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4</a:t>
            </a:fld>
            <a:endParaRPr lang="en-US"/>
          </a:p>
        </p:txBody>
      </p:sp>
    </p:spTree>
    <p:extLst>
      <p:ext uri="{BB962C8B-B14F-4D97-AF65-F5344CB8AC3E}">
        <p14:creationId xmlns:p14="http://schemas.microsoft.com/office/powerpoint/2010/main" val="179914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July 2015, the State of Florida created Florida ABLE, Inc. (d/b/a ABLE United) a registered not-for-profit and direct support organization of the Florida Prepaid College Board to administer the ABLE United Program.​</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Our mission is to encourage and assist the saving of private funds to help persons with disabilities cover costs that support their health, independence and quality of life.​</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5</a:t>
            </a:fld>
            <a:endParaRPr lang="en-US"/>
          </a:p>
        </p:txBody>
      </p:sp>
    </p:spTree>
    <p:extLst>
      <p:ext uri="{BB962C8B-B14F-4D97-AF65-F5344CB8AC3E}">
        <p14:creationId xmlns:p14="http://schemas.microsoft.com/office/powerpoint/2010/main" val="396335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panose="020B0604020202020204" pitchFamily="34" charset="0"/>
              </a:rPr>
              <a:t>Now that we’ve covered some of the basics on how ABLE came to be, let’s discuss who is eligible for an ABLE account. </a:t>
            </a:r>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7</a:t>
            </a:fld>
            <a:endParaRPr lang="en-US"/>
          </a:p>
        </p:txBody>
      </p:sp>
    </p:spTree>
    <p:extLst>
      <p:ext uri="{BB962C8B-B14F-4D97-AF65-F5344CB8AC3E}">
        <p14:creationId xmlns:p14="http://schemas.microsoft.com/office/powerpoint/2010/main" val="209963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60205C"/>
                </a:solidFill>
                <a:effectLst/>
                <a:latin typeface="Arial" panose="020B0604020202020204" pitchFamily="34" charset="0"/>
              </a:rPr>
              <a:t>Eligible individuals must meet </a:t>
            </a:r>
            <a:r>
              <a:rPr lang="en-US" b="0" i="0" u="none" strike="noStrike">
                <a:solidFill>
                  <a:srgbClr val="000000"/>
                </a:solidFill>
                <a:effectLst/>
                <a:latin typeface="Calibri" panose="020F0502020204030204" pitchFamily="34" charset="0"/>
              </a:rPr>
              <a:t>three eligibility requirements:</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marL="291636" indent="-291636" fontAlgn="base">
              <a:buFont typeface="Arial" panose="020B0604020202020204" pitchFamily="34" charset="0"/>
              <a:buChar char="•"/>
            </a:pPr>
            <a:r>
              <a:rPr lang="en-US" sz="1800">
                <a:solidFill>
                  <a:srgbClr val="000000"/>
                </a:solidFill>
                <a:latin typeface="Calibri" panose="020F0502020204030204" pitchFamily="34" charset="0"/>
              </a:rPr>
              <a:t>First, the individual with a disability must be a Florida resident at the time of enrollment.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marL="291636" indent="-291636" fontAlgn="base">
              <a:buFont typeface="Arial" panose="020B0604020202020204" pitchFamily="34" charset="0"/>
              <a:buChar char="•"/>
            </a:pPr>
            <a:r>
              <a:rPr lang="en-US" sz="1800">
                <a:solidFill>
                  <a:srgbClr val="000000"/>
                </a:solidFill>
                <a:latin typeface="Calibri" panose="020F0502020204030204" pitchFamily="34" charset="0"/>
              </a:rPr>
              <a:t>Second, the individual’s disability had to have an onset prior to age 26.</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marL="291636" indent="-291636" fontAlgn="base">
              <a:buFont typeface="Arial" panose="020B0604020202020204" pitchFamily="34" charset="0"/>
              <a:buChar char="•"/>
            </a:pPr>
            <a:r>
              <a:rPr lang="en-US" sz="1800">
                <a:solidFill>
                  <a:srgbClr val="000000"/>
                </a:solidFill>
                <a:latin typeface="Calibri" panose="020F0502020204030204" pitchFamily="34" charset="0"/>
              </a:rPr>
              <a:t>And third, the individual must be receiving SSI or SSDI and have a disability that is marked as “severe”</a:t>
            </a:r>
            <a:r>
              <a:rPr lang="en-US" sz="1800">
                <a:solidFill>
                  <a:srgbClr val="444444"/>
                </a:solidFill>
                <a:latin typeface="Calibri" panose="020F0502020204030204" pitchFamily="34" charset="0"/>
              </a:rPr>
              <a:t>​</a:t>
            </a:r>
            <a:br>
              <a:rPr lang="en-US" sz="1800">
                <a:solidFill>
                  <a:srgbClr val="444444"/>
                </a:solidFill>
                <a:latin typeface="Arial" panose="020B0604020202020204" pitchFamily="34" charset="0"/>
              </a:rPr>
            </a:br>
            <a:endParaRPr lang="en-US" sz="1800">
              <a:solidFill>
                <a:srgbClr val="444444"/>
              </a:solidFill>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Those not receiving SSI or SSDI, then self-certify is an option, and that individual must: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marL="291636" indent="-291636" fontAlgn="base">
              <a:buFont typeface="Arial" panose="020B0604020202020204" pitchFamily="34" charset="0"/>
              <a:buChar char="•"/>
            </a:pPr>
            <a:r>
              <a:rPr lang="en-US" sz="1800">
                <a:solidFill>
                  <a:srgbClr val="E7E6E6"/>
                </a:solidFill>
                <a:latin typeface="Arial" panose="020B0604020202020204" pitchFamily="34" charset="0"/>
              </a:rPr>
              <a:t>Have a diagnosis of a physical or mental impairment prior to age 26</a:t>
            </a:r>
            <a:r>
              <a:rPr lang="en-US" sz="1800">
                <a:solidFill>
                  <a:srgbClr val="444444"/>
                </a:solidFill>
                <a:latin typeface="Arial" panose="020B0604020202020204" pitchFamily="34" charset="0"/>
              </a:rPr>
              <a:t>​</a:t>
            </a:r>
          </a:p>
          <a:p>
            <a:pPr marL="291636" indent="-291636" fontAlgn="base">
              <a:buFont typeface="Arial" panose="020B0604020202020204" pitchFamily="34" charset="0"/>
              <a:buChar char="•"/>
            </a:pPr>
            <a:r>
              <a:rPr lang="en-US" sz="1800">
                <a:solidFill>
                  <a:srgbClr val="E7E6E6"/>
                </a:solidFill>
                <a:latin typeface="Arial" panose="020B0604020202020204" pitchFamily="34" charset="0"/>
              </a:rPr>
              <a:t>Have a disability that is “marked and severe with functional limitations”</a:t>
            </a:r>
            <a:r>
              <a:rPr lang="en-US" sz="1800">
                <a:solidFill>
                  <a:srgbClr val="444444"/>
                </a:solidFill>
                <a:latin typeface="Arial" panose="020B0604020202020204" pitchFamily="34" charset="0"/>
              </a:rPr>
              <a:t>​</a:t>
            </a:r>
          </a:p>
          <a:p>
            <a:pPr marL="291636" indent="-291636" fontAlgn="base">
              <a:buFont typeface="Arial" panose="020B0604020202020204" pitchFamily="34" charset="0"/>
              <a:buChar char="•"/>
            </a:pPr>
            <a:r>
              <a:rPr lang="en-US" sz="1800">
                <a:solidFill>
                  <a:srgbClr val="E7E6E6"/>
                </a:solidFill>
                <a:latin typeface="Arial" panose="020B0604020202020204" pitchFamily="34" charset="0"/>
              </a:rPr>
              <a:t>Have a disability expected to last for at least 12 months</a:t>
            </a:r>
            <a:r>
              <a:rPr lang="en-US" sz="1800">
                <a:solidFill>
                  <a:srgbClr val="444444"/>
                </a:solidFill>
                <a:latin typeface="Arial" panose="020B0604020202020204" pitchFamily="34" charset="0"/>
              </a:rPr>
              <a:t>​</a:t>
            </a:r>
          </a:p>
          <a:p>
            <a:pPr algn="l" rtl="0" fontAlgn="base"/>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8</a:t>
            </a:fld>
            <a:endParaRPr lang="en-US"/>
          </a:p>
        </p:txBody>
      </p:sp>
    </p:spTree>
    <p:extLst>
      <p:ext uri="{BB962C8B-B14F-4D97-AF65-F5344CB8AC3E}">
        <p14:creationId xmlns:p14="http://schemas.microsoft.com/office/powerpoint/2010/main" val="220220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Ultimately, a qualifying disability is everything you see here – and it includes individuals with a diagnosis such as Down syndrome, autism, cerebral palsy, cognitive, developmental or mental health disorders.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It’s important to note that ABLE United does not assess if a person has a severe disability, but that it would be up to the IRS if they were to audit an individual.</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If an individual is unsure if their disability qualifies, we recommend utilizing our online eligibility wizard or you can download our physician form to obtain a disability diagnosis certification from a licensed health care provider.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9</a:t>
            </a:fld>
            <a:endParaRPr lang="en-US"/>
          </a:p>
        </p:txBody>
      </p:sp>
    </p:spTree>
    <p:extLst>
      <p:ext uri="{BB962C8B-B14F-4D97-AF65-F5344CB8AC3E}">
        <p14:creationId xmlns:p14="http://schemas.microsoft.com/office/powerpoint/2010/main" val="274409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Here’s one of our key benefits.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When it comes to ownership, it’s important to note that unlike some other savings and investment options, the individual with the disability is the owner of the ABLE account – however, another person can help in opening and/or maintaining the account.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For a beneficiary who is over the age of 18, an Authorized Legal Representative or ALR can also help set up or maintain an account. An ALR is someone who is legally authorized under state and federal law to make decisions for the Beneficiary – if that is the case, additional paperwork will be required.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Recent IRS regulations have expanded who can serve in this role to a power of attorney, conservator or legal guardian, the spouse, a parent, a sibling, a grandparent, or a representative payee (whether an individual or organization) appointed by the Social Security Administration (SSA), in that order. </a:t>
            </a:r>
            <a:r>
              <a:rPr lang="en-US"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10</a:t>
            </a:fld>
            <a:endParaRPr lang="en-US"/>
          </a:p>
        </p:txBody>
      </p:sp>
    </p:spTree>
    <p:extLst>
      <p:ext uri="{BB962C8B-B14F-4D97-AF65-F5344CB8AC3E}">
        <p14:creationId xmlns:p14="http://schemas.microsoft.com/office/powerpoint/2010/main" val="442647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FCB1-D439-6590-FC66-60E78F88E44C}"/>
              </a:ext>
            </a:extLst>
          </p:cNvPr>
          <p:cNvSpPr>
            <a:spLocks noGrp="1"/>
          </p:cNvSpPr>
          <p:nvPr>
            <p:ph type="ctrTitle" hasCustomPrompt="1"/>
          </p:nvPr>
        </p:nvSpPr>
        <p:spPr>
          <a:xfrm>
            <a:off x="791401" y="3880291"/>
            <a:ext cx="7172739" cy="1411357"/>
          </a:xfrm>
        </p:spPr>
        <p:txBody>
          <a:bodyPr anchor="t">
            <a:normAutofit/>
          </a:bodyPr>
          <a:lstStyle>
            <a:lvl1pPr algn="l">
              <a:defRPr sz="4800"/>
            </a:lvl1pPr>
          </a:lstStyle>
          <a:p>
            <a:r>
              <a:rPr lang="en-US"/>
              <a:t>Title of the Presentation</a:t>
            </a:r>
          </a:p>
        </p:txBody>
      </p:sp>
      <p:sp>
        <p:nvSpPr>
          <p:cNvPr id="3" name="Subtitle 2">
            <a:extLst>
              <a:ext uri="{FF2B5EF4-FFF2-40B4-BE49-F238E27FC236}">
                <a16:creationId xmlns:a16="http://schemas.microsoft.com/office/drawing/2014/main" id="{CE541B69-584B-43A8-0D55-D31AB1D304C7}"/>
              </a:ext>
            </a:extLst>
          </p:cNvPr>
          <p:cNvSpPr>
            <a:spLocks noGrp="1"/>
          </p:cNvSpPr>
          <p:nvPr>
            <p:ph type="subTitle" idx="1" hasCustomPrompt="1"/>
          </p:nvPr>
        </p:nvSpPr>
        <p:spPr>
          <a:xfrm>
            <a:off x="791401" y="5385172"/>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4" name="Date Placeholder 3">
            <a:extLst>
              <a:ext uri="{FF2B5EF4-FFF2-40B4-BE49-F238E27FC236}">
                <a16:creationId xmlns:a16="http://schemas.microsoft.com/office/drawing/2014/main" id="{2ADCDB46-A4B3-B349-41B2-087D37DAD46F}"/>
              </a:ext>
            </a:extLst>
          </p:cNvPr>
          <p:cNvSpPr>
            <a:spLocks noGrp="1"/>
          </p:cNvSpPr>
          <p:nvPr>
            <p:ph type="dt" sz="half" idx="10"/>
          </p:nvPr>
        </p:nvSpPr>
        <p:spPr>
          <a:xfrm>
            <a:off x="9949068" y="348147"/>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7" name="Straight Connector 6">
            <a:extLst>
              <a:ext uri="{FF2B5EF4-FFF2-40B4-BE49-F238E27FC236}">
                <a16:creationId xmlns:a16="http://schemas.microsoft.com/office/drawing/2014/main" id="{0179560A-55C0-24AB-3BE6-B7CCABEE9614}"/>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go with blue and green text&#10;&#10;Description automatically generated">
            <a:extLst>
              <a:ext uri="{FF2B5EF4-FFF2-40B4-BE49-F238E27FC236}">
                <a16:creationId xmlns:a16="http://schemas.microsoft.com/office/drawing/2014/main" id="{D4A3A7E2-3EDD-BD4B-ECF2-27E02587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69296"/>
            <a:ext cx="2434281" cy="984969"/>
          </a:xfrm>
          <a:prstGeom prst="rect">
            <a:avLst/>
          </a:prstGeom>
        </p:spPr>
      </p:pic>
    </p:spTree>
    <p:extLst>
      <p:ext uri="{BB962C8B-B14F-4D97-AF65-F5344CB8AC3E}">
        <p14:creationId xmlns:p14="http://schemas.microsoft.com/office/powerpoint/2010/main" val="5133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LE Quote Option 2">
    <p:bg>
      <p:bgPr>
        <a:gradFill>
          <a:gsLst>
            <a:gs pos="0">
              <a:schemeClr val="accent1"/>
            </a:gs>
            <a:gs pos="99000">
              <a:schemeClr val="tx2"/>
            </a:gs>
          </a:gsLst>
          <a:lin ang="108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D8126-9BC7-7F3C-C7DB-D4471B80FF7A}"/>
              </a:ext>
            </a:extLst>
          </p:cNvPr>
          <p:cNvSpPr txBox="1"/>
          <p:nvPr userDrawn="1"/>
        </p:nvSpPr>
        <p:spPr>
          <a:xfrm>
            <a:off x="1275008" y="1828800"/>
            <a:ext cx="7212169" cy="230832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0">
                <a:solidFill>
                  <a:schemeClr val="bg1"/>
                </a:solidFill>
                <a:effectLst/>
                <a:latin typeface="Arial" panose="020B0604020202020204" pitchFamily="34" charset="0"/>
                <a:cs typeface="Arial" panose="020B0604020202020204" pitchFamily="34" charset="0"/>
              </a:rPr>
              <a:t>It's more than saving. It's investing for a better life.</a:t>
            </a:r>
          </a:p>
        </p:txBody>
      </p:sp>
      <p:sp>
        <p:nvSpPr>
          <p:cNvPr id="5" name="TextBox 4">
            <a:extLst>
              <a:ext uri="{FF2B5EF4-FFF2-40B4-BE49-F238E27FC236}">
                <a16:creationId xmlns:a16="http://schemas.microsoft.com/office/drawing/2014/main" id="{FC8F836E-55C8-A923-4742-C22EDF7B8DC8}"/>
              </a:ext>
            </a:extLst>
          </p:cNvPr>
          <p:cNvSpPr txBox="1"/>
          <p:nvPr userDrawn="1"/>
        </p:nvSpPr>
        <p:spPr>
          <a:xfrm>
            <a:off x="1275008" y="4314628"/>
            <a:ext cx="7212169" cy="120032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a:solidFill>
                  <a:srgbClr val="CDF349"/>
                </a:solidFill>
                <a:effectLst/>
                <a:latin typeface="Arial" panose="020B0604020202020204" pitchFamily="34" charset="0"/>
                <a:cs typeface="Arial" panose="020B0604020202020204" pitchFamily="34" charset="0"/>
              </a:rPr>
              <a:t>An ABLE United account gives Floridians with a disability a tax-free way to save, without losing public benefits.</a:t>
            </a:r>
          </a:p>
        </p:txBody>
      </p:sp>
      <p:pic>
        <p:nvPicPr>
          <p:cNvPr id="3" name="Graphic 2">
            <a:extLst>
              <a:ext uri="{FF2B5EF4-FFF2-40B4-BE49-F238E27FC236}">
                <a16:creationId xmlns:a16="http://schemas.microsoft.com/office/drawing/2014/main" id="{8F2B8731-D046-C087-302D-859A0B4FA16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10565751" y="531398"/>
            <a:ext cx="951470" cy="721532"/>
          </a:xfrm>
          <a:prstGeom prst="rect">
            <a:avLst/>
          </a:prstGeom>
        </p:spPr>
      </p:pic>
    </p:spTree>
    <p:extLst>
      <p:ext uri="{BB962C8B-B14F-4D97-AF65-F5344CB8AC3E}">
        <p14:creationId xmlns:p14="http://schemas.microsoft.com/office/powerpoint/2010/main" val="62444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5" name="TextBox 14">
            <a:extLst>
              <a:ext uri="{FF2B5EF4-FFF2-40B4-BE49-F238E27FC236}">
                <a16:creationId xmlns:a16="http://schemas.microsoft.com/office/drawing/2014/main" id="{A016055C-68D3-83D8-799C-CE640AD477AD}"/>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404861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Layout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with blue and green text&#10;&#10;Description automatically generated">
            <a:extLst>
              <a:ext uri="{FF2B5EF4-FFF2-40B4-BE49-F238E27FC236}">
                <a16:creationId xmlns:a16="http://schemas.microsoft.com/office/drawing/2014/main" id="{FFE6D8F7-CBF6-7127-A40F-BBF6743A3F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8859" y="313794"/>
            <a:ext cx="2434281" cy="984969"/>
          </a:xfrm>
          <a:prstGeom prst="rect">
            <a:avLst/>
          </a:prstGeom>
        </p:spPr>
      </p:pic>
      <p:sp>
        <p:nvSpPr>
          <p:cNvPr id="4" name="TextBox 3">
            <a:extLst>
              <a:ext uri="{FF2B5EF4-FFF2-40B4-BE49-F238E27FC236}">
                <a16:creationId xmlns:a16="http://schemas.microsoft.com/office/drawing/2014/main" id="{73A0BE8B-C92D-2DB4-DFFF-F9D602437A38}"/>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67057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Option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9692" y="345989"/>
            <a:ext cx="852616" cy="605481"/>
          </a:xfrm>
          <a:prstGeom prst="rect">
            <a:avLst/>
          </a:prstGeom>
        </p:spPr>
      </p:pic>
      <p:sp>
        <p:nvSpPr>
          <p:cNvPr id="2" name="TextBox 1">
            <a:extLst>
              <a:ext uri="{FF2B5EF4-FFF2-40B4-BE49-F238E27FC236}">
                <a16:creationId xmlns:a16="http://schemas.microsoft.com/office/drawing/2014/main" id="{AE91B206-FC56-3BC5-A63E-12007FA376AA}"/>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4014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Layout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529A7-4F36-06B5-FB9B-7CCD3C647488}"/>
              </a:ext>
            </a:extLst>
          </p:cNvPr>
          <p:cNvSpPr/>
          <p:nvPr userDrawn="1"/>
        </p:nvSpPr>
        <p:spPr>
          <a:xfrm>
            <a:off x="9474926" y="0"/>
            <a:ext cx="2717075" cy="15501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background with circles and dots&#10;&#10;Description automatically generated">
            <a:extLst>
              <a:ext uri="{FF2B5EF4-FFF2-40B4-BE49-F238E27FC236}">
                <a16:creationId xmlns:a16="http://schemas.microsoft.com/office/drawing/2014/main" id="{83F05DF8-D79A-9024-43E1-3E1C3975B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4924" y="1550126"/>
            <a:ext cx="2717075" cy="5376251"/>
          </a:xfrm>
          <a:prstGeom prst="rect">
            <a:avLst/>
          </a:prstGeom>
        </p:spPr>
      </p:pic>
      <p:pic>
        <p:nvPicPr>
          <p:cNvPr id="6" name="Picture 5" descr="A logo with blue and green text&#10;&#10;Description automatically generated">
            <a:extLst>
              <a:ext uri="{FF2B5EF4-FFF2-40B4-BE49-F238E27FC236}">
                <a16:creationId xmlns:a16="http://schemas.microsoft.com/office/drawing/2014/main" id="{76BD1DCB-85F4-35A9-969F-AD8ACD27466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0" name="Subtitle 2">
            <a:extLst>
              <a:ext uri="{FF2B5EF4-FFF2-40B4-BE49-F238E27FC236}">
                <a16:creationId xmlns:a16="http://schemas.microsoft.com/office/drawing/2014/main" id="{788C95E7-57F6-455D-227C-1CFB1D8B7351}"/>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Tree>
    <p:extLst>
      <p:ext uri="{BB962C8B-B14F-4D97-AF65-F5344CB8AC3E}">
        <p14:creationId xmlns:p14="http://schemas.microsoft.com/office/powerpoint/2010/main" val="321149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Block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1923256" y="2675462"/>
            <a:ext cx="8345488" cy="1507075"/>
          </a:xfrm>
        </p:spPr>
        <p:txBody>
          <a:bodyPr/>
          <a:lstStyle>
            <a:lvl1pPr marL="0" indent="0" algn="ctr">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 name="TextBox 3">
            <a:extLst>
              <a:ext uri="{FF2B5EF4-FFF2-40B4-BE49-F238E27FC236}">
                <a16:creationId xmlns:a16="http://schemas.microsoft.com/office/drawing/2014/main" id="{1F3B4CE0-1204-4D90-A4ED-4AB9F5CD3EDD}"/>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1282317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1691438" y="3518907"/>
            <a:ext cx="4172744"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2" name="Text Placeholder 2">
            <a:extLst>
              <a:ext uri="{FF2B5EF4-FFF2-40B4-BE49-F238E27FC236}">
                <a16:creationId xmlns:a16="http://schemas.microsoft.com/office/drawing/2014/main" id="{1E462D5E-B464-1035-D0D9-F930A1935B61}"/>
              </a:ext>
            </a:extLst>
          </p:cNvPr>
          <p:cNvSpPr>
            <a:spLocks noGrp="1"/>
          </p:cNvSpPr>
          <p:nvPr>
            <p:ph type="body" sz="quarter" idx="14" hasCustomPrompt="1"/>
          </p:nvPr>
        </p:nvSpPr>
        <p:spPr>
          <a:xfrm>
            <a:off x="1691438" y="3021227"/>
            <a:ext cx="4172744" cy="407773"/>
          </a:xfrm>
        </p:spPr>
        <p:txBody>
          <a:bodyPr>
            <a:normAutofit/>
          </a:bodyPr>
          <a:lstStyle>
            <a:lvl1pPr marL="0" indent="0" algn="ctr">
              <a:buNone/>
              <a:defRPr sz="2400" b="1"/>
            </a:lvl1pPr>
          </a:lstStyle>
          <a:p>
            <a:pPr lvl="0"/>
            <a:r>
              <a:rPr lang="en-US"/>
              <a:t>Headline to detail this.</a:t>
            </a:r>
          </a:p>
        </p:txBody>
      </p:sp>
      <p:sp>
        <p:nvSpPr>
          <p:cNvPr id="4" name="Text Placeholder 2">
            <a:extLst>
              <a:ext uri="{FF2B5EF4-FFF2-40B4-BE49-F238E27FC236}">
                <a16:creationId xmlns:a16="http://schemas.microsoft.com/office/drawing/2014/main" id="{B82E9EE9-36DF-E042-391E-D9B74103614B}"/>
              </a:ext>
            </a:extLst>
          </p:cNvPr>
          <p:cNvSpPr>
            <a:spLocks noGrp="1"/>
          </p:cNvSpPr>
          <p:nvPr>
            <p:ph type="body" sz="quarter" idx="15" hasCustomPrompt="1"/>
          </p:nvPr>
        </p:nvSpPr>
        <p:spPr>
          <a:xfrm>
            <a:off x="6325686" y="3518907"/>
            <a:ext cx="4172744"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5" name="Text Placeholder 2">
            <a:extLst>
              <a:ext uri="{FF2B5EF4-FFF2-40B4-BE49-F238E27FC236}">
                <a16:creationId xmlns:a16="http://schemas.microsoft.com/office/drawing/2014/main" id="{B3B91E56-153C-A6A6-CBB6-70068CEF94E0}"/>
              </a:ext>
            </a:extLst>
          </p:cNvPr>
          <p:cNvSpPr>
            <a:spLocks noGrp="1"/>
          </p:cNvSpPr>
          <p:nvPr>
            <p:ph type="body" sz="quarter" idx="16" hasCustomPrompt="1"/>
          </p:nvPr>
        </p:nvSpPr>
        <p:spPr>
          <a:xfrm>
            <a:off x="6325686" y="3021227"/>
            <a:ext cx="4172744" cy="407773"/>
          </a:xfrm>
        </p:spPr>
        <p:txBody>
          <a:bodyPr>
            <a:normAutofit/>
          </a:bodyPr>
          <a:lstStyle>
            <a:lvl1pPr marL="0" indent="0" algn="ctr">
              <a:buNone/>
              <a:defRPr sz="2400" b="1"/>
            </a:lvl1pPr>
          </a:lstStyle>
          <a:p>
            <a:pPr lvl="0"/>
            <a:r>
              <a:rPr lang="en-US"/>
              <a:t>Headline to detail this.</a:t>
            </a:r>
          </a:p>
        </p:txBody>
      </p:sp>
      <p:pic>
        <p:nvPicPr>
          <p:cNvPr id="13" name="Picture 12" descr="A black and grey checklist&#10;&#10;Description automatically generated">
            <a:extLst>
              <a:ext uri="{FF2B5EF4-FFF2-40B4-BE49-F238E27FC236}">
                <a16:creationId xmlns:a16="http://schemas.microsoft.com/office/drawing/2014/main" id="{D12F5CFE-9034-1E64-7DAF-FFCB511AA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2118" y="1736130"/>
            <a:ext cx="771384" cy="890058"/>
          </a:xfrm>
          <a:prstGeom prst="rect">
            <a:avLst/>
          </a:prstGeom>
        </p:spPr>
      </p:pic>
      <p:pic>
        <p:nvPicPr>
          <p:cNvPr id="15" name="Picture 14" descr="A calendar with dots and lines&#10;&#10;Description automatically generated">
            <a:extLst>
              <a:ext uri="{FF2B5EF4-FFF2-40B4-BE49-F238E27FC236}">
                <a16:creationId xmlns:a16="http://schemas.microsoft.com/office/drawing/2014/main" id="{9DBE7E4F-211F-664C-D22B-5A5D93520E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42065" y="1738650"/>
            <a:ext cx="939985" cy="795372"/>
          </a:xfrm>
          <a:prstGeom prst="rect">
            <a:avLst/>
          </a:prstGeom>
        </p:spPr>
      </p:pic>
      <p:sp>
        <p:nvSpPr>
          <p:cNvPr id="16" name="TextBox 15">
            <a:extLst>
              <a:ext uri="{FF2B5EF4-FFF2-40B4-BE49-F238E27FC236}">
                <a16:creationId xmlns:a16="http://schemas.microsoft.com/office/drawing/2014/main" id="{DF95F0FC-A04D-54AD-2751-84741D11C164}"/>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78921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784655" y="3518907"/>
            <a:ext cx="3022353"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2" name="Text Placeholder 2">
            <a:extLst>
              <a:ext uri="{FF2B5EF4-FFF2-40B4-BE49-F238E27FC236}">
                <a16:creationId xmlns:a16="http://schemas.microsoft.com/office/drawing/2014/main" id="{1E462D5E-B464-1035-D0D9-F930A1935B61}"/>
              </a:ext>
            </a:extLst>
          </p:cNvPr>
          <p:cNvSpPr>
            <a:spLocks noGrp="1"/>
          </p:cNvSpPr>
          <p:nvPr>
            <p:ph type="body" sz="quarter" idx="14" hasCustomPrompt="1"/>
          </p:nvPr>
        </p:nvSpPr>
        <p:spPr>
          <a:xfrm>
            <a:off x="784654" y="3021227"/>
            <a:ext cx="3022354" cy="407773"/>
          </a:xfrm>
        </p:spPr>
        <p:txBody>
          <a:bodyPr>
            <a:normAutofit/>
          </a:bodyPr>
          <a:lstStyle>
            <a:lvl1pPr marL="0" indent="0" algn="ctr">
              <a:buNone/>
              <a:defRPr sz="2000" b="1"/>
            </a:lvl1pPr>
          </a:lstStyle>
          <a:p>
            <a:pPr lvl="0"/>
            <a:r>
              <a:rPr lang="en-US"/>
              <a:t>Headline to detail this.</a:t>
            </a:r>
          </a:p>
        </p:txBody>
      </p:sp>
      <p:pic>
        <p:nvPicPr>
          <p:cNvPr id="13" name="Picture 12" descr="A black and grey checklist&#10;&#10;Description automatically generated">
            <a:extLst>
              <a:ext uri="{FF2B5EF4-FFF2-40B4-BE49-F238E27FC236}">
                <a16:creationId xmlns:a16="http://schemas.microsoft.com/office/drawing/2014/main" id="{D12F5CFE-9034-1E64-7DAF-FFCB511AA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0139" y="1736130"/>
            <a:ext cx="771384" cy="890058"/>
          </a:xfrm>
          <a:prstGeom prst="rect">
            <a:avLst/>
          </a:prstGeom>
        </p:spPr>
      </p:pic>
      <p:pic>
        <p:nvPicPr>
          <p:cNvPr id="15" name="Picture 14" descr="A calendar with dots and lines&#10;&#10;Description automatically generated">
            <a:extLst>
              <a:ext uri="{FF2B5EF4-FFF2-40B4-BE49-F238E27FC236}">
                <a16:creationId xmlns:a16="http://schemas.microsoft.com/office/drawing/2014/main" id="{9DBE7E4F-211F-664C-D22B-5A5D93520E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6007" y="1738650"/>
            <a:ext cx="939985" cy="795372"/>
          </a:xfrm>
          <a:prstGeom prst="rect">
            <a:avLst/>
          </a:prstGeom>
        </p:spPr>
      </p:pic>
      <p:sp>
        <p:nvSpPr>
          <p:cNvPr id="6" name="Text Placeholder 2">
            <a:extLst>
              <a:ext uri="{FF2B5EF4-FFF2-40B4-BE49-F238E27FC236}">
                <a16:creationId xmlns:a16="http://schemas.microsoft.com/office/drawing/2014/main" id="{40F1AA31-30D2-CC80-22EF-63437942CDE2}"/>
              </a:ext>
            </a:extLst>
          </p:cNvPr>
          <p:cNvSpPr>
            <a:spLocks noGrp="1"/>
          </p:cNvSpPr>
          <p:nvPr>
            <p:ph type="body" sz="quarter" idx="15" hasCustomPrompt="1"/>
          </p:nvPr>
        </p:nvSpPr>
        <p:spPr>
          <a:xfrm>
            <a:off x="4584823" y="3518907"/>
            <a:ext cx="3022353"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7" name="Text Placeholder 2">
            <a:extLst>
              <a:ext uri="{FF2B5EF4-FFF2-40B4-BE49-F238E27FC236}">
                <a16:creationId xmlns:a16="http://schemas.microsoft.com/office/drawing/2014/main" id="{1070CF37-C9AB-7AB5-1BB4-3CB7E74C4DDE}"/>
              </a:ext>
            </a:extLst>
          </p:cNvPr>
          <p:cNvSpPr>
            <a:spLocks noGrp="1"/>
          </p:cNvSpPr>
          <p:nvPr>
            <p:ph type="body" sz="quarter" idx="16" hasCustomPrompt="1"/>
          </p:nvPr>
        </p:nvSpPr>
        <p:spPr>
          <a:xfrm>
            <a:off x="4584822" y="3021227"/>
            <a:ext cx="3022354" cy="407773"/>
          </a:xfrm>
        </p:spPr>
        <p:txBody>
          <a:bodyPr>
            <a:normAutofit/>
          </a:bodyPr>
          <a:lstStyle>
            <a:lvl1pPr marL="0" indent="0" algn="ctr">
              <a:buNone/>
              <a:defRPr sz="2000" b="1"/>
            </a:lvl1pPr>
          </a:lstStyle>
          <a:p>
            <a:pPr lvl="0"/>
            <a:r>
              <a:rPr lang="en-US"/>
              <a:t>Headline to detail this.</a:t>
            </a:r>
          </a:p>
        </p:txBody>
      </p:sp>
      <p:sp>
        <p:nvSpPr>
          <p:cNvPr id="16" name="Text Placeholder 2">
            <a:extLst>
              <a:ext uri="{FF2B5EF4-FFF2-40B4-BE49-F238E27FC236}">
                <a16:creationId xmlns:a16="http://schemas.microsoft.com/office/drawing/2014/main" id="{1B2AA8A8-3DF1-EF4D-64D8-E5F04AA3DAA8}"/>
              </a:ext>
            </a:extLst>
          </p:cNvPr>
          <p:cNvSpPr>
            <a:spLocks noGrp="1"/>
          </p:cNvSpPr>
          <p:nvPr>
            <p:ph type="body" sz="quarter" idx="17" hasCustomPrompt="1"/>
          </p:nvPr>
        </p:nvSpPr>
        <p:spPr>
          <a:xfrm>
            <a:off x="8384090" y="3518907"/>
            <a:ext cx="3022353"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17" name="Text Placeholder 2">
            <a:extLst>
              <a:ext uri="{FF2B5EF4-FFF2-40B4-BE49-F238E27FC236}">
                <a16:creationId xmlns:a16="http://schemas.microsoft.com/office/drawing/2014/main" id="{92119C1D-094B-802B-B29C-A04AB866158B}"/>
              </a:ext>
            </a:extLst>
          </p:cNvPr>
          <p:cNvSpPr>
            <a:spLocks noGrp="1"/>
          </p:cNvSpPr>
          <p:nvPr>
            <p:ph type="body" sz="quarter" idx="18" hasCustomPrompt="1"/>
          </p:nvPr>
        </p:nvSpPr>
        <p:spPr>
          <a:xfrm>
            <a:off x="8384089" y="3021227"/>
            <a:ext cx="3022354" cy="407773"/>
          </a:xfrm>
        </p:spPr>
        <p:txBody>
          <a:bodyPr>
            <a:normAutofit/>
          </a:bodyPr>
          <a:lstStyle>
            <a:lvl1pPr marL="0" indent="0" algn="ctr">
              <a:buNone/>
              <a:defRPr sz="2000" b="1"/>
            </a:lvl1pPr>
          </a:lstStyle>
          <a:p>
            <a:pPr lvl="0"/>
            <a:r>
              <a:rPr lang="en-US"/>
              <a:t>Headline to detail this.</a:t>
            </a:r>
          </a:p>
        </p:txBody>
      </p:sp>
      <p:pic>
        <p:nvPicPr>
          <p:cNvPr id="19" name="Picture 18" descr="A gray dollar sign in a circle&#10;&#10;Description automatically generated">
            <a:extLst>
              <a:ext uri="{FF2B5EF4-FFF2-40B4-BE49-F238E27FC236}">
                <a16:creationId xmlns:a16="http://schemas.microsoft.com/office/drawing/2014/main" id="{AF4700C6-40F2-8FBA-8EA6-BC205B715CF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52201" y="1738094"/>
            <a:ext cx="886130" cy="886130"/>
          </a:xfrm>
          <a:prstGeom prst="rect">
            <a:avLst/>
          </a:prstGeom>
        </p:spPr>
      </p:pic>
      <p:sp>
        <p:nvSpPr>
          <p:cNvPr id="20" name="TextBox 19">
            <a:extLst>
              <a:ext uri="{FF2B5EF4-FFF2-40B4-BE49-F238E27FC236}">
                <a16:creationId xmlns:a16="http://schemas.microsoft.com/office/drawing/2014/main" id="{563E25BC-073D-4D3C-39A9-88DAECD9D2DA}"/>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19848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with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480058"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 name="Text Placeholder 2">
            <a:extLst>
              <a:ext uri="{FF2B5EF4-FFF2-40B4-BE49-F238E27FC236}">
                <a16:creationId xmlns:a16="http://schemas.microsoft.com/office/drawing/2014/main" id="{1E462D5E-B464-1035-D0D9-F930A1935B61}"/>
              </a:ext>
            </a:extLst>
          </p:cNvPr>
          <p:cNvSpPr>
            <a:spLocks noGrp="1"/>
          </p:cNvSpPr>
          <p:nvPr>
            <p:ph type="body" sz="quarter" idx="14" hasCustomPrompt="1"/>
          </p:nvPr>
        </p:nvSpPr>
        <p:spPr>
          <a:xfrm>
            <a:off x="480057"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pic>
        <p:nvPicPr>
          <p:cNvPr id="13" name="Picture 12" descr="A black and grey checklist&#10;&#10;Description automatically generated">
            <a:extLst>
              <a:ext uri="{FF2B5EF4-FFF2-40B4-BE49-F238E27FC236}">
                <a16:creationId xmlns:a16="http://schemas.microsoft.com/office/drawing/2014/main" id="{D12F5CFE-9034-1E64-7DAF-FFCB511AA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6110" y="1736130"/>
            <a:ext cx="771384" cy="890058"/>
          </a:xfrm>
          <a:prstGeom prst="rect">
            <a:avLst/>
          </a:prstGeom>
        </p:spPr>
      </p:pic>
      <p:pic>
        <p:nvPicPr>
          <p:cNvPr id="15" name="Picture 14" descr="A calendar with dots and lines&#10;&#10;Description automatically generated">
            <a:extLst>
              <a:ext uri="{FF2B5EF4-FFF2-40B4-BE49-F238E27FC236}">
                <a16:creationId xmlns:a16="http://schemas.microsoft.com/office/drawing/2014/main" id="{9DBE7E4F-211F-664C-D22B-5A5D93520E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45312" y="1738650"/>
            <a:ext cx="939985" cy="795372"/>
          </a:xfrm>
          <a:prstGeom prst="rect">
            <a:avLst/>
          </a:prstGeom>
        </p:spPr>
      </p:pic>
      <p:pic>
        <p:nvPicPr>
          <p:cNvPr id="19" name="Picture 18" descr="A gray dollar sign in a circle&#10;&#10;Description automatically generated">
            <a:extLst>
              <a:ext uri="{FF2B5EF4-FFF2-40B4-BE49-F238E27FC236}">
                <a16:creationId xmlns:a16="http://schemas.microsoft.com/office/drawing/2014/main" id="{AF4700C6-40F2-8FBA-8EA6-BC205B715CF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95745" y="1738094"/>
            <a:ext cx="886130" cy="886130"/>
          </a:xfrm>
          <a:prstGeom prst="rect">
            <a:avLst/>
          </a:prstGeom>
        </p:spPr>
      </p:pic>
      <p:sp>
        <p:nvSpPr>
          <p:cNvPr id="18" name="Text Placeholder 2">
            <a:extLst>
              <a:ext uri="{FF2B5EF4-FFF2-40B4-BE49-F238E27FC236}">
                <a16:creationId xmlns:a16="http://schemas.microsoft.com/office/drawing/2014/main" id="{83AA94D0-AEDD-18C9-033F-AB4CF234D2D6}"/>
              </a:ext>
            </a:extLst>
          </p:cNvPr>
          <p:cNvSpPr>
            <a:spLocks noGrp="1"/>
          </p:cNvSpPr>
          <p:nvPr>
            <p:ph type="body" sz="quarter" idx="15" hasCustomPrompt="1"/>
          </p:nvPr>
        </p:nvSpPr>
        <p:spPr>
          <a:xfrm>
            <a:off x="3403562"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0" name="Text Placeholder 2">
            <a:extLst>
              <a:ext uri="{FF2B5EF4-FFF2-40B4-BE49-F238E27FC236}">
                <a16:creationId xmlns:a16="http://schemas.microsoft.com/office/drawing/2014/main" id="{B39394A4-CFA1-5E63-A673-8F10E00049D9}"/>
              </a:ext>
            </a:extLst>
          </p:cNvPr>
          <p:cNvSpPr>
            <a:spLocks noGrp="1"/>
          </p:cNvSpPr>
          <p:nvPr>
            <p:ph type="body" sz="quarter" idx="16" hasCustomPrompt="1"/>
          </p:nvPr>
        </p:nvSpPr>
        <p:spPr>
          <a:xfrm>
            <a:off x="3403561"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sp>
        <p:nvSpPr>
          <p:cNvPr id="21" name="Text Placeholder 2">
            <a:extLst>
              <a:ext uri="{FF2B5EF4-FFF2-40B4-BE49-F238E27FC236}">
                <a16:creationId xmlns:a16="http://schemas.microsoft.com/office/drawing/2014/main" id="{378DE775-8FEE-830C-3AED-BCFEC2864EC4}"/>
              </a:ext>
            </a:extLst>
          </p:cNvPr>
          <p:cNvSpPr>
            <a:spLocks noGrp="1"/>
          </p:cNvSpPr>
          <p:nvPr>
            <p:ph type="body" sz="quarter" idx="17" hasCustomPrompt="1"/>
          </p:nvPr>
        </p:nvSpPr>
        <p:spPr>
          <a:xfrm>
            <a:off x="6327067"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2">
            <a:extLst>
              <a:ext uri="{FF2B5EF4-FFF2-40B4-BE49-F238E27FC236}">
                <a16:creationId xmlns:a16="http://schemas.microsoft.com/office/drawing/2014/main" id="{15C017B7-48D5-B32C-1C5B-5C931AD48AD7}"/>
              </a:ext>
            </a:extLst>
          </p:cNvPr>
          <p:cNvSpPr>
            <a:spLocks noGrp="1"/>
          </p:cNvSpPr>
          <p:nvPr>
            <p:ph type="body" sz="quarter" idx="18" hasCustomPrompt="1"/>
          </p:nvPr>
        </p:nvSpPr>
        <p:spPr>
          <a:xfrm>
            <a:off x="6327066"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sp>
        <p:nvSpPr>
          <p:cNvPr id="23" name="Text Placeholder 2">
            <a:extLst>
              <a:ext uri="{FF2B5EF4-FFF2-40B4-BE49-F238E27FC236}">
                <a16:creationId xmlns:a16="http://schemas.microsoft.com/office/drawing/2014/main" id="{573B7DA0-F4EA-F1F5-0896-955805A28428}"/>
              </a:ext>
            </a:extLst>
          </p:cNvPr>
          <p:cNvSpPr>
            <a:spLocks noGrp="1"/>
          </p:cNvSpPr>
          <p:nvPr>
            <p:ph type="body" sz="quarter" idx="19" hasCustomPrompt="1"/>
          </p:nvPr>
        </p:nvSpPr>
        <p:spPr>
          <a:xfrm>
            <a:off x="9250571"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4" name="Text Placeholder 2">
            <a:extLst>
              <a:ext uri="{FF2B5EF4-FFF2-40B4-BE49-F238E27FC236}">
                <a16:creationId xmlns:a16="http://schemas.microsoft.com/office/drawing/2014/main" id="{B16FD041-84EB-E765-D1FB-FD43E35A1FDD}"/>
              </a:ext>
            </a:extLst>
          </p:cNvPr>
          <p:cNvSpPr>
            <a:spLocks noGrp="1"/>
          </p:cNvSpPr>
          <p:nvPr>
            <p:ph type="body" sz="quarter" idx="20" hasCustomPrompt="1"/>
          </p:nvPr>
        </p:nvSpPr>
        <p:spPr>
          <a:xfrm>
            <a:off x="9250570"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pic>
        <p:nvPicPr>
          <p:cNvPr id="26" name="Picture 25" descr="A person with a square hat&#10;&#10;Description automatically generated">
            <a:extLst>
              <a:ext uri="{FF2B5EF4-FFF2-40B4-BE49-F238E27FC236}">
                <a16:creationId xmlns:a16="http://schemas.microsoft.com/office/drawing/2014/main" id="{9B45C39E-5A06-9580-7D45-B8CA45035C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93093" y="1736130"/>
            <a:ext cx="738441" cy="886130"/>
          </a:xfrm>
          <a:prstGeom prst="rect">
            <a:avLst/>
          </a:prstGeom>
        </p:spPr>
      </p:pic>
      <p:sp>
        <p:nvSpPr>
          <p:cNvPr id="27" name="TextBox 26">
            <a:extLst>
              <a:ext uri="{FF2B5EF4-FFF2-40B4-BE49-F238E27FC236}">
                <a16:creationId xmlns:a16="http://schemas.microsoft.com/office/drawing/2014/main" id="{FF7BB76A-D2F8-C069-915C-377A688E5122}"/>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749236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Picture Option 1">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0"/>
            <a:ext cx="6000750" cy="6363727"/>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6363726"/>
            <a:ext cx="5457051" cy="494273"/>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469965" y="25654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0B149C46-FB20-3D67-CD81-C3BD2AD1702F}"/>
              </a:ext>
            </a:extLst>
          </p:cNvPr>
          <p:cNvSpPr>
            <a:spLocks noGrp="1"/>
          </p:cNvSpPr>
          <p:nvPr>
            <p:ph type="body" sz="quarter" idx="13" hasCustomPrompt="1"/>
          </p:nvPr>
        </p:nvSpPr>
        <p:spPr>
          <a:xfrm>
            <a:off x="383747" y="2972024"/>
            <a:ext cx="5140753"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7" name="Subtitle 2">
            <a:extLst>
              <a:ext uri="{FF2B5EF4-FFF2-40B4-BE49-F238E27FC236}">
                <a16:creationId xmlns:a16="http://schemas.microsoft.com/office/drawing/2014/main" id="{624CE72B-7BE8-32D0-7071-8C1C58072878}"/>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8" name="TextBox 17">
            <a:extLst>
              <a:ext uri="{FF2B5EF4-FFF2-40B4-BE49-F238E27FC236}">
                <a16:creationId xmlns:a16="http://schemas.microsoft.com/office/drawing/2014/main" id="{A269378D-B944-6798-3B3F-426A0F20680C}"/>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13308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529A7-4F36-06B5-FB9B-7CCD3C647488}"/>
              </a:ext>
            </a:extLst>
          </p:cNvPr>
          <p:cNvSpPr/>
          <p:nvPr userDrawn="1"/>
        </p:nvSpPr>
        <p:spPr>
          <a:xfrm>
            <a:off x="9474926" y="0"/>
            <a:ext cx="2717075" cy="15501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7FCB1-D439-6590-FC66-60E78F88E44C}"/>
              </a:ext>
            </a:extLst>
          </p:cNvPr>
          <p:cNvSpPr>
            <a:spLocks noGrp="1"/>
          </p:cNvSpPr>
          <p:nvPr>
            <p:ph type="ctrTitle" hasCustomPrompt="1"/>
          </p:nvPr>
        </p:nvSpPr>
        <p:spPr>
          <a:xfrm>
            <a:off x="791401" y="3880291"/>
            <a:ext cx="7172739" cy="1411357"/>
          </a:xfrm>
        </p:spPr>
        <p:txBody>
          <a:bodyPr anchor="t">
            <a:normAutofit/>
          </a:bodyPr>
          <a:lstStyle>
            <a:lvl1pPr algn="l">
              <a:defRPr sz="4800"/>
            </a:lvl1pPr>
          </a:lstStyle>
          <a:p>
            <a:r>
              <a:rPr lang="en-US"/>
              <a:t>Title of the Presentation</a:t>
            </a:r>
          </a:p>
        </p:txBody>
      </p:sp>
      <p:sp>
        <p:nvSpPr>
          <p:cNvPr id="3" name="Subtitle 2">
            <a:extLst>
              <a:ext uri="{FF2B5EF4-FFF2-40B4-BE49-F238E27FC236}">
                <a16:creationId xmlns:a16="http://schemas.microsoft.com/office/drawing/2014/main" id="{CE541B69-584B-43A8-0D55-D31AB1D304C7}"/>
              </a:ext>
            </a:extLst>
          </p:cNvPr>
          <p:cNvSpPr>
            <a:spLocks noGrp="1"/>
          </p:cNvSpPr>
          <p:nvPr>
            <p:ph type="subTitle" idx="1" hasCustomPrompt="1"/>
          </p:nvPr>
        </p:nvSpPr>
        <p:spPr>
          <a:xfrm>
            <a:off x="791401" y="5385172"/>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4" name="Date Placeholder 3">
            <a:extLst>
              <a:ext uri="{FF2B5EF4-FFF2-40B4-BE49-F238E27FC236}">
                <a16:creationId xmlns:a16="http://schemas.microsoft.com/office/drawing/2014/main" id="{2ADCDB46-A4B3-B349-41B2-087D37DAD46F}"/>
              </a:ext>
            </a:extLst>
          </p:cNvPr>
          <p:cNvSpPr>
            <a:spLocks noGrp="1"/>
          </p:cNvSpPr>
          <p:nvPr>
            <p:ph type="dt" sz="half" idx="10"/>
          </p:nvPr>
        </p:nvSpPr>
        <p:spPr>
          <a:xfrm>
            <a:off x="9949068" y="348147"/>
            <a:ext cx="1881809" cy="680554"/>
          </a:xfrm>
        </p:spPr>
        <p:txBody>
          <a:bodyPr anchor="t"/>
          <a:lstStyle>
            <a:lvl1pPr algn="r">
              <a:defRPr>
                <a:solidFill>
                  <a:schemeClr val="tx2"/>
                </a:solidFill>
              </a:defRPr>
            </a:lvl1pPr>
          </a:lstStyle>
          <a:p>
            <a:r>
              <a:rPr lang="en-US"/>
              <a:t>DAY OF WEEK</a:t>
            </a:r>
            <a:br>
              <a:rPr lang="en-US"/>
            </a:br>
            <a:r>
              <a:rPr lang="en-US"/>
              <a:t>MONTH</a:t>
            </a:r>
          </a:p>
          <a:p>
            <a:r>
              <a:rPr lang="en-US"/>
              <a:t>YEAR</a:t>
            </a:r>
          </a:p>
        </p:txBody>
      </p:sp>
      <p:cxnSp>
        <p:nvCxnSpPr>
          <p:cNvPr id="7" name="Straight Connector 6">
            <a:extLst>
              <a:ext uri="{FF2B5EF4-FFF2-40B4-BE49-F238E27FC236}">
                <a16:creationId xmlns:a16="http://schemas.microsoft.com/office/drawing/2014/main" id="{0179560A-55C0-24AB-3BE6-B7CCABEE9614}"/>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go with blue and green text&#10;&#10;Description automatically generated">
            <a:extLst>
              <a:ext uri="{FF2B5EF4-FFF2-40B4-BE49-F238E27FC236}">
                <a16:creationId xmlns:a16="http://schemas.microsoft.com/office/drawing/2014/main" id="{D4A3A7E2-3EDD-BD4B-ECF2-27E02587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69296"/>
            <a:ext cx="2434281" cy="984969"/>
          </a:xfrm>
          <a:prstGeom prst="rect">
            <a:avLst/>
          </a:prstGeom>
        </p:spPr>
      </p:pic>
      <p:pic>
        <p:nvPicPr>
          <p:cNvPr id="8" name="Picture 7" descr="A blue and green background with circles and dots&#10;&#10;Description automatically generated">
            <a:extLst>
              <a:ext uri="{FF2B5EF4-FFF2-40B4-BE49-F238E27FC236}">
                <a16:creationId xmlns:a16="http://schemas.microsoft.com/office/drawing/2014/main" id="{83F05DF8-D79A-9024-43E1-3E1C3975B5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4924" y="1550126"/>
            <a:ext cx="2717075" cy="5376251"/>
          </a:xfrm>
          <a:prstGeom prst="rect">
            <a:avLst/>
          </a:prstGeom>
        </p:spPr>
      </p:pic>
    </p:spTree>
    <p:extLst>
      <p:ext uri="{BB962C8B-B14F-4D97-AF65-F5344CB8AC3E}">
        <p14:creationId xmlns:p14="http://schemas.microsoft.com/office/powerpoint/2010/main" val="133441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Picture Option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0"/>
            <a:ext cx="6000750" cy="6363727"/>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6363726"/>
            <a:ext cx="5457051" cy="494273"/>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469965" y="21209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0B149C46-FB20-3D67-CD81-C3BD2AD1702F}"/>
              </a:ext>
            </a:extLst>
          </p:cNvPr>
          <p:cNvSpPr>
            <a:spLocks noGrp="1"/>
          </p:cNvSpPr>
          <p:nvPr>
            <p:ph type="body" sz="quarter" idx="13" hasCustomPrompt="1"/>
          </p:nvPr>
        </p:nvSpPr>
        <p:spPr>
          <a:xfrm>
            <a:off x="383747" y="3214482"/>
            <a:ext cx="5140753"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383747" y="2400525"/>
            <a:ext cx="5140753" cy="710976"/>
          </a:xfrm>
        </p:spPr>
        <p:txBody>
          <a:bodyPr>
            <a:noAutofit/>
          </a:bodyPr>
          <a:lstStyle>
            <a:lvl1pPr marL="0" indent="0" algn="l">
              <a:buNone/>
              <a:defRPr sz="3600" b="1"/>
            </a:lvl1pPr>
          </a:lstStyle>
          <a:p>
            <a:pPr lvl="0"/>
            <a:r>
              <a:rPr lang="en-US"/>
              <a:t>Headline to detail this.</a:t>
            </a:r>
          </a:p>
        </p:txBody>
      </p:sp>
      <p:sp>
        <p:nvSpPr>
          <p:cNvPr id="10" name="Subtitle 2">
            <a:extLst>
              <a:ext uri="{FF2B5EF4-FFF2-40B4-BE49-F238E27FC236}">
                <a16:creationId xmlns:a16="http://schemas.microsoft.com/office/drawing/2014/main" id="{C4A57E07-860C-5D6D-D254-CA28EADC898E}"/>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2" name="TextBox 11">
            <a:extLst>
              <a:ext uri="{FF2B5EF4-FFF2-40B4-BE49-F238E27FC236}">
                <a16:creationId xmlns:a16="http://schemas.microsoft.com/office/drawing/2014/main" id="{88017C00-2CDD-60AD-39C0-7089698049D1}"/>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39116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Picture Option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0"/>
            <a:ext cx="6000750" cy="6363727"/>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6363726"/>
            <a:ext cx="5457051" cy="494273"/>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469965" y="21209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0B149C46-FB20-3D67-CD81-C3BD2AD1702F}"/>
              </a:ext>
            </a:extLst>
          </p:cNvPr>
          <p:cNvSpPr>
            <a:spLocks noGrp="1"/>
          </p:cNvSpPr>
          <p:nvPr>
            <p:ph type="body" sz="quarter" idx="13" hasCustomPrompt="1"/>
          </p:nvPr>
        </p:nvSpPr>
        <p:spPr>
          <a:xfrm>
            <a:off x="383747" y="3214482"/>
            <a:ext cx="5140753" cy="2692148"/>
          </a:xfrm>
        </p:spPr>
        <p:txBody>
          <a:bodyPr>
            <a:normAutofit/>
          </a:bodyPr>
          <a:lstStyle>
            <a:lvl1pPr marL="342900" indent="-342900" algn="l">
              <a:buFont typeface="Arial" panose="020B0604020202020204" pitchFamily="34" charset="0"/>
              <a:buChar char="•"/>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383747" y="2400525"/>
            <a:ext cx="5140753" cy="710976"/>
          </a:xfrm>
        </p:spPr>
        <p:txBody>
          <a:bodyPr>
            <a:noAutofit/>
          </a:bodyPr>
          <a:lstStyle>
            <a:lvl1pPr marL="0" indent="0" algn="l">
              <a:buNone/>
              <a:defRPr sz="3600" b="1"/>
            </a:lvl1pPr>
          </a:lstStyle>
          <a:p>
            <a:pPr lvl="0"/>
            <a:r>
              <a:rPr lang="en-US"/>
              <a:t>Headline to detail this.</a:t>
            </a:r>
          </a:p>
        </p:txBody>
      </p:sp>
      <p:sp>
        <p:nvSpPr>
          <p:cNvPr id="10" name="Subtitle 2">
            <a:extLst>
              <a:ext uri="{FF2B5EF4-FFF2-40B4-BE49-F238E27FC236}">
                <a16:creationId xmlns:a16="http://schemas.microsoft.com/office/drawing/2014/main" id="{B65D7E14-9994-15F7-C038-974D7DA8E128}"/>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2" name="TextBox 11">
            <a:extLst>
              <a:ext uri="{FF2B5EF4-FFF2-40B4-BE49-F238E27FC236}">
                <a16:creationId xmlns:a16="http://schemas.microsoft.com/office/drawing/2014/main" id="{B32E8822-0693-6091-0BBB-46C6CF03AFF8}"/>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376767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py Option 1">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1397065" y="15748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1397065" y="1943324"/>
            <a:ext cx="7020353" cy="1025819"/>
          </a:xfrm>
        </p:spPr>
        <p:txBody>
          <a:bodyPr>
            <a:noAutofit/>
          </a:bodyPr>
          <a:lstStyle>
            <a:lvl1pPr marL="0" indent="0" algn="l">
              <a:buNone/>
              <a:defRPr sz="3600" b="1"/>
            </a:lvl1pPr>
          </a:lstStyle>
          <a:p>
            <a:pPr lvl="0"/>
            <a:r>
              <a:rPr lang="en-US"/>
              <a:t>Headline located here lorem ipsum dolor </a:t>
            </a:r>
            <a:r>
              <a:rPr lang="en-US" err="1"/>
              <a:t>amet</a:t>
            </a:r>
            <a:r>
              <a:rPr lang="en-US"/>
              <a:t> </a:t>
            </a:r>
            <a:r>
              <a:rPr lang="en-US" err="1"/>
              <a:t>tellus</a:t>
            </a:r>
            <a:r>
              <a:rPr lang="en-US"/>
              <a:t>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1397065" y="3226024"/>
            <a:ext cx="4597335"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3" name="Text Placeholder 2">
            <a:extLst>
              <a:ext uri="{FF2B5EF4-FFF2-40B4-BE49-F238E27FC236}">
                <a16:creationId xmlns:a16="http://schemas.microsoft.com/office/drawing/2014/main" id="{A49B4B3C-45EE-C75B-36E7-D65CBD5B1857}"/>
              </a:ext>
            </a:extLst>
          </p:cNvPr>
          <p:cNvSpPr>
            <a:spLocks noGrp="1"/>
          </p:cNvSpPr>
          <p:nvPr>
            <p:ph type="body" sz="quarter" idx="16" hasCustomPrompt="1"/>
          </p:nvPr>
        </p:nvSpPr>
        <p:spPr>
          <a:xfrm>
            <a:off x="6273865" y="3226024"/>
            <a:ext cx="4597335"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4" name="Subtitle 2">
            <a:extLst>
              <a:ext uri="{FF2B5EF4-FFF2-40B4-BE49-F238E27FC236}">
                <a16:creationId xmlns:a16="http://schemas.microsoft.com/office/drawing/2014/main" id="{0A04F058-D3A3-B9DF-A913-FA54AE52F7F7}"/>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5" name="TextBox 14">
            <a:extLst>
              <a:ext uri="{FF2B5EF4-FFF2-40B4-BE49-F238E27FC236}">
                <a16:creationId xmlns:a16="http://schemas.microsoft.com/office/drawing/2014/main" id="{A0B19C85-CF76-34DB-2EDB-61D65C5D1E4E}"/>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79529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py Option 2">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1397065" y="1574853"/>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1397065" y="1943325"/>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1397065" y="2895824"/>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6" name="Straight Connector 5">
            <a:extLst>
              <a:ext uri="{FF2B5EF4-FFF2-40B4-BE49-F238E27FC236}">
                <a16:creationId xmlns:a16="http://schemas.microsoft.com/office/drawing/2014/main" id="{0A187C61-FA0B-FF26-BD03-56C98EB6D490}"/>
              </a:ext>
            </a:extLst>
          </p:cNvPr>
          <p:cNvCxnSpPr>
            <a:cxnSpLocks/>
          </p:cNvCxnSpPr>
          <p:nvPr userDrawn="1"/>
        </p:nvCxnSpPr>
        <p:spPr>
          <a:xfrm>
            <a:off x="6286565" y="1574853"/>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301424C-367B-27A9-E471-177AA3F5A9AD}"/>
              </a:ext>
            </a:extLst>
          </p:cNvPr>
          <p:cNvSpPr>
            <a:spLocks noGrp="1"/>
          </p:cNvSpPr>
          <p:nvPr>
            <p:ph type="body" sz="quarter" idx="16" hasCustomPrompt="1"/>
          </p:nvPr>
        </p:nvSpPr>
        <p:spPr>
          <a:xfrm>
            <a:off x="6286565" y="1943325"/>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2" name="Text Placeholder 2">
            <a:extLst>
              <a:ext uri="{FF2B5EF4-FFF2-40B4-BE49-F238E27FC236}">
                <a16:creationId xmlns:a16="http://schemas.microsoft.com/office/drawing/2014/main" id="{BB0A9C04-B87B-66B7-CC39-76AAFC60A6C4}"/>
              </a:ext>
            </a:extLst>
          </p:cNvPr>
          <p:cNvSpPr>
            <a:spLocks noGrp="1"/>
          </p:cNvSpPr>
          <p:nvPr>
            <p:ph type="body" sz="quarter" idx="18" hasCustomPrompt="1"/>
          </p:nvPr>
        </p:nvSpPr>
        <p:spPr>
          <a:xfrm>
            <a:off x="1397065" y="4038824"/>
            <a:ext cx="4597335" cy="1968276"/>
          </a:xfrm>
        </p:spPr>
        <p:txBody>
          <a:bodyPr>
            <a:normAutofit/>
          </a:bodyPr>
          <a:lstStyle>
            <a:lvl1pPr marL="285750" indent="-285750" algn="l">
              <a:buFont typeface="Arial" panose="020B0604020202020204" pitchFamily="34" charset="0"/>
              <a:buChar cha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14" name="Text Placeholder 2">
            <a:extLst>
              <a:ext uri="{FF2B5EF4-FFF2-40B4-BE49-F238E27FC236}">
                <a16:creationId xmlns:a16="http://schemas.microsoft.com/office/drawing/2014/main" id="{E446CD2E-877C-5BC6-CA1D-2F3724A971F1}"/>
              </a:ext>
            </a:extLst>
          </p:cNvPr>
          <p:cNvSpPr>
            <a:spLocks noGrp="1"/>
          </p:cNvSpPr>
          <p:nvPr>
            <p:ph type="body" sz="quarter" idx="19" hasCustomPrompt="1"/>
          </p:nvPr>
        </p:nvSpPr>
        <p:spPr>
          <a:xfrm>
            <a:off x="6286565" y="2895824"/>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5" name="Text Placeholder 2">
            <a:extLst>
              <a:ext uri="{FF2B5EF4-FFF2-40B4-BE49-F238E27FC236}">
                <a16:creationId xmlns:a16="http://schemas.microsoft.com/office/drawing/2014/main" id="{5B097658-3B5B-1670-490F-4661556454C1}"/>
              </a:ext>
            </a:extLst>
          </p:cNvPr>
          <p:cNvSpPr>
            <a:spLocks noGrp="1"/>
          </p:cNvSpPr>
          <p:nvPr>
            <p:ph type="body" sz="quarter" idx="20" hasCustomPrompt="1"/>
          </p:nvPr>
        </p:nvSpPr>
        <p:spPr>
          <a:xfrm>
            <a:off x="6286565" y="4038824"/>
            <a:ext cx="4597335" cy="1968276"/>
          </a:xfrm>
        </p:spPr>
        <p:txBody>
          <a:bodyPr>
            <a:normAutofit/>
          </a:bodyPr>
          <a:lstStyle>
            <a:lvl1pPr marL="285750" indent="-285750" algn="l">
              <a:buFont typeface="Arial" panose="020B0604020202020204" pitchFamily="34" charset="0"/>
              <a:buChar cha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18" name="Subtitle 2">
            <a:extLst>
              <a:ext uri="{FF2B5EF4-FFF2-40B4-BE49-F238E27FC236}">
                <a16:creationId xmlns:a16="http://schemas.microsoft.com/office/drawing/2014/main" id="{FA5CDCCB-745B-372E-AE48-C90F1BEB72F7}"/>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9" name="TextBox 18">
            <a:extLst>
              <a:ext uri="{FF2B5EF4-FFF2-40B4-BE49-F238E27FC236}">
                <a16:creationId xmlns:a16="http://schemas.microsoft.com/office/drawing/2014/main" id="{E540CF39-CEFD-2809-09AF-1EA01130B1A3}"/>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3622274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py Option 3">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1397065" y="3429000"/>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1397065" y="3797472"/>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1397065" y="4749971"/>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6" name="Straight Connector 5">
            <a:extLst>
              <a:ext uri="{FF2B5EF4-FFF2-40B4-BE49-F238E27FC236}">
                <a16:creationId xmlns:a16="http://schemas.microsoft.com/office/drawing/2014/main" id="{0A187C61-FA0B-FF26-BD03-56C98EB6D490}"/>
              </a:ext>
            </a:extLst>
          </p:cNvPr>
          <p:cNvCxnSpPr>
            <a:cxnSpLocks/>
          </p:cNvCxnSpPr>
          <p:nvPr userDrawn="1"/>
        </p:nvCxnSpPr>
        <p:spPr>
          <a:xfrm>
            <a:off x="6286565" y="3429000"/>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301424C-367B-27A9-E471-177AA3F5A9AD}"/>
              </a:ext>
            </a:extLst>
          </p:cNvPr>
          <p:cNvSpPr>
            <a:spLocks noGrp="1"/>
          </p:cNvSpPr>
          <p:nvPr>
            <p:ph type="body" sz="quarter" idx="16" hasCustomPrompt="1"/>
          </p:nvPr>
        </p:nvSpPr>
        <p:spPr>
          <a:xfrm>
            <a:off x="6286565" y="3797472"/>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4" name="Text Placeholder 2">
            <a:extLst>
              <a:ext uri="{FF2B5EF4-FFF2-40B4-BE49-F238E27FC236}">
                <a16:creationId xmlns:a16="http://schemas.microsoft.com/office/drawing/2014/main" id="{E446CD2E-877C-5BC6-CA1D-2F3724A971F1}"/>
              </a:ext>
            </a:extLst>
          </p:cNvPr>
          <p:cNvSpPr>
            <a:spLocks noGrp="1"/>
          </p:cNvSpPr>
          <p:nvPr>
            <p:ph type="body" sz="quarter" idx="19" hasCustomPrompt="1"/>
          </p:nvPr>
        </p:nvSpPr>
        <p:spPr>
          <a:xfrm>
            <a:off x="6286565" y="4749971"/>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8" name="Picture Placeholder 2">
            <a:extLst>
              <a:ext uri="{FF2B5EF4-FFF2-40B4-BE49-F238E27FC236}">
                <a16:creationId xmlns:a16="http://schemas.microsoft.com/office/drawing/2014/main" id="{BC3B67F3-7622-2601-2AF1-4D36CAB794AB}"/>
              </a:ext>
            </a:extLst>
          </p:cNvPr>
          <p:cNvSpPr>
            <a:spLocks noGrp="1"/>
          </p:cNvSpPr>
          <p:nvPr>
            <p:ph type="pic" sz="quarter" idx="14"/>
          </p:nvPr>
        </p:nvSpPr>
        <p:spPr>
          <a:xfrm>
            <a:off x="1397065" y="1295402"/>
            <a:ext cx="4597335" cy="1883592"/>
          </a:xfrm>
          <a:solidFill>
            <a:schemeClr val="bg2">
              <a:lumMod val="85000"/>
            </a:schemeClr>
          </a:solidFill>
        </p:spPr>
        <p:txBody>
          <a:bodyPr/>
          <a:lstStyle>
            <a:lvl1pPr marL="0" indent="0">
              <a:buFontTx/>
              <a:buNone/>
              <a:defRPr/>
            </a:lvl1pPr>
          </a:lstStyle>
          <a:p>
            <a:endParaRPr lang="en-US"/>
          </a:p>
        </p:txBody>
      </p:sp>
      <p:sp>
        <p:nvSpPr>
          <p:cNvPr id="17" name="Picture Placeholder 2">
            <a:extLst>
              <a:ext uri="{FF2B5EF4-FFF2-40B4-BE49-F238E27FC236}">
                <a16:creationId xmlns:a16="http://schemas.microsoft.com/office/drawing/2014/main" id="{60EEB494-7A54-13FA-5A97-48FC42930A49}"/>
              </a:ext>
            </a:extLst>
          </p:cNvPr>
          <p:cNvSpPr>
            <a:spLocks noGrp="1"/>
          </p:cNvSpPr>
          <p:nvPr>
            <p:ph type="pic" sz="quarter" idx="20"/>
          </p:nvPr>
        </p:nvSpPr>
        <p:spPr>
          <a:xfrm>
            <a:off x="6286565" y="1295402"/>
            <a:ext cx="4597335" cy="1883592"/>
          </a:xfrm>
          <a:solidFill>
            <a:schemeClr val="bg2">
              <a:lumMod val="85000"/>
            </a:schemeClr>
          </a:solidFill>
        </p:spPr>
        <p:txBody>
          <a:bodyPr/>
          <a:lstStyle>
            <a:lvl1pPr marL="0" indent="0">
              <a:buFontTx/>
              <a:buNone/>
              <a:defRPr/>
            </a:lvl1pPr>
          </a:lstStyle>
          <a:p>
            <a:endParaRPr lang="en-US"/>
          </a:p>
        </p:txBody>
      </p:sp>
      <p:sp>
        <p:nvSpPr>
          <p:cNvPr id="18" name="Subtitle 2">
            <a:extLst>
              <a:ext uri="{FF2B5EF4-FFF2-40B4-BE49-F238E27FC236}">
                <a16:creationId xmlns:a16="http://schemas.microsoft.com/office/drawing/2014/main" id="{8ECF8E37-87D8-7FF7-8F66-225049B8E02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9" name="TextBox 18">
            <a:extLst>
              <a:ext uri="{FF2B5EF4-FFF2-40B4-BE49-F238E27FC236}">
                <a16:creationId xmlns:a16="http://schemas.microsoft.com/office/drawing/2014/main" id="{2418AC2C-52B8-1B59-DF58-E3D4E7ED1481}"/>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9594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py Option 1">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990665" y="15748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990665" y="1943325"/>
            <a:ext cx="3200335" cy="672872"/>
          </a:xfrm>
        </p:spPr>
        <p:txBody>
          <a:bodyPr>
            <a:noAutofit/>
          </a:bodyPr>
          <a:lstStyle>
            <a:lvl1pPr marL="0" indent="0" algn="l">
              <a:buNone/>
              <a:defRPr sz="2000" b="1"/>
            </a:lvl1pPr>
          </a:lstStyle>
          <a:p>
            <a:pPr lvl="0"/>
            <a:r>
              <a:rPr lang="en-US"/>
              <a:t>Headline located here lorem ipsum dolor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990665" y="26926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2" name="Text Placeholder 2">
            <a:extLst>
              <a:ext uri="{FF2B5EF4-FFF2-40B4-BE49-F238E27FC236}">
                <a16:creationId xmlns:a16="http://schemas.microsoft.com/office/drawing/2014/main" id="{BB0A9C04-B87B-66B7-CC39-76AAFC60A6C4}"/>
              </a:ext>
            </a:extLst>
          </p:cNvPr>
          <p:cNvSpPr>
            <a:spLocks noGrp="1"/>
          </p:cNvSpPr>
          <p:nvPr>
            <p:ph type="body" sz="quarter" idx="18" hasCustomPrompt="1"/>
          </p:nvPr>
        </p:nvSpPr>
        <p:spPr>
          <a:xfrm>
            <a:off x="990665" y="4076931"/>
            <a:ext cx="3200335"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3" name="Straight Connector 12">
            <a:extLst>
              <a:ext uri="{FF2B5EF4-FFF2-40B4-BE49-F238E27FC236}">
                <a16:creationId xmlns:a16="http://schemas.microsoft.com/office/drawing/2014/main" id="{A32E44BB-9798-6196-E28E-89A55ACC69EC}"/>
              </a:ext>
            </a:extLst>
          </p:cNvPr>
          <p:cNvCxnSpPr>
            <a:cxnSpLocks/>
          </p:cNvCxnSpPr>
          <p:nvPr userDrawn="1"/>
        </p:nvCxnSpPr>
        <p:spPr>
          <a:xfrm>
            <a:off x="4508565" y="15748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ECFB0A9-562F-67B8-EF86-CA15CE183665}"/>
              </a:ext>
            </a:extLst>
          </p:cNvPr>
          <p:cNvSpPr>
            <a:spLocks noGrp="1"/>
          </p:cNvSpPr>
          <p:nvPr>
            <p:ph type="body" sz="quarter" idx="19" hasCustomPrompt="1"/>
          </p:nvPr>
        </p:nvSpPr>
        <p:spPr>
          <a:xfrm>
            <a:off x="4508565" y="1943325"/>
            <a:ext cx="3200335" cy="672872"/>
          </a:xfrm>
        </p:spPr>
        <p:txBody>
          <a:bodyPr>
            <a:noAutofit/>
          </a:bodyPr>
          <a:lstStyle>
            <a:lvl1pPr marL="0" indent="0" algn="l">
              <a:buNone/>
              <a:defRPr sz="2000" b="1"/>
            </a:lvl1pPr>
          </a:lstStyle>
          <a:p>
            <a:pPr lvl="0"/>
            <a:r>
              <a:rPr lang="en-US"/>
              <a:t>Headline located here lorem ipsum dolor sit.</a:t>
            </a:r>
          </a:p>
        </p:txBody>
      </p:sp>
      <p:sp>
        <p:nvSpPr>
          <p:cNvPr id="17" name="Text Placeholder 2">
            <a:extLst>
              <a:ext uri="{FF2B5EF4-FFF2-40B4-BE49-F238E27FC236}">
                <a16:creationId xmlns:a16="http://schemas.microsoft.com/office/drawing/2014/main" id="{5D95B732-41D0-1F20-8827-AF754BD2705F}"/>
              </a:ext>
            </a:extLst>
          </p:cNvPr>
          <p:cNvSpPr>
            <a:spLocks noGrp="1"/>
          </p:cNvSpPr>
          <p:nvPr>
            <p:ph type="body" sz="quarter" idx="20" hasCustomPrompt="1"/>
          </p:nvPr>
        </p:nvSpPr>
        <p:spPr>
          <a:xfrm>
            <a:off x="4508565" y="26926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8" name="Text Placeholder 2">
            <a:extLst>
              <a:ext uri="{FF2B5EF4-FFF2-40B4-BE49-F238E27FC236}">
                <a16:creationId xmlns:a16="http://schemas.microsoft.com/office/drawing/2014/main" id="{24079847-8840-1DDB-CDAE-27C64744765E}"/>
              </a:ext>
            </a:extLst>
          </p:cNvPr>
          <p:cNvSpPr>
            <a:spLocks noGrp="1"/>
          </p:cNvSpPr>
          <p:nvPr>
            <p:ph type="body" sz="quarter" idx="21" hasCustomPrompt="1"/>
          </p:nvPr>
        </p:nvSpPr>
        <p:spPr>
          <a:xfrm>
            <a:off x="4508565" y="4076931"/>
            <a:ext cx="3200335"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9" name="Straight Connector 18">
            <a:extLst>
              <a:ext uri="{FF2B5EF4-FFF2-40B4-BE49-F238E27FC236}">
                <a16:creationId xmlns:a16="http://schemas.microsoft.com/office/drawing/2014/main" id="{2429AB77-A574-730D-58A9-102313DB8179}"/>
              </a:ext>
            </a:extLst>
          </p:cNvPr>
          <p:cNvCxnSpPr>
            <a:cxnSpLocks/>
          </p:cNvCxnSpPr>
          <p:nvPr userDrawn="1"/>
        </p:nvCxnSpPr>
        <p:spPr>
          <a:xfrm>
            <a:off x="8026465" y="15748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528AD22F-B22B-F2EF-9415-8C842191F5B2}"/>
              </a:ext>
            </a:extLst>
          </p:cNvPr>
          <p:cNvSpPr>
            <a:spLocks noGrp="1"/>
          </p:cNvSpPr>
          <p:nvPr>
            <p:ph type="body" sz="quarter" idx="22" hasCustomPrompt="1"/>
          </p:nvPr>
        </p:nvSpPr>
        <p:spPr>
          <a:xfrm>
            <a:off x="8026465" y="1943325"/>
            <a:ext cx="3200335" cy="672872"/>
          </a:xfrm>
        </p:spPr>
        <p:txBody>
          <a:bodyPr>
            <a:noAutofit/>
          </a:bodyPr>
          <a:lstStyle>
            <a:lvl1pPr marL="0" indent="0" algn="l">
              <a:buNone/>
              <a:defRPr sz="2000" b="1"/>
            </a:lvl1pPr>
          </a:lstStyle>
          <a:p>
            <a:pPr lvl="0"/>
            <a:r>
              <a:rPr lang="en-US"/>
              <a:t>Headline located here lorem ipsum dolor sit.</a:t>
            </a:r>
          </a:p>
        </p:txBody>
      </p:sp>
      <p:sp>
        <p:nvSpPr>
          <p:cNvPr id="21" name="Text Placeholder 2">
            <a:extLst>
              <a:ext uri="{FF2B5EF4-FFF2-40B4-BE49-F238E27FC236}">
                <a16:creationId xmlns:a16="http://schemas.microsoft.com/office/drawing/2014/main" id="{EE45CF4D-5819-5C80-DAD2-DADD3CBCEEEA}"/>
              </a:ext>
            </a:extLst>
          </p:cNvPr>
          <p:cNvSpPr>
            <a:spLocks noGrp="1"/>
          </p:cNvSpPr>
          <p:nvPr>
            <p:ph type="body" sz="quarter" idx="23" hasCustomPrompt="1"/>
          </p:nvPr>
        </p:nvSpPr>
        <p:spPr>
          <a:xfrm>
            <a:off x="8026465" y="26926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2" name="Text Placeholder 2">
            <a:extLst>
              <a:ext uri="{FF2B5EF4-FFF2-40B4-BE49-F238E27FC236}">
                <a16:creationId xmlns:a16="http://schemas.microsoft.com/office/drawing/2014/main" id="{6CCBC2AD-81B5-0B83-DBFF-81D0EB4F7459}"/>
              </a:ext>
            </a:extLst>
          </p:cNvPr>
          <p:cNvSpPr>
            <a:spLocks noGrp="1"/>
          </p:cNvSpPr>
          <p:nvPr>
            <p:ph type="body" sz="quarter" idx="24" hasCustomPrompt="1"/>
          </p:nvPr>
        </p:nvSpPr>
        <p:spPr>
          <a:xfrm>
            <a:off x="8026465" y="4076931"/>
            <a:ext cx="3200335"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23" name="Subtitle 2">
            <a:extLst>
              <a:ext uri="{FF2B5EF4-FFF2-40B4-BE49-F238E27FC236}">
                <a16:creationId xmlns:a16="http://schemas.microsoft.com/office/drawing/2014/main" id="{01E6714C-EE8F-F7EC-3A97-B5D28854B8C5}"/>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4" name="TextBox 23">
            <a:extLst>
              <a:ext uri="{FF2B5EF4-FFF2-40B4-BE49-F238E27FC236}">
                <a16:creationId xmlns:a16="http://schemas.microsoft.com/office/drawing/2014/main" id="{1B50F887-1384-49DB-FA99-30E33C5AD682}"/>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30334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Copy Option 2">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990665" y="32131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990665" y="3581625"/>
            <a:ext cx="3200335" cy="672872"/>
          </a:xfrm>
        </p:spPr>
        <p:txBody>
          <a:bodyPr>
            <a:noAutofit/>
          </a:bodyPr>
          <a:lstStyle>
            <a:lvl1pPr marL="0" indent="0" algn="l">
              <a:buNone/>
              <a:defRPr sz="2000" b="1"/>
            </a:lvl1pPr>
          </a:lstStyle>
          <a:p>
            <a:pPr lvl="0"/>
            <a:r>
              <a:rPr lang="en-US"/>
              <a:t>Headline located here lorem ipsum dolor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990665" y="43309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13" name="Straight Connector 12">
            <a:extLst>
              <a:ext uri="{FF2B5EF4-FFF2-40B4-BE49-F238E27FC236}">
                <a16:creationId xmlns:a16="http://schemas.microsoft.com/office/drawing/2014/main" id="{A32E44BB-9798-6196-E28E-89A55ACC69EC}"/>
              </a:ext>
            </a:extLst>
          </p:cNvPr>
          <p:cNvCxnSpPr>
            <a:cxnSpLocks/>
          </p:cNvCxnSpPr>
          <p:nvPr userDrawn="1"/>
        </p:nvCxnSpPr>
        <p:spPr>
          <a:xfrm>
            <a:off x="4508565" y="32131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ECFB0A9-562F-67B8-EF86-CA15CE183665}"/>
              </a:ext>
            </a:extLst>
          </p:cNvPr>
          <p:cNvSpPr>
            <a:spLocks noGrp="1"/>
          </p:cNvSpPr>
          <p:nvPr>
            <p:ph type="body" sz="quarter" idx="19" hasCustomPrompt="1"/>
          </p:nvPr>
        </p:nvSpPr>
        <p:spPr>
          <a:xfrm>
            <a:off x="4508565" y="3581625"/>
            <a:ext cx="3200335" cy="672872"/>
          </a:xfrm>
        </p:spPr>
        <p:txBody>
          <a:bodyPr>
            <a:noAutofit/>
          </a:bodyPr>
          <a:lstStyle>
            <a:lvl1pPr marL="0" indent="0" algn="l">
              <a:buNone/>
              <a:defRPr sz="2000" b="1"/>
            </a:lvl1pPr>
          </a:lstStyle>
          <a:p>
            <a:pPr lvl="0"/>
            <a:r>
              <a:rPr lang="en-US"/>
              <a:t>Headline located here lorem ipsum dolor sit.</a:t>
            </a:r>
          </a:p>
        </p:txBody>
      </p:sp>
      <p:sp>
        <p:nvSpPr>
          <p:cNvPr id="17" name="Text Placeholder 2">
            <a:extLst>
              <a:ext uri="{FF2B5EF4-FFF2-40B4-BE49-F238E27FC236}">
                <a16:creationId xmlns:a16="http://schemas.microsoft.com/office/drawing/2014/main" id="{5D95B732-41D0-1F20-8827-AF754BD2705F}"/>
              </a:ext>
            </a:extLst>
          </p:cNvPr>
          <p:cNvSpPr>
            <a:spLocks noGrp="1"/>
          </p:cNvSpPr>
          <p:nvPr>
            <p:ph type="body" sz="quarter" idx="20" hasCustomPrompt="1"/>
          </p:nvPr>
        </p:nvSpPr>
        <p:spPr>
          <a:xfrm>
            <a:off x="4508565" y="43309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19" name="Straight Connector 18">
            <a:extLst>
              <a:ext uri="{FF2B5EF4-FFF2-40B4-BE49-F238E27FC236}">
                <a16:creationId xmlns:a16="http://schemas.microsoft.com/office/drawing/2014/main" id="{2429AB77-A574-730D-58A9-102313DB8179}"/>
              </a:ext>
            </a:extLst>
          </p:cNvPr>
          <p:cNvCxnSpPr>
            <a:cxnSpLocks/>
          </p:cNvCxnSpPr>
          <p:nvPr userDrawn="1"/>
        </p:nvCxnSpPr>
        <p:spPr>
          <a:xfrm>
            <a:off x="8026465" y="32131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528AD22F-B22B-F2EF-9415-8C842191F5B2}"/>
              </a:ext>
            </a:extLst>
          </p:cNvPr>
          <p:cNvSpPr>
            <a:spLocks noGrp="1"/>
          </p:cNvSpPr>
          <p:nvPr>
            <p:ph type="body" sz="quarter" idx="22" hasCustomPrompt="1"/>
          </p:nvPr>
        </p:nvSpPr>
        <p:spPr>
          <a:xfrm>
            <a:off x="8026465" y="3581625"/>
            <a:ext cx="3200335" cy="672872"/>
          </a:xfrm>
        </p:spPr>
        <p:txBody>
          <a:bodyPr>
            <a:noAutofit/>
          </a:bodyPr>
          <a:lstStyle>
            <a:lvl1pPr marL="0" indent="0" algn="l">
              <a:buNone/>
              <a:defRPr sz="2000" b="1"/>
            </a:lvl1pPr>
          </a:lstStyle>
          <a:p>
            <a:pPr lvl="0"/>
            <a:r>
              <a:rPr lang="en-US"/>
              <a:t>Headline located here lorem ipsum dolor sit.</a:t>
            </a:r>
          </a:p>
        </p:txBody>
      </p:sp>
      <p:sp>
        <p:nvSpPr>
          <p:cNvPr id="21" name="Text Placeholder 2">
            <a:extLst>
              <a:ext uri="{FF2B5EF4-FFF2-40B4-BE49-F238E27FC236}">
                <a16:creationId xmlns:a16="http://schemas.microsoft.com/office/drawing/2014/main" id="{EE45CF4D-5819-5C80-DAD2-DADD3CBCEEEA}"/>
              </a:ext>
            </a:extLst>
          </p:cNvPr>
          <p:cNvSpPr>
            <a:spLocks noGrp="1"/>
          </p:cNvSpPr>
          <p:nvPr>
            <p:ph type="body" sz="quarter" idx="23" hasCustomPrompt="1"/>
          </p:nvPr>
        </p:nvSpPr>
        <p:spPr>
          <a:xfrm>
            <a:off x="8026465" y="43309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6" name="Picture Placeholder 2">
            <a:extLst>
              <a:ext uri="{FF2B5EF4-FFF2-40B4-BE49-F238E27FC236}">
                <a16:creationId xmlns:a16="http://schemas.microsoft.com/office/drawing/2014/main" id="{25A3A19F-16ED-EC66-FDCE-B0BC7A5BE086}"/>
              </a:ext>
            </a:extLst>
          </p:cNvPr>
          <p:cNvSpPr>
            <a:spLocks noGrp="1"/>
          </p:cNvSpPr>
          <p:nvPr>
            <p:ph type="pic" sz="quarter" idx="14"/>
          </p:nvPr>
        </p:nvSpPr>
        <p:spPr>
          <a:xfrm>
            <a:off x="990665" y="1319940"/>
            <a:ext cx="3200335" cy="1636203"/>
          </a:xfrm>
          <a:solidFill>
            <a:schemeClr val="bg2">
              <a:lumMod val="85000"/>
            </a:schemeClr>
          </a:solidFill>
        </p:spPr>
        <p:txBody>
          <a:bodyPr/>
          <a:lstStyle>
            <a:lvl1pPr marL="0" indent="0">
              <a:buFontTx/>
              <a:buNone/>
              <a:defRPr/>
            </a:lvl1pPr>
          </a:lstStyle>
          <a:p>
            <a:endParaRPr lang="en-US"/>
          </a:p>
        </p:txBody>
      </p:sp>
      <p:sp>
        <p:nvSpPr>
          <p:cNvPr id="7" name="Picture Placeholder 2">
            <a:extLst>
              <a:ext uri="{FF2B5EF4-FFF2-40B4-BE49-F238E27FC236}">
                <a16:creationId xmlns:a16="http://schemas.microsoft.com/office/drawing/2014/main" id="{44A73EEE-4227-8AF5-A0DA-98C550256819}"/>
              </a:ext>
            </a:extLst>
          </p:cNvPr>
          <p:cNvSpPr>
            <a:spLocks noGrp="1"/>
          </p:cNvSpPr>
          <p:nvPr>
            <p:ph type="pic" sz="quarter" idx="24"/>
          </p:nvPr>
        </p:nvSpPr>
        <p:spPr>
          <a:xfrm>
            <a:off x="4508565" y="1319940"/>
            <a:ext cx="3200335" cy="1636203"/>
          </a:xfrm>
          <a:solidFill>
            <a:schemeClr val="bg2">
              <a:lumMod val="85000"/>
            </a:schemeClr>
          </a:solidFill>
        </p:spPr>
        <p:txBody>
          <a:bodyPr/>
          <a:lstStyle>
            <a:lvl1pPr marL="0" indent="0">
              <a:buFontTx/>
              <a:buNone/>
              <a:defRPr/>
            </a:lvl1pPr>
          </a:lstStyle>
          <a:p>
            <a:endParaRPr lang="en-US"/>
          </a:p>
        </p:txBody>
      </p:sp>
      <p:sp>
        <p:nvSpPr>
          <p:cNvPr id="8" name="Picture Placeholder 2">
            <a:extLst>
              <a:ext uri="{FF2B5EF4-FFF2-40B4-BE49-F238E27FC236}">
                <a16:creationId xmlns:a16="http://schemas.microsoft.com/office/drawing/2014/main" id="{971B076B-888D-5B62-79D4-629DA29E7B18}"/>
              </a:ext>
            </a:extLst>
          </p:cNvPr>
          <p:cNvSpPr>
            <a:spLocks noGrp="1"/>
          </p:cNvSpPr>
          <p:nvPr>
            <p:ph type="pic" sz="quarter" idx="25"/>
          </p:nvPr>
        </p:nvSpPr>
        <p:spPr>
          <a:xfrm>
            <a:off x="8026465" y="1319940"/>
            <a:ext cx="3200335" cy="1636203"/>
          </a:xfrm>
          <a:solidFill>
            <a:schemeClr val="bg2">
              <a:lumMod val="85000"/>
            </a:schemeClr>
          </a:solidFill>
        </p:spPr>
        <p:txBody>
          <a:bodyPr/>
          <a:lstStyle>
            <a:lvl1pPr marL="0" indent="0">
              <a:buFontTx/>
              <a:buNone/>
              <a:defRPr/>
            </a:lvl1pPr>
          </a:lstStyle>
          <a:p>
            <a:endParaRPr lang="en-US"/>
          </a:p>
        </p:txBody>
      </p:sp>
      <p:sp>
        <p:nvSpPr>
          <p:cNvPr id="14" name="Subtitle 2">
            <a:extLst>
              <a:ext uri="{FF2B5EF4-FFF2-40B4-BE49-F238E27FC236}">
                <a16:creationId xmlns:a16="http://schemas.microsoft.com/office/drawing/2014/main" id="{705965D8-E22C-C161-19F7-598B9066228B}"/>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5" name="TextBox 14">
            <a:extLst>
              <a:ext uri="{FF2B5EF4-FFF2-40B4-BE49-F238E27FC236}">
                <a16:creationId xmlns:a16="http://schemas.microsoft.com/office/drawing/2014/main" id="{70ECFCCF-643D-8F06-1C12-63D34ED986FF}"/>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90558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py Option 3">
    <p:spTree>
      <p:nvGrpSpPr>
        <p:cNvPr id="1" name=""/>
        <p:cNvGrpSpPr/>
        <p:nvPr/>
      </p:nvGrpSpPr>
      <p:grpSpPr>
        <a:xfrm>
          <a:off x="0" y="0"/>
          <a:ext cx="0" cy="0"/>
          <a:chOff x="0" y="0"/>
          <a:chExt cx="0" cy="0"/>
        </a:xfrm>
      </p:grpSpPr>
      <p:pic>
        <p:nvPicPr>
          <p:cNvPr id="3" name="Picture 2" descr="A blue and green background with dots and circles&#10;&#10;Description automatically generated">
            <a:extLst>
              <a:ext uri="{FF2B5EF4-FFF2-40B4-BE49-F238E27FC236}">
                <a16:creationId xmlns:a16="http://schemas.microsoft.com/office/drawing/2014/main" id="{D505559B-5289-BCE9-9424-0D954CAB4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476764" y="317500"/>
            <a:ext cx="626858" cy="475368"/>
          </a:xfrm>
          <a:prstGeom prst="rect">
            <a:avLst/>
          </a:prstGeom>
        </p:spPr>
      </p:pic>
      <p:sp>
        <p:nvSpPr>
          <p:cNvPr id="4" name="Rectangle 3">
            <a:extLst>
              <a:ext uri="{FF2B5EF4-FFF2-40B4-BE49-F238E27FC236}">
                <a16:creationId xmlns:a16="http://schemas.microsoft.com/office/drawing/2014/main" id="{0BC119D2-37E0-79B7-9093-FF0F02F49A6C}"/>
              </a:ext>
            </a:extLst>
          </p:cNvPr>
          <p:cNvSpPr/>
          <p:nvPr userDrawn="1"/>
        </p:nvSpPr>
        <p:spPr>
          <a:xfrm>
            <a:off x="482148" y="999714"/>
            <a:ext cx="3478544" cy="5223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618E0D-07FA-E43F-0C95-B2B0CCACF32D}"/>
              </a:ext>
            </a:extLst>
          </p:cNvPr>
          <p:cNvSpPr/>
          <p:nvPr userDrawn="1"/>
        </p:nvSpPr>
        <p:spPr>
          <a:xfrm>
            <a:off x="4340978" y="999714"/>
            <a:ext cx="3478544" cy="5223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1081AD-0E5E-4D9F-E5A0-2FAA195C83A6}"/>
              </a:ext>
            </a:extLst>
          </p:cNvPr>
          <p:cNvSpPr/>
          <p:nvPr userDrawn="1"/>
        </p:nvSpPr>
        <p:spPr>
          <a:xfrm>
            <a:off x="8199809" y="999714"/>
            <a:ext cx="3478544" cy="5223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BEF0C16-1010-EC8D-284D-6C5B864CF918}"/>
              </a:ext>
            </a:extLst>
          </p:cNvPr>
          <p:cNvCxnSpPr>
            <a:cxnSpLocks/>
          </p:cNvCxnSpPr>
          <p:nvPr userDrawn="1"/>
        </p:nvCxnSpPr>
        <p:spPr>
          <a:xfrm>
            <a:off x="760356" y="1387932"/>
            <a:ext cx="297344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6ED6DD6-B990-9560-EC92-EB65042302E8}"/>
              </a:ext>
            </a:extLst>
          </p:cNvPr>
          <p:cNvSpPr>
            <a:spLocks noGrp="1"/>
          </p:cNvSpPr>
          <p:nvPr>
            <p:ph type="body" sz="quarter" idx="15" hasCustomPrompt="1"/>
          </p:nvPr>
        </p:nvSpPr>
        <p:spPr>
          <a:xfrm>
            <a:off x="684157" y="1756404"/>
            <a:ext cx="2973444" cy="672872"/>
          </a:xfrm>
        </p:spPr>
        <p:txBody>
          <a:bodyPr>
            <a:noAutofit/>
          </a:bodyPr>
          <a:lstStyle>
            <a:lvl1pPr marL="0" indent="0" algn="l">
              <a:buNone/>
              <a:defRPr sz="2000" b="1"/>
            </a:lvl1pPr>
          </a:lstStyle>
          <a:p>
            <a:pPr lvl="0"/>
            <a:r>
              <a:rPr lang="en-US"/>
              <a:t>Headline located here lorem ipsum dolor sit.</a:t>
            </a:r>
          </a:p>
        </p:txBody>
      </p:sp>
      <p:sp>
        <p:nvSpPr>
          <p:cNvPr id="12" name="Text Placeholder 2">
            <a:extLst>
              <a:ext uri="{FF2B5EF4-FFF2-40B4-BE49-F238E27FC236}">
                <a16:creationId xmlns:a16="http://schemas.microsoft.com/office/drawing/2014/main" id="{A351FEE8-A4F9-C6B4-393A-23789630E2AA}"/>
              </a:ext>
            </a:extLst>
          </p:cNvPr>
          <p:cNvSpPr>
            <a:spLocks noGrp="1"/>
          </p:cNvSpPr>
          <p:nvPr>
            <p:ph type="body" sz="quarter" idx="13" hasCustomPrompt="1"/>
          </p:nvPr>
        </p:nvSpPr>
        <p:spPr>
          <a:xfrm>
            <a:off x="684156" y="2505707"/>
            <a:ext cx="3019769"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a:t>
            </a:r>
            <a:r>
              <a:rPr lang="en-US" err="1"/>
              <a:t>veniam</a:t>
            </a:r>
            <a:r>
              <a:rPr lang="en-US"/>
              <a:t>.</a:t>
            </a:r>
          </a:p>
        </p:txBody>
      </p:sp>
      <p:sp>
        <p:nvSpPr>
          <p:cNvPr id="13" name="Text Placeholder 2">
            <a:extLst>
              <a:ext uri="{FF2B5EF4-FFF2-40B4-BE49-F238E27FC236}">
                <a16:creationId xmlns:a16="http://schemas.microsoft.com/office/drawing/2014/main" id="{92A571AA-140E-43B7-E9FD-64140E5932FA}"/>
              </a:ext>
            </a:extLst>
          </p:cNvPr>
          <p:cNvSpPr>
            <a:spLocks noGrp="1"/>
          </p:cNvSpPr>
          <p:nvPr>
            <p:ph type="body" sz="quarter" idx="18" hasCustomPrompt="1"/>
          </p:nvPr>
        </p:nvSpPr>
        <p:spPr>
          <a:xfrm>
            <a:off x="684156" y="3890010"/>
            <a:ext cx="3019769"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5" name="Straight Connector 14">
            <a:extLst>
              <a:ext uri="{FF2B5EF4-FFF2-40B4-BE49-F238E27FC236}">
                <a16:creationId xmlns:a16="http://schemas.microsoft.com/office/drawing/2014/main" id="{18880A28-1E3E-6E8C-6FBE-E12EC411C770}"/>
              </a:ext>
            </a:extLst>
          </p:cNvPr>
          <p:cNvCxnSpPr>
            <a:cxnSpLocks/>
          </p:cNvCxnSpPr>
          <p:nvPr userDrawn="1"/>
        </p:nvCxnSpPr>
        <p:spPr>
          <a:xfrm>
            <a:off x="4583056" y="1387932"/>
            <a:ext cx="297344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D608809B-02FC-2E54-DD62-DB4DEAADCAD1}"/>
              </a:ext>
            </a:extLst>
          </p:cNvPr>
          <p:cNvSpPr>
            <a:spLocks noGrp="1"/>
          </p:cNvSpPr>
          <p:nvPr>
            <p:ph type="body" sz="quarter" idx="19" hasCustomPrompt="1"/>
          </p:nvPr>
        </p:nvSpPr>
        <p:spPr>
          <a:xfrm>
            <a:off x="4506857" y="1756404"/>
            <a:ext cx="2973444" cy="672872"/>
          </a:xfrm>
        </p:spPr>
        <p:txBody>
          <a:bodyPr>
            <a:noAutofit/>
          </a:bodyPr>
          <a:lstStyle>
            <a:lvl1pPr marL="0" indent="0" algn="l">
              <a:buNone/>
              <a:defRPr sz="2000" b="1"/>
            </a:lvl1pPr>
          </a:lstStyle>
          <a:p>
            <a:pPr lvl="0"/>
            <a:r>
              <a:rPr lang="en-US"/>
              <a:t>Headline located here lorem ipsum dolor sit.</a:t>
            </a:r>
          </a:p>
        </p:txBody>
      </p:sp>
      <p:sp>
        <p:nvSpPr>
          <p:cNvPr id="17" name="Text Placeholder 2">
            <a:extLst>
              <a:ext uri="{FF2B5EF4-FFF2-40B4-BE49-F238E27FC236}">
                <a16:creationId xmlns:a16="http://schemas.microsoft.com/office/drawing/2014/main" id="{B59C980F-4986-5D18-895E-663A0BA90745}"/>
              </a:ext>
            </a:extLst>
          </p:cNvPr>
          <p:cNvSpPr>
            <a:spLocks noGrp="1"/>
          </p:cNvSpPr>
          <p:nvPr>
            <p:ph type="body" sz="quarter" idx="20" hasCustomPrompt="1"/>
          </p:nvPr>
        </p:nvSpPr>
        <p:spPr>
          <a:xfrm>
            <a:off x="4506856" y="2505707"/>
            <a:ext cx="3019769"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a:t>
            </a:r>
            <a:r>
              <a:rPr lang="en-US" err="1"/>
              <a:t>veniam</a:t>
            </a:r>
            <a:r>
              <a:rPr lang="en-US"/>
              <a:t>.</a:t>
            </a:r>
          </a:p>
        </p:txBody>
      </p:sp>
      <p:sp>
        <p:nvSpPr>
          <p:cNvPr id="18" name="Text Placeholder 2">
            <a:extLst>
              <a:ext uri="{FF2B5EF4-FFF2-40B4-BE49-F238E27FC236}">
                <a16:creationId xmlns:a16="http://schemas.microsoft.com/office/drawing/2014/main" id="{EE9076CA-37D9-C91C-6D8F-21B405E0EE12}"/>
              </a:ext>
            </a:extLst>
          </p:cNvPr>
          <p:cNvSpPr>
            <a:spLocks noGrp="1"/>
          </p:cNvSpPr>
          <p:nvPr>
            <p:ph type="body" sz="quarter" idx="21" hasCustomPrompt="1"/>
          </p:nvPr>
        </p:nvSpPr>
        <p:spPr>
          <a:xfrm>
            <a:off x="4506856" y="3890010"/>
            <a:ext cx="3019769"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9" name="Straight Connector 18">
            <a:extLst>
              <a:ext uri="{FF2B5EF4-FFF2-40B4-BE49-F238E27FC236}">
                <a16:creationId xmlns:a16="http://schemas.microsoft.com/office/drawing/2014/main" id="{EB00637A-9BDD-6F83-F25B-6A7E9085189F}"/>
              </a:ext>
            </a:extLst>
          </p:cNvPr>
          <p:cNvCxnSpPr>
            <a:cxnSpLocks/>
          </p:cNvCxnSpPr>
          <p:nvPr userDrawn="1"/>
        </p:nvCxnSpPr>
        <p:spPr>
          <a:xfrm>
            <a:off x="8443856" y="1387932"/>
            <a:ext cx="297344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FC423BFF-F7B8-1175-A282-15B228C1A85E}"/>
              </a:ext>
            </a:extLst>
          </p:cNvPr>
          <p:cNvSpPr>
            <a:spLocks noGrp="1"/>
          </p:cNvSpPr>
          <p:nvPr>
            <p:ph type="body" sz="quarter" idx="22" hasCustomPrompt="1"/>
          </p:nvPr>
        </p:nvSpPr>
        <p:spPr>
          <a:xfrm>
            <a:off x="8367657" y="1756404"/>
            <a:ext cx="2973444" cy="672872"/>
          </a:xfrm>
        </p:spPr>
        <p:txBody>
          <a:bodyPr>
            <a:noAutofit/>
          </a:bodyPr>
          <a:lstStyle>
            <a:lvl1pPr marL="0" indent="0" algn="l">
              <a:buNone/>
              <a:defRPr sz="2000" b="1"/>
            </a:lvl1pPr>
          </a:lstStyle>
          <a:p>
            <a:pPr lvl="0"/>
            <a:r>
              <a:rPr lang="en-US"/>
              <a:t>Headline located here lorem ipsum dolor sit.</a:t>
            </a:r>
          </a:p>
        </p:txBody>
      </p:sp>
      <p:sp>
        <p:nvSpPr>
          <p:cNvPr id="21" name="Text Placeholder 2">
            <a:extLst>
              <a:ext uri="{FF2B5EF4-FFF2-40B4-BE49-F238E27FC236}">
                <a16:creationId xmlns:a16="http://schemas.microsoft.com/office/drawing/2014/main" id="{7A251F03-4128-A631-3DD7-1AD8C71AAD0D}"/>
              </a:ext>
            </a:extLst>
          </p:cNvPr>
          <p:cNvSpPr>
            <a:spLocks noGrp="1"/>
          </p:cNvSpPr>
          <p:nvPr>
            <p:ph type="body" sz="quarter" idx="23" hasCustomPrompt="1"/>
          </p:nvPr>
        </p:nvSpPr>
        <p:spPr>
          <a:xfrm>
            <a:off x="8367656" y="2505707"/>
            <a:ext cx="3019769"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a:t>
            </a:r>
            <a:r>
              <a:rPr lang="en-US" err="1"/>
              <a:t>veniam</a:t>
            </a:r>
            <a:r>
              <a:rPr lang="en-US"/>
              <a:t>.</a:t>
            </a:r>
          </a:p>
        </p:txBody>
      </p:sp>
      <p:sp>
        <p:nvSpPr>
          <p:cNvPr id="22" name="Text Placeholder 2">
            <a:extLst>
              <a:ext uri="{FF2B5EF4-FFF2-40B4-BE49-F238E27FC236}">
                <a16:creationId xmlns:a16="http://schemas.microsoft.com/office/drawing/2014/main" id="{09D2753E-9755-0C8E-6FC4-4BC83FC8133F}"/>
              </a:ext>
            </a:extLst>
          </p:cNvPr>
          <p:cNvSpPr>
            <a:spLocks noGrp="1"/>
          </p:cNvSpPr>
          <p:nvPr>
            <p:ph type="body" sz="quarter" idx="24" hasCustomPrompt="1"/>
          </p:nvPr>
        </p:nvSpPr>
        <p:spPr>
          <a:xfrm>
            <a:off x="8367656" y="3890010"/>
            <a:ext cx="3019769"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23" name="Subtitle 2">
            <a:extLst>
              <a:ext uri="{FF2B5EF4-FFF2-40B4-BE49-F238E27FC236}">
                <a16:creationId xmlns:a16="http://schemas.microsoft.com/office/drawing/2014/main" id="{6C29EC00-04A4-C2FA-3EDD-9689A81DEDFE}"/>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Tree>
    <p:extLst>
      <p:ext uri="{BB962C8B-B14F-4D97-AF65-F5344CB8AC3E}">
        <p14:creationId xmlns:p14="http://schemas.microsoft.com/office/powerpoint/2010/main" val="147978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pic>
        <p:nvPicPr>
          <p:cNvPr id="3" name="Picture 2" descr="A blue and green background with dots and circles&#10;&#10;Description automatically generated">
            <a:extLst>
              <a:ext uri="{FF2B5EF4-FFF2-40B4-BE49-F238E27FC236}">
                <a16:creationId xmlns:a16="http://schemas.microsoft.com/office/drawing/2014/main" id="{D505559B-5289-BCE9-9424-0D954CAB4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5" name="Text Placeholder 4">
            <a:extLst>
              <a:ext uri="{FF2B5EF4-FFF2-40B4-BE49-F238E27FC236}">
                <a16:creationId xmlns:a16="http://schemas.microsoft.com/office/drawing/2014/main" id="{429CBB39-DF7F-00AC-9C19-4AA5660D34F3}"/>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6" name="Text Placeholder 4">
            <a:extLst>
              <a:ext uri="{FF2B5EF4-FFF2-40B4-BE49-F238E27FC236}">
                <a16:creationId xmlns:a16="http://schemas.microsoft.com/office/drawing/2014/main" id="{556BCA6A-B1DB-EF77-5180-D0BF95FB478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28387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pic>
        <p:nvPicPr>
          <p:cNvPr id="4" name="Picture 3" descr="A green and yellow background&#10;&#10;Description automatically generated">
            <a:extLst>
              <a:ext uri="{FF2B5EF4-FFF2-40B4-BE49-F238E27FC236}">
                <a16:creationId xmlns:a16="http://schemas.microsoft.com/office/drawing/2014/main" id="{F8E61E88-F376-5EF7-CF4B-51E04BC8E6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5" name="Text Placeholder 4">
            <a:extLst>
              <a:ext uri="{FF2B5EF4-FFF2-40B4-BE49-F238E27FC236}">
                <a16:creationId xmlns:a16="http://schemas.microsoft.com/office/drawing/2014/main" id="{429CBB39-DF7F-00AC-9C19-4AA5660D34F3}"/>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6" name="Text Placeholder 4">
            <a:extLst>
              <a:ext uri="{FF2B5EF4-FFF2-40B4-BE49-F238E27FC236}">
                <a16:creationId xmlns:a16="http://schemas.microsoft.com/office/drawing/2014/main" id="{556BCA6A-B1DB-EF77-5180-D0BF95FB478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63130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529A7-4F36-06B5-FB9B-7CCD3C647488}"/>
              </a:ext>
            </a:extLst>
          </p:cNvPr>
          <p:cNvSpPr/>
          <p:nvPr userDrawn="1"/>
        </p:nvSpPr>
        <p:spPr>
          <a:xfrm>
            <a:off x="9474926" y="0"/>
            <a:ext cx="2717075" cy="15501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7FCB1-D439-6590-FC66-60E78F88E44C}"/>
              </a:ext>
            </a:extLst>
          </p:cNvPr>
          <p:cNvSpPr>
            <a:spLocks noGrp="1"/>
          </p:cNvSpPr>
          <p:nvPr>
            <p:ph type="ctrTitle" hasCustomPrompt="1"/>
          </p:nvPr>
        </p:nvSpPr>
        <p:spPr>
          <a:xfrm>
            <a:off x="791401" y="3880291"/>
            <a:ext cx="7172739" cy="1411357"/>
          </a:xfrm>
        </p:spPr>
        <p:txBody>
          <a:bodyPr anchor="t">
            <a:normAutofit/>
          </a:bodyPr>
          <a:lstStyle>
            <a:lvl1pPr algn="l">
              <a:defRPr sz="4800"/>
            </a:lvl1pPr>
          </a:lstStyle>
          <a:p>
            <a:r>
              <a:rPr lang="en-US"/>
              <a:t>Title of the Presentation</a:t>
            </a:r>
          </a:p>
        </p:txBody>
      </p:sp>
      <p:sp>
        <p:nvSpPr>
          <p:cNvPr id="3" name="Subtitle 2">
            <a:extLst>
              <a:ext uri="{FF2B5EF4-FFF2-40B4-BE49-F238E27FC236}">
                <a16:creationId xmlns:a16="http://schemas.microsoft.com/office/drawing/2014/main" id="{CE541B69-584B-43A8-0D55-D31AB1D304C7}"/>
              </a:ext>
            </a:extLst>
          </p:cNvPr>
          <p:cNvSpPr>
            <a:spLocks noGrp="1"/>
          </p:cNvSpPr>
          <p:nvPr>
            <p:ph type="subTitle" idx="1" hasCustomPrompt="1"/>
          </p:nvPr>
        </p:nvSpPr>
        <p:spPr>
          <a:xfrm>
            <a:off x="791401" y="5385172"/>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4" name="Date Placeholder 3">
            <a:extLst>
              <a:ext uri="{FF2B5EF4-FFF2-40B4-BE49-F238E27FC236}">
                <a16:creationId xmlns:a16="http://schemas.microsoft.com/office/drawing/2014/main" id="{2ADCDB46-A4B3-B349-41B2-087D37DAD46F}"/>
              </a:ext>
            </a:extLst>
          </p:cNvPr>
          <p:cNvSpPr>
            <a:spLocks noGrp="1"/>
          </p:cNvSpPr>
          <p:nvPr>
            <p:ph type="dt" sz="half" idx="10"/>
          </p:nvPr>
        </p:nvSpPr>
        <p:spPr>
          <a:xfrm>
            <a:off x="9949068" y="348147"/>
            <a:ext cx="1881809" cy="680554"/>
          </a:xfrm>
        </p:spPr>
        <p:txBody>
          <a:bodyPr anchor="t"/>
          <a:lstStyle>
            <a:lvl1pPr algn="r">
              <a:defRPr>
                <a:solidFill>
                  <a:schemeClr val="bg1"/>
                </a:solidFill>
              </a:defRPr>
            </a:lvl1pPr>
          </a:lstStyle>
          <a:p>
            <a:r>
              <a:rPr lang="en-US"/>
              <a:t>DAY OF WEEK</a:t>
            </a:r>
            <a:br>
              <a:rPr lang="en-US"/>
            </a:br>
            <a:r>
              <a:rPr lang="en-US"/>
              <a:t>MONTH</a:t>
            </a:r>
          </a:p>
          <a:p>
            <a:r>
              <a:rPr lang="en-US"/>
              <a:t>YEAR</a:t>
            </a:r>
          </a:p>
        </p:txBody>
      </p:sp>
      <p:cxnSp>
        <p:nvCxnSpPr>
          <p:cNvPr id="7" name="Straight Connector 6">
            <a:extLst>
              <a:ext uri="{FF2B5EF4-FFF2-40B4-BE49-F238E27FC236}">
                <a16:creationId xmlns:a16="http://schemas.microsoft.com/office/drawing/2014/main" id="{0179560A-55C0-24AB-3BE6-B7CCABEE9614}"/>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go with blue and green text&#10;&#10;Description automatically generated">
            <a:extLst>
              <a:ext uri="{FF2B5EF4-FFF2-40B4-BE49-F238E27FC236}">
                <a16:creationId xmlns:a16="http://schemas.microsoft.com/office/drawing/2014/main" id="{D4A3A7E2-3EDD-BD4B-ECF2-27E02587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69296"/>
            <a:ext cx="2434281" cy="984969"/>
          </a:xfrm>
          <a:prstGeom prst="rect">
            <a:avLst/>
          </a:prstGeom>
        </p:spPr>
      </p:pic>
      <p:pic>
        <p:nvPicPr>
          <p:cNvPr id="10" name="Picture 9" descr="A green and yellow circles and dots&#10;&#10;Description automatically generated">
            <a:extLst>
              <a:ext uri="{FF2B5EF4-FFF2-40B4-BE49-F238E27FC236}">
                <a16:creationId xmlns:a16="http://schemas.microsoft.com/office/drawing/2014/main" id="{85A70BD8-B6D6-EFBA-01AF-4F49C0AD64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4926" y="1550126"/>
            <a:ext cx="2717074" cy="5376250"/>
          </a:xfrm>
          <a:prstGeom prst="rect">
            <a:avLst/>
          </a:prstGeom>
        </p:spPr>
      </p:pic>
    </p:spTree>
    <p:extLst>
      <p:ext uri="{BB962C8B-B14F-4D97-AF65-F5344CB8AC3E}">
        <p14:creationId xmlns:p14="http://schemas.microsoft.com/office/powerpoint/2010/main" val="3486530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D17A82F5-C83F-C485-BC5C-4899A361FA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17466" cy="6944497"/>
          </a:xfrm>
          <a:prstGeom prst="rect">
            <a:avLst/>
          </a:prstGeom>
        </p:spPr>
      </p:pic>
      <p:sp>
        <p:nvSpPr>
          <p:cNvPr id="5" name="Text Placeholder 4">
            <a:extLst>
              <a:ext uri="{FF2B5EF4-FFF2-40B4-BE49-F238E27FC236}">
                <a16:creationId xmlns:a16="http://schemas.microsoft.com/office/drawing/2014/main" id="{429CBB39-DF7F-00AC-9C19-4AA5660D34F3}"/>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6" name="Text Placeholder 4">
            <a:extLst>
              <a:ext uri="{FF2B5EF4-FFF2-40B4-BE49-F238E27FC236}">
                <a16:creationId xmlns:a16="http://schemas.microsoft.com/office/drawing/2014/main" id="{556BCA6A-B1DB-EF77-5180-D0BF95FB478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445656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Option 4">
    <p:bg>
      <p:bgPr>
        <a:solidFill>
          <a:schemeClr val="accent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289901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Option 5">
    <p:bg>
      <p:bgPr>
        <a:solidFill>
          <a:schemeClr val="accent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93191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Option 6">
    <p:bg>
      <p:bgPr>
        <a:solidFill>
          <a:schemeClr val="accent3"/>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370832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Option 7">
    <p:bg>
      <p:bgPr>
        <a:solidFill>
          <a:schemeClr val="accent4"/>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3333028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age">
    <p:bg>
      <p:bgPr>
        <a:solidFill>
          <a:schemeClr val="tx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Autofit/>
          </a:bodyPr>
          <a:lstStyle>
            <a:lvl1pPr marL="0" indent="0" algn="ctr">
              <a:buNone/>
              <a:defRPr sz="6000" b="1">
                <a:solidFill>
                  <a:schemeClr val="bg1"/>
                </a:solidFill>
              </a:defRPr>
            </a:lvl1pPr>
          </a:lstStyle>
          <a:p>
            <a:pPr lvl="0"/>
            <a:r>
              <a:rPr lang="en-US"/>
              <a:t>Thank you!</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76234"/>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198" t="25384" r="15883" b="39586"/>
          <a:stretch/>
        </p:blipFill>
        <p:spPr>
          <a:xfrm>
            <a:off x="4520485" y="325335"/>
            <a:ext cx="3142445" cy="1310281"/>
          </a:xfrm>
          <a:prstGeom prst="rect">
            <a:avLst/>
          </a:prstGeom>
        </p:spPr>
      </p:pic>
    </p:spTree>
    <p:extLst>
      <p:ext uri="{BB962C8B-B14F-4D97-AF65-F5344CB8AC3E}">
        <p14:creationId xmlns:p14="http://schemas.microsoft.com/office/powerpoint/2010/main" val="2671333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Custom Layout 1">
  <p:cSld name="2_Custom Layout 1">
    <p:spTree>
      <p:nvGrpSpPr>
        <p:cNvPr id="1" name="Shape 234"/>
        <p:cNvGrpSpPr/>
        <p:nvPr/>
      </p:nvGrpSpPr>
      <p:grpSpPr>
        <a:xfrm>
          <a:off x="0" y="0"/>
          <a:ext cx="0" cy="0"/>
          <a:chOff x="0" y="0"/>
          <a:chExt cx="0" cy="0"/>
        </a:xfrm>
      </p:grpSpPr>
      <p:sp>
        <p:nvSpPr>
          <p:cNvPr id="235" name="Google Shape;235;p46"/>
          <p:cNvSpPr/>
          <p:nvPr/>
        </p:nvSpPr>
        <p:spPr>
          <a:xfrm>
            <a:off x="6136233" y="0"/>
            <a:ext cx="6056000" cy="68580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6"/>
          <p:cNvSpPr/>
          <p:nvPr/>
        </p:nvSpPr>
        <p:spPr>
          <a:xfrm>
            <a:off x="0" y="6156367"/>
            <a:ext cx="12192000" cy="701600"/>
          </a:xfrm>
          <a:prstGeom prst="rect">
            <a:avLst/>
          </a:prstGeom>
          <a:solidFill>
            <a:srgbClr val="1471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 name="Picture 6">
            <a:extLst>
              <a:ext uri="{FF2B5EF4-FFF2-40B4-BE49-F238E27FC236}">
                <a16:creationId xmlns:a16="http://schemas.microsoft.com/office/drawing/2014/main" id="{D4753A0E-C119-554E-BE0C-7A5DD9200292}"/>
              </a:ext>
            </a:extLst>
          </p:cNvPr>
          <p:cNvPicPr>
            <a:picLocks noChangeAspect="1"/>
          </p:cNvPicPr>
          <p:nvPr userDrawn="1"/>
        </p:nvPicPr>
        <p:blipFill>
          <a:blip r:embed="rId2"/>
          <a:stretch>
            <a:fillRect/>
          </a:stretch>
        </p:blipFill>
        <p:spPr>
          <a:xfrm>
            <a:off x="10729020" y="6274380"/>
            <a:ext cx="1243264" cy="492803"/>
          </a:xfrm>
          <a:prstGeom prst="rect">
            <a:avLst/>
          </a:prstGeom>
        </p:spPr>
      </p:pic>
    </p:spTree>
    <p:extLst>
      <p:ext uri="{BB962C8B-B14F-4D97-AF65-F5344CB8AC3E}">
        <p14:creationId xmlns:p14="http://schemas.microsoft.com/office/powerpoint/2010/main" val="1317797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Custom Layout 2 1 1 1" userDrawn="1">
  <p:cSld name="2_Custom Layout 2 1 1 1">
    <p:spTree>
      <p:nvGrpSpPr>
        <p:cNvPr id="1" name="Shape 228"/>
        <p:cNvGrpSpPr/>
        <p:nvPr/>
      </p:nvGrpSpPr>
      <p:grpSpPr>
        <a:xfrm>
          <a:off x="0" y="0"/>
          <a:ext cx="0" cy="0"/>
          <a:chOff x="0" y="0"/>
          <a:chExt cx="0" cy="0"/>
        </a:xfrm>
      </p:grpSpPr>
      <p:sp>
        <p:nvSpPr>
          <p:cNvPr id="229" name="Google Shape;229;p45"/>
          <p:cNvSpPr/>
          <p:nvPr/>
        </p:nvSpPr>
        <p:spPr>
          <a:xfrm>
            <a:off x="8962933" y="0"/>
            <a:ext cx="3229200" cy="68580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45"/>
          <p:cNvSpPr/>
          <p:nvPr/>
        </p:nvSpPr>
        <p:spPr>
          <a:xfrm>
            <a:off x="0" y="6156367"/>
            <a:ext cx="12192000" cy="701600"/>
          </a:xfrm>
          <a:prstGeom prst="rect">
            <a:avLst/>
          </a:prstGeom>
          <a:solidFill>
            <a:srgbClr val="005C5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 name="Picture 6">
            <a:extLst>
              <a:ext uri="{FF2B5EF4-FFF2-40B4-BE49-F238E27FC236}">
                <a16:creationId xmlns:a16="http://schemas.microsoft.com/office/drawing/2014/main" id="{938E6BF5-C57F-2840-9433-6AAE0F91EC1F}"/>
              </a:ext>
            </a:extLst>
          </p:cNvPr>
          <p:cNvPicPr>
            <a:picLocks noChangeAspect="1"/>
          </p:cNvPicPr>
          <p:nvPr userDrawn="1"/>
        </p:nvPicPr>
        <p:blipFill>
          <a:blip r:embed="rId2"/>
          <a:stretch>
            <a:fillRect/>
          </a:stretch>
        </p:blipFill>
        <p:spPr>
          <a:xfrm>
            <a:off x="10729020" y="6274380"/>
            <a:ext cx="1243264" cy="492803"/>
          </a:xfrm>
          <a:prstGeom prst="rect">
            <a:avLst/>
          </a:prstGeom>
        </p:spPr>
      </p:pic>
      <p:sp>
        <p:nvSpPr>
          <p:cNvPr id="8" name="Text Placeholder 12">
            <a:extLst>
              <a:ext uri="{FF2B5EF4-FFF2-40B4-BE49-F238E27FC236}">
                <a16:creationId xmlns:a16="http://schemas.microsoft.com/office/drawing/2014/main" id="{4B551EE2-961A-CF47-B2CE-41B8B0CDE05B}"/>
              </a:ext>
            </a:extLst>
          </p:cNvPr>
          <p:cNvSpPr>
            <a:spLocks noGrp="1"/>
          </p:cNvSpPr>
          <p:nvPr>
            <p:ph type="body" sz="quarter" idx="12" hasCustomPrompt="1"/>
          </p:nvPr>
        </p:nvSpPr>
        <p:spPr>
          <a:xfrm>
            <a:off x="609600" y="515825"/>
            <a:ext cx="11038416" cy="395817"/>
          </a:xfrm>
        </p:spPr>
        <p:txBody>
          <a:bodyPr/>
          <a:lstStyle>
            <a:lvl1pPr marL="152396" indent="0">
              <a:buNone/>
              <a:defRPr sz="2133" b="1">
                <a:solidFill>
                  <a:schemeClr val="accent1"/>
                </a:solidFill>
              </a:defRPr>
            </a:lvl1pPr>
          </a:lstStyle>
          <a:p>
            <a:pPr lvl="0"/>
            <a:r>
              <a:rPr lang="en-US"/>
              <a:t>Title of slide here</a:t>
            </a:r>
          </a:p>
        </p:txBody>
      </p:sp>
      <p:sp>
        <p:nvSpPr>
          <p:cNvPr id="10" name="Text Placeholder 2">
            <a:extLst>
              <a:ext uri="{FF2B5EF4-FFF2-40B4-BE49-F238E27FC236}">
                <a16:creationId xmlns:a16="http://schemas.microsoft.com/office/drawing/2014/main" id="{1AE61709-1DA4-8547-9F09-EE048E097C28}"/>
              </a:ext>
            </a:extLst>
          </p:cNvPr>
          <p:cNvSpPr>
            <a:spLocks noGrp="1"/>
          </p:cNvSpPr>
          <p:nvPr>
            <p:ph type="body" sz="quarter" idx="10"/>
          </p:nvPr>
        </p:nvSpPr>
        <p:spPr>
          <a:xfrm>
            <a:off x="609601" y="1298713"/>
            <a:ext cx="7834008" cy="4439571"/>
          </a:xfrm>
        </p:spPr>
        <p:txBody>
          <a:bodyPr/>
          <a:lstStyle>
            <a:lvl1pPr>
              <a:buSzPct val="75000"/>
              <a:defRPr sz="1867"/>
            </a:lvl1pPr>
            <a:lvl2pPr>
              <a:buSzPct val="75000"/>
              <a:defRPr sz="1600"/>
            </a:lvl2pPr>
            <a:lvl3pPr>
              <a:buSzPct val="75000"/>
              <a:defRPr sz="1600"/>
            </a:lvl3pPr>
            <a:lvl4pPr>
              <a:buSzPct val="75000"/>
              <a:defRPr sz="1600"/>
            </a:lvl4pPr>
            <a:lvl5pPr>
              <a:buSzPct val="7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229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lid 8" userDrawn="1">
  <p:cSld name="Solid 8">
    <p:spTree>
      <p:nvGrpSpPr>
        <p:cNvPr id="1" name="Shape 75"/>
        <p:cNvGrpSpPr/>
        <p:nvPr/>
      </p:nvGrpSpPr>
      <p:grpSpPr>
        <a:xfrm>
          <a:off x="0" y="0"/>
          <a:ext cx="0" cy="0"/>
          <a:chOff x="0" y="0"/>
          <a:chExt cx="0" cy="0"/>
        </a:xfrm>
      </p:grpSpPr>
      <p:sp>
        <p:nvSpPr>
          <p:cNvPr id="76" name="Google Shape;76;p19"/>
          <p:cNvSpPr/>
          <p:nvPr/>
        </p:nvSpPr>
        <p:spPr>
          <a:xfrm>
            <a:off x="-30600" y="-50267"/>
            <a:ext cx="12253200" cy="6949600"/>
          </a:xfrm>
          <a:prstGeom prst="rect">
            <a:avLst/>
          </a:prstGeom>
          <a:solidFill>
            <a:srgbClr val="00B6C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Text Placeholder 3">
            <a:extLst>
              <a:ext uri="{FF2B5EF4-FFF2-40B4-BE49-F238E27FC236}">
                <a16:creationId xmlns:a16="http://schemas.microsoft.com/office/drawing/2014/main" id="{10BD4336-2C3F-FD4B-B403-6ECF5B764CB3}"/>
              </a:ext>
            </a:extLst>
          </p:cNvPr>
          <p:cNvSpPr>
            <a:spLocks noGrp="1"/>
          </p:cNvSpPr>
          <p:nvPr>
            <p:ph type="body" sz="quarter" idx="10"/>
          </p:nvPr>
        </p:nvSpPr>
        <p:spPr>
          <a:xfrm>
            <a:off x="2305051" y="2531534"/>
            <a:ext cx="7581900" cy="1443567"/>
          </a:xfrm>
        </p:spPr>
        <p:txBody>
          <a:bodyPr/>
          <a:lstStyle>
            <a:lvl1pPr marL="152396" indent="0" algn="ctr">
              <a:buNone/>
              <a:defRPr sz="4267" b="1">
                <a:solidFill>
                  <a:schemeClr val="bg1"/>
                </a:solidFill>
              </a:defRPr>
            </a:lvl1pPr>
            <a:lvl2pPr marL="795847" indent="0">
              <a:buNone/>
              <a:defRPr/>
            </a:lvl2pPr>
          </a:lstStyle>
          <a:p>
            <a:pPr lvl="0"/>
            <a:r>
              <a:rPr lang="en-US"/>
              <a:t>Click to edit Master text styles</a:t>
            </a:r>
          </a:p>
        </p:txBody>
      </p:sp>
    </p:spTree>
    <p:extLst>
      <p:ext uri="{BB962C8B-B14F-4D97-AF65-F5344CB8AC3E}">
        <p14:creationId xmlns:p14="http://schemas.microsoft.com/office/powerpoint/2010/main" val="2705728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ustom Layout 1 4" userDrawn="1">
  <p:cSld name="1_Custom Layout 1 4">
    <p:spTree>
      <p:nvGrpSpPr>
        <p:cNvPr id="1" name="Shape 100"/>
        <p:cNvGrpSpPr/>
        <p:nvPr/>
      </p:nvGrpSpPr>
      <p:grpSpPr>
        <a:xfrm>
          <a:off x="0" y="0"/>
          <a:ext cx="0" cy="0"/>
          <a:chOff x="0" y="0"/>
          <a:chExt cx="0" cy="0"/>
        </a:xfrm>
      </p:grpSpPr>
      <p:sp>
        <p:nvSpPr>
          <p:cNvPr id="101" name="Google Shape;101;p25"/>
          <p:cNvSpPr/>
          <p:nvPr/>
        </p:nvSpPr>
        <p:spPr>
          <a:xfrm>
            <a:off x="133" y="2977600"/>
            <a:ext cx="12192000" cy="38804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Text Placeholder 2">
            <a:extLst>
              <a:ext uri="{FF2B5EF4-FFF2-40B4-BE49-F238E27FC236}">
                <a16:creationId xmlns:a16="http://schemas.microsoft.com/office/drawing/2014/main" id="{F5FE5A38-5D8C-774C-9811-3A863E32C0D7}"/>
              </a:ext>
            </a:extLst>
          </p:cNvPr>
          <p:cNvSpPr>
            <a:spLocks noGrp="1"/>
          </p:cNvSpPr>
          <p:nvPr>
            <p:ph type="body" sz="quarter" idx="10"/>
          </p:nvPr>
        </p:nvSpPr>
        <p:spPr>
          <a:xfrm>
            <a:off x="609601" y="1298714"/>
            <a:ext cx="11038417" cy="1417983"/>
          </a:xfrm>
        </p:spPr>
        <p:txBody>
          <a:bodyPr/>
          <a:lstStyle>
            <a:lvl1pPr marL="152396"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4" name="Text Placeholder 12">
            <a:extLst>
              <a:ext uri="{FF2B5EF4-FFF2-40B4-BE49-F238E27FC236}">
                <a16:creationId xmlns:a16="http://schemas.microsoft.com/office/drawing/2014/main" id="{6A98079F-0C7F-2B41-AD74-ED71457B0184}"/>
              </a:ext>
            </a:extLst>
          </p:cNvPr>
          <p:cNvSpPr>
            <a:spLocks noGrp="1"/>
          </p:cNvSpPr>
          <p:nvPr>
            <p:ph type="body" sz="quarter" idx="12" hasCustomPrompt="1"/>
          </p:nvPr>
        </p:nvSpPr>
        <p:spPr>
          <a:xfrm>
            <a:off x="609600" y="515825"/>
            <a:ext cx="11038416" cy="395817"/>
          </a:xfrm>
        </p:spPr>
        <p:txBody>
          <a:bodyPr/>
          <a:lstStyle>
            <a:lvl1pPr marL="152396" indent="0">
              <a:buNone/>
              <a:defRPr sz="2133" b="1">
                <a:solidFill>
                  <a:schemeClr val="accent1"/>
                </a:solidFill>
              </a:defRPr>
            </a:lvl1pPr>
          </a:lstStyle>
          <a:p>
            <a:pPr lvl="0"/>
            <a:r>
              <a:rPr lang="en-US"/>
              <a:t>Title of slide here</a:t>
            </a:r>
          </a:p>
        </p:txBody>
      </p:sp>
      <p:sp>
        <p:nvSpPr>
          <p:cNvPr id="15" name="Text Placeholder 2">
            <a:extLst>
              <a:ext uri="{FF2B5EF4-FFF2-40B4-BE49-F238E27FC236}">
                <a16:creationId xmlns:a16="http://schemas.microsoft.com/office/drawing/2014/main" id="{0F037C51-9682-CC48-A93C-7EC7DD84529E}"/>
              </a:ext>
            </a:extLst>
          </p:cNvPr>
          <p:cNvSpPr>
            <a:spLocks noGrp="1"/>
          </p:cNvSpPr>
          <p:nvPr>
            <p:ph type="body" sz="quarter" idx="13"/>
          </p:nvPr>
        </p:nvSpPr>
        <p:spPr>
          <a:xfrm>
            <a:off x="609601" y="3364672"/>
            <a:ext cx="11038417" cy="1417983"/>
          </a:xfrm>
        </p:spPr>
        <p:txBody>
          <a:bodyPr/>
          <a:lstStyle>
            <a:lvl1pPr marL="152396"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8" name="Google Shape;150;p33">
            <a:extLst>
              <a:ext uri="{FF2B5EF4-FFF2-40B4-BE49-F238E27FC236}">
                <a16:creationId xmlns:a16="http://schemas.microsoft.com/office/drawing/2014/main" id="{0CE34DF6-82BD-534E-84A9-FE1B3B9D9E8B}"/>
              </a:ext>
            </a:extLst>
          </p:cNvPr>
          <p:cNvSpPr/>
          <p:nvPr userDrawn="1"/>
        </p:nvSpPr>
        <p:spPr>
          <a:xfrm>
            <a:off x="0" y="6156367"/>
            <a:ext cx="12192000" cy="701600"/>
          </a:xfrm>
          <a:prstGeom prst="rect">
            <a:avLst/>
          </a:prstGeom>
          <a:solidFill>
            <a:srgbClr val="00B6C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1" name="Picture 10">
            <a:extLst>
              <a:ext uri="{FF2B5EF4-FFF2-40B4-BE49-F238E27FC236}">
                <a16:creationId xmlns:a16="http://schemas.microsoft.com/office/drawing/2014/main" id="{439E3468-30CB-F54B-845B-AFCEDCCEEBF6}"/>
              </a:ext>
            </a:extLst>
          </p:cNvPr>
          <p:cNvPicPr>
            <a:picLocks noChangeAspect="1"/>
          </p:cNvPicPr>
          <p:nvPr userDrawn="1"/>
        </p:nvPicPr>
        <p:blipFill>
          <a:blip r:embed="rId2"/>
          <a:stretch>
            <a:fillRect/>
          </a:stretch>
        </p:blipFill>
        <p:spPr>
          <a:xfrm>
            <a:off x="10729020" y="6274380"/>
            <a:ext cx="1243264" cy="492803"/>
          </a:xfrm>
          <a:prstGeom prst="rect">
            <a:avLst/>
          </a:prstGeom>
        </p:spPr>
      </p:pic>
    </p:spTree>
    <p:extLst>
      <p:ext uri="{BB962C8B-B14F-4D97-AF65-F5344CB8AC3E}">
        <p14:creationId xmlns:p14="http://schemas.microsoft.com/office/powerpoint/2010/main" val="235911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644576"/>
            <a:ext cx="6000750" cy="6213423"/>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0"/>
            <a:ext cx="6000750" cy="644577"/>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200811F-F34E-947D-6B53-FEA91856922A}"/>
              </a:ext>
            </a:extLst>
          </p:cNvPr>
          <p:cNvSpPr>
            <a:spLocks noGrp="1"/>
          </p:cNvSpPr>
          <p:nvPr>
            <p:ph type="ctrTitle" hasCustomPrompt="1"/>
          </p:nvPr>
        </p:nvSpPr>
        <p:spPr>
          <a:xfrm>
            <a:off x="791402" y="3880291"/>
            <a:ext cx="5209350" cy="1411357"/>
          </a:xfrm>
        </p:spPr>
        <p:txBody>
          <a:bodyPr anchor="t">
            <a:normAutofit/>
          </a:bodyPr>
          <a:lstStyle>
            <a:lvl1pPr algn="l">
              <a:defRPr sz="4800"/>
            </a:lvl1pPr>
          </a:lstStyle>
          <a:p>
            <a:r>
              <a:rPr lang="en-US"/>
              <a:t>Title of the Presentation</a:t>
            </a:r>
          </a:p>
        </p:txBody>
      </p:sp>
      <p:sp>
        <p:nvSpPr>
          <p:cNvPr id="10" name="Subtitle 2">
            <a:extLst>
              <a:ext uri="{FF2B5EF4-FFF2-40B4-BE49-F238E27FC236}">
                <a16:creationId xmlns:a16="http://schemas.microsoft.com/office/drawing/2014/main" id="{1D30896B-62D4-3B14-B423-A93B882B1A78}"/>
              </a:ext>
            </a:extLst>
          </p:cNvPr>
          <p:cNvSpPr>
            <a:spLocks noGrp="1"/>
          </p:cNvSpPr>
          <p:nvPr>
            <p:ph type="subTitle" idx="1" hasCustomPrompt="1"/>
          </p:nvPr>
        </p:nvSpPr>
        <p:spPr>
          <a:xfrm>
            <a:off x="791402" y="5385172"/>
            <a:ext cx="5209350"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5539E25D-03CE-FE53-90EF-1EB6F77EDCBE}"/>
              </a:ext>
            </a:extLst>
          </p:cNvPr>
          <p:cNvSpPr>
            <a:spLocks noGrp="1"/>
          </p:cNvSpPr>
          <p:nvPr>
            <p:ph type="dt" sz="half" idx="10"/>
          </p:nvPr>
        </p:nvSpPr>
        <p:spPr>
          <a:xfrm>
            <a:off x="6440557" y="179182"/>
            <a:ext cx="5539408" cy="347592"/>
          </a:xfrm>
        </p:spPr>
        <p:txBody>
          <a:bodyPr anchor="ctr"/>
          <a:lstStyle>
            <a:lvl1pPr algn="r">
              <a:defRPr sz="1400">
                <a:solidFill>
                  <a:srgbClr val="CDF349"/>
                </a:solidFill>
              </a:defRPr>
            </a:lvl1pPr>
          </a:lstStyle>
          <a:p>
            <a:r>
              <a:rPr lang="en-US"/>
              <a:t>DAY OF WEEK, MONTH, YEAR</a:t>
            </a:r>
          </a:p>
        </p:txBody>
      </p:sp>
      <p:pic>
        <p:nvPicPr>
          <p:cNvPr id="13" name="Picture 12" descr="A logo with blue and green text&#10;&#10;Description automatically generated">
            <a:extLst>
              <a:ext uri="{FF2B5EF4-FFF2-40B4-BE49-F238E27FC236}">
                <a16:creationId xmlns:a16="http://schemas.microsoft.com/office/drawing/2014/main" id="{2FA0F378-4F3A-BB35-926A-FEEC3771D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81383"/>
            <a:ext cx="2434281" cy="984969"/>
          </a:xfrm>
          <a:prstGeom prst="rect">
            <a:avLst/>
          </a:prstGeom>
        </p:spPr>
      </p:pic>
    </p:spTree>
    <p:extLst>
      <p:ext uri="{BB962C8B-B14F-4D97-AF65-F5344CB8AC3E}">
        <p14:creationId xmlns:p14="http://schemas.microsoft.com/office/powerpoint/2010/main" val="375050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70C39B-52A4-515C-E231-08F140EB5155}"/>
              </a:ext>
            </a:extLst>
          </p:cNvPr>
          <p:cNvSpPr/>
          <p:nvPr userDrawn="1"/>
        </p:nvSpPr>
        <p:spPr>
          <a:xfrm>
            <a:off x="0" y="0"/>
            <a:ext cx="1167257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FA188E-19B5-75ED-31C3-954FB474630C}"/>
              </a:ext>
            </a:extLst>
          </p:cNvPr>
          <p:cNvSpPr/>
          <p:nvPr userDrawn="1"/>
        </p:nvSpPr>
        <p:spPr>
          <a:xfrm>
            <a:off x="8197638" y="-7883"/>
            <a:ext cx="3994362" cy="6873765"/>
          </a:xfrm>
          <a:prstGeom prst="rect">
            <a:avLst/>
          </a:prstGeom>
          <a:gradFill>
            <a:gsLst>
              <a:gs pos="0">
                <a:schemeClr val="accent1"/>
              </a:gs>
              <a:gs pos="9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45458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pic>
        <p:nvPicPr>
          <p:cNvPr id="3" name="Picture 2" descr="A blue and green background with dots and circles&#10;&#10;Description automatically generated">
            <a:extLst>
              <a:ext uri="{FF2B5EF4-FFF2-40B4-BE49-F238E27FC236}">
                <a16:creationId xmlns:a16="http://schemas.microsoft.com/office/drawing/2014/main" id="{846BB542-9ABB-0752-BF61-BD4751106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121870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7">
    <p:spTree>
      <p:nvGrpSpPr>
        <p:cNvPr id="1" name=""/>
        <p:cNvGrpSpPr/>
        <p:nvPr/>
      </p:nvGrpSpPr>
      <p:grpSpPr>
        <a:xfrm>
          <a:off x="0" y="0"/>
          <a:ext cx="0" cy="0"/>
          <a:chOff x="0" y="0"/>
          <a:chExt cx="0" cy="0"/>
        </a:xfrm>
      </p:grpSpPr>
      <p:pic>
        <p:nvPicPr>
          <p:cNvPr id="4" name="Picture 3" descr="A green and yellow background&#10;&#10;Description automatically generated">
            <a:extLst>
              <a:ext uri="{FF2B5EF4-FFF2-40B4-BE49-F238E27FC236}">
                <a16:creationId xmlns:a16="http://schemas.microsoft.com/office/drawing/2014/main" id="{2B9EBE69-2823-CF16-4A35-EBE0800ED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382756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8">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FBADF63B-4241-73B9-CA99-7A1A023D65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17466" cy="6944497"/>
          </a:xfrm>
          <a:prstGeom prst="rect">
            <a:avLst/>
          </a:prstGeom>
        </p:spPr>
      </p:pic>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268780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LE Quote Option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D8126-9BC7-7F3C-C7DB-D4471B80FF7A}"/>
              </a:ext>
            </a:extLst>
          </p:cNvPr>
          <p:cNvSpPr txBox="1"/>
          <p:nvPr userDrawn="1"/>
        </p:nvSpPr>
        <p:spPr>
          <a:xfrm>
            <a:off x="953036" y="2163651"/>
            <a:ext cx="7212169" cy="230832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0">
                <a:solidFill>
                  <a:schemeClr val="accent1"/>
                </a:solidFill>
                <a:effectLst/>
                <a:latin typeface="Arial" panose="020B0604020202020204" pitchFamily="34" charset="0"/>
                <a:cs typeface="Arial" panose="020B0604020202020204" pitchFamily="34" charset="0"/>
              </a:rPr>
              <a:t>It's more than saving. It's investing for a better life.</a:t>
            </a:r>
          </a:p>
        </p:txBody>
      </p:sp>
      <p:sp>
        <p:nvSpPr>
          <p:cNvPr id="5" name="TextBox 4">
            <a:extLst>
              <a:ext uri="{FF2B5EF4-FFF2-40B4-BE49-F238E27FC236}">
                <a16:creationId xmlns:a16="http://schemas.microsoft.com/office/drawing/2014/main" id="{FC8F836E-55C8-A923-4742-C22EDF7B8DC8}"/>
              </a:ext>
            </a:extLst>
          </p:cNvPr>
          <p:cNvSpPr txBox="1"/>
          <p:nvPr userDrawn="1"/>
        </p:nvSpPr>
        <p:spPr>
          <a:xfrm>
            <a:off x="953036" y="4649479"/>
            <a:ext cx="7212169" cy="120032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a:solidFill>
                  <a:schemeClr val="accent2"/>
                </a:solidFill>
                <a:effectLst/>
                <a:latin typeface="Arial" panose="020B0604020202020204" pitchFamily="34" charset="0"/>
                <a:cs typeface="Arial" panose="020B0604020202020204" pitchFamily="34" charset="0"/>
              </a:rPr>
              <a:t>An ABLE United account gives Floridians with a disability a tax-free way to save, without losing public benefits.</a:t>
            </a:r>
          </a:p>
        </p:txBody>
      </p:sp>
      <p:sp>
        <p:nvSpPr>
          <p:cNvPr id="6" name="Rectangle 5">
            <a:extLst>
              <a:ext uri="{FF2B5EF4-FFF2-40B4-BE49-F238E27FC236}">
                <a16:creationId xmlns:a16="http://schemas.microsoft.com/office/drawing/2014/main" id="{C3F4D5A0-51B1-88E6-6917-7278B8DAE349}"/>
              </a:ext>
            </a:extLst>
          </p:cNvPr>
          <p:cNvSpPr/>
          <p:nvPr userDrawn="1"/>
        </p:nvSpPr>
        <p:spPr>
          <a:xfrm>
            <a:off x="9474926" y="0"/>
            <a:ext cx="2717075" cy="15501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background with circles and dots&#10;&#10;Description automatically generated">
            <a:extLst>
              <a:ext uri="{FF2B5EF4-FFF2-40B4-BE49-F238E27FC236}">
                <a16:creationId xmlns:a16="http://schemas.microsoft.com/office/drawing/2014/main" id="{E1B7EB56-5E06-5D8A-FEA7-BACC344BF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4924" y="1550126"/>
            <a:ext cx="2717075" cy="5376251"/>
          </a:xfrm>
          <a:prstGeom prst="rect">
            <a:avLst/>
          </a:prstGeom>
        </p:spPr>
      </p:pic>
      <p:pic>
        <p:nvPicPr>
          <p:cNvPr id="13" name="Graphic 12">
            <a:extLst>
              <a:ext uri="{FF2B5EF4-FFF2-40B4-BE49-F238E27FC236}">
                <a16:creationId xmlns:a16="http://schemas.microsoft.com/office/drawing/2014/main" id="{AE4CC983-B4B3-F273-D1E2-F3F8BDD0DEE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10357726" y="414297"/>
            <a:ext cx="951470" cy="721532"/>
          </a:xfrm>
          <a:prstGeom prst="rect">
            <a:avLst/>
          </a:prstGeom>
        </p:spPr>
      </p:pic>
    </p:spTree>
    <p:extLst>
      <p:ext uri="{BB962C8B-B14F-4D97-AF65-F5344CB8AC3E}">
        <p14:creationId xmlns:p14="http://schemas.microsoft.com/office/powerpoint/2010/main" val="250071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81B0-76BA-AE79-9F0B-0140A968A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96039D-C0DF-A97B-D059-85CEB259B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C1100-C449-0B78-6418-72BF23466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5773ED-E8A9-4842-829F-B27BF79A9E1C}" type="datetimeFigureOut">
              <a:rPr lang="en-US" smtClean="0"/>
              <a:t>11/7/2025</a:t>
            </a:fld>
            <a:endParaRPr lang="en-US"/>
          </a:p>
        </p:txBody>
      </p:sp>
      <p:sp>
        <p:nvSpPr>
          <p:cNvPr id="5" name="Footer Placeholder 4">
            <a:extLst>
              <a:ext uri="{FF2B5EF4-FFF2-40B4-BE49-F238E27FC236}">
                <a16:creationId xmlns:a16="http://schemas.microsoft.com/office/drawing/2014/main" id="{6D4A51E9-C1FB-054E-D895-31C4398FA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8B1D13-C7A5-13E8-23EE-931793CB4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31C3D6-4C03-7D45-9F32-4631F63DED54}" type="slidenum">
              <a:rPr lang="en-US" smtClean="0"/>
              <a:t>‹#›</a:t>
            </a:fld>
            <a:endParaRPr lang="en-US"/>
          </a:p>
        </p:txBody>
      </p:sp>
    </p:spTree>
    <p:extLst>
      <p:ext uri="{BB962C8B-B14F-4D97-AF65-F5344CB8AC3E}">
        <p14:creationId xmlns:p14="http://schemas.microsoft.com/office/powerpoint/2010/main" val="420721622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0" r:id="rId5"/>
    <p:sldLayoutId id="2147483669" r:id="rId6"/>
    <p:sldLayoutId id="2147483670" r:id="rId7"/>
    <p:sldLayoutId id="2147483672" r:id="rId8"/>
    <p:sldLayoutId id="2147483679" r:id="rId9"/>
    <p:sldLayoutId id="2147483680" r:id="rId10"/>
    <p:sldLayoutId id="2147483652" r:id="rId11"/>
    <p:sldLayoutId id="2147483661" r:id="rId12"/>
    <p:sldLayoutId id="2147483662" r:id="rId13"/>
    <p:sldLayoutId id="2147483678" r:id="rId14"/>
    <p:sldLayoutId id="2147483676" r:id="rId15"/>
    <p:sldLayoutId id="2147483677"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63" r:id="rId28"/>
    <p:sldLayoutId id="2147483664" r:id="rId29"/>
    <p:sldLayoutId id="2147483671" r:id="rId30"/>
    <p:sldLayoutId id="2147483665" r:id="rId31"/>
    <p:sldLayoutId id="2147483666" r:id="rId32"/>
    <p:sldLayoutId id="2147483667" r:id="rId33"/>
    <p:sldLayoutId id="2147483668" r:id="rId34"/>
    <p:sldLayoutId id="2147483675" r:id="rId35"/>
    <p:sldLayoutId id="2147483693" r:id="rId36"/>
    <p:sldLayoutId id="2147483694" r:id="rId37"/>
    <p:sldLayoutId id="2147483696" r:id="rId38"/>
    <p:sldLayoutId id="2147483698"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www.ableunited.co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policy.ssa.gov/poms.nsf/lnx/0501130740"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studentaid.gov/2526/help/current-net-worth"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hyperlink" Target="https://www.federalregister.gov/d/2020-22144/p-172"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hyperlink" Target="http://www.abletoday.org/"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041E-E4EB-0CFD-2845-67C87A567F12}"/>
              </a:ext>
            </a:extLst>
          </p:cNvPr>
          <p:cNvSpPr>
            <a:spLocks noGrp="1"/>
          </p:cNvSpPr>
          <p:nvPr>
            <p:ph type="ctrTitle"/>
          </p:nvPr>
        </p:nvSpPr>
        <p:spPr>
          <a:xfrm>
            <a:off x="791401" y="3880291"/>
            <a:ext cx="8608238" cy="1411357"/>
          </a:xfrm>
        </p:spPr>
        <p:txBody>
          <a:bodyPr>
            <a:noAutofit/>
          </a:bodyPr>
          <a:lstStyle/>
          <a:p>
            <a:r>
              <a:rPr lang="en-US" sz="4000"/>
              <a:t>Everything You Need to Know About Florida’s Disability Savings Program</a:t>
            </a:r>
          </a:p>
        </p:txBody>
      </p:sp>
    </p:spTree>
    <p:extLst>
      <p:ext uri="{BB962C8B-B14F-4D97-AF65-F5344CB8AC3E}">
        <p14:creationId xmlns:p14="http://schemas.microsoft.com/office/powerpoint/2010/main" val="384088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5F3B1-8A5C-604F-A77A-48B9EBDD3AE3}"/>
              </a:ext>
            </a:extLst>
          </p:cNvPr>
          <p:cNvSpPr>
            <a:spLocks noGrp="1"/>
          </p:cNvSpPr>
          <p:nvPr>
            <p:ph type="body" sz="quarter" idx="15"/>
          </p:nvPr>
        </p:nvSpPr>
        <p:spPr>
          <a:xfrm>
            <a:off x="1397065" y="3564205"/>
            <a:ext cx="4597335" cy="837976"/>
          </a:xfrm>
        </p:spPr>
        <p:txBody>
          <a:bodyPr/>
          <a:lstStyle/>
          <a:p>
            <a:r>
              <a:rPr lang="en-US"/>
              <a:t>Ownership</a:t>
            </a:r>
          </a:p>
        </p:txBody>
      </p:sp>
      <p:sp>
        <p:nvSpPr>
          <p:cNvPr id="3" name="Text Placeholder 2">
            <a:extLst>
              <a:ext uri="{FF2B5EF4-FFF2-40B4-BE49-F238E27FC236}">
                <a16:creationId xmlns:a16="http://schemas.microsoft.com/office/drawing/2014/main" id="{4D2CA1BA-4FA9-743E-685E-71BB9AAF8FE3}"/>
              </a:ext>
            </a:extLst>
          </p:cNvPr>
          <p:cNvSpPr>
            <a:spLocks noGrp="1"/>
          </p:cNvSpPr>
          <p:nvPr>
            <p:ph type="body" sz="quarter" idx="13"/>
          </p:nvPr>
        </p:nvSpPr>
        <p:spPr>
          <a:xfrm>
            <a:off x="1397065" y="4198774"/>
            <a:ext cx="4597335" cy="1331188"/>
          </a:xfrm>
        </p:spPr>
        <p:txBody>
          <a:bodyPr>
            <a:normAutofit fontScale="92500"/>
          </a:bodyPr>
          <a:lstStyle/>
          <a:p>
            <a:r>
              <a:rPr lang="en-US"/>
              <a:t>The individual with a disability, or the beneficiary, is the owner of the ABLE account and can manage their account if capable. However, they may choose someone to have authorized signatory of their account.</a:t>
            </a:r>
          </a:p>
        </p:txBody>
      </p:sp>
      <p:sp>
        <p:nvSpPr>
          <p:cNvPr id="4" name="Text Placeholder 3">
            <a:extLst>
              <a:ext uri="{FF2B5EF4-FFF2-40B4-BE49-F238E27FC236}">
                <a16:creationId xmlns:a16="http://schemas.microsoft.com/office/drawing/2014/main" id="{AA077896-0D49-EE12-B533-1A52B858E8EE}"/>
              </a:ext>
            </a:extLst>
          </p:cNvPr>
          <p:cNvSpPr>
            <a:spLocks noGrp="1"/>
          </p:cNvSpPr>
          <p:nvPr>
            <p:ph type="body" sz="quarter" idx="16"/>
          </p:nvPr>
        </p:nvSpPr>
        <p:spPr>
          <a:xfrm>
            <a:off x="6286565" y="3564205"/>
            <a:ext cx="4597335" cy="837976"/>
          </a:xfrm>
        </p:spPr>
        <p:txBody>
          <a:bodyPr/>
          <a:lstStyle/>
          <a:p>
            <a:r>
              <a:rPr lang="en-US"/>
              <a:t>Management</a:t>
            </a:r>
          </a:p>
        </p:txBody>
      </p:sp>
      <p:sp>
        <p:nvSpPr>
          <p:cNvPr id="5" name="Text Placeholder 4">
            <a:extLst>
              <a:ext uri="{FF2B5EF4-FFF2-40B4-BE49-F238E27FC236}">
                <a16:creationId xmlns:a16="http://schemas.microsoft.com/office/drawing/2014/main" id="{C725A8E5-F2AB-0A41-C381-8B3B3FEEA1F4}"/>
              </a:ext>
            </a:extLst>
          </p:cNvPr>
          <p:cNvSpPr>
            <a:spLocks noGrp="1"/>
          </p:cNvSpPr>
          <p:nvPr>
            <p:ph type="body" sz="quarter" idx="19"/>
          </p:nvPr>
        </p:nvSpPr>
        <p:spPr>
          <a:xfrm>
            <a:off x="6286565" y="4198774"/>
            <a:ext cx="4597335" cy="1331188"/>
          </a:xfrm>
        </p:spPr>
        <p:txBody>
          <a:bodyPr>
            <a:normAutofit/>
          </a:bodyPr>
          <a:lstStyle/>
          <a:p>
            <a:r>
              <a:rPr lang="en-US"/>
              <a:t>Another person may have authorized signatory over the ABLE account such as:</a:t>
            </a:r>
          </a:p>
        </p:txBody>
      </p:sp>
      <p:sp>
        <p:nvSpPr>
          <p:cNvPr id="8" name="Subtitle 7">
            <a:extLst>
              <a:ext uri="{FF2B5EF4-FFF2-40B4-BE49-F238E27FC236}">
                <a16:creationId xmlns:a16="http://schemas.microsoft.com/office/drawing/2014/main" id="{1B962CFA-6947-DC1F-7B55-8EBAEA77B717}"/>
              </a:ext>
            </a:extLst>
          </p:cNvPr>
          <p:cNvSpPr>
            <a:spLocks noGrp="1"/>
          </p:cNvSpPr>
          <p:nvPr>
            <p:ph type="subTitle" idx="1"/>
          </p:nvPr>
        </p:nvSpPr>
        <p:spPr/>
        <p:txBody>
          <a:bodyPr/>
          <a:lstStyle/>
          <a:p>
            <a:r>
              <a:rPr lang="en-US"/>
              <a:t>OWNERSHIP</a:t>
            </a:r>
          </a:p>
        </p:txBody>
      </p:sp>
      <p:pic>
        <p:nvPicPr>
          <p:cNvPr id="9" name="Picture Placeholder 8">
            <a:extLst>
              <a:ext uri="{FF2B5EF4-FFF2-40B4-BE49-F238E27FC236}">
                <a16:creationId xmlns:a16="http://schemas.microsoft.com/office/drawing/2014/main" id="{23E82FCE-BA34-18C5-DB95-744569468C5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1397065" y="1295402"/>
            <a:ext cx="4599432" cy="1883592"/>
          </a:xfrm>
        </p:spPr>
      </p:pic>
      <p:pic>
        <p:nvPicPr>
          <p:cNvPr id="10" name="Picture Placeholder 10">
            <a:extLst>
              <a:ext uri="{FF2B5EF4-FFF2-40B4-BE49-F238E27FC236}">
                <a16:creationId xmlns:a16="http://schemas.microsoft.com/office/drawing/2014/main" id="{6C6F653A-3424-8576-E43E-6DC31E82724A}"/>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p:blipFill>
        <p:spPr>
          <a:xfrm>
            <a:off x="6286565" y="1295402"/>
            <a:ext cx="4597335" cy="1883592"/>
          </a:xfrm>
        </p:spPr>
      </p:pic>
      <p:sp>
        <p:nvSpPr>
          <p:cNvPr id="7" name="TextBox 6">
            <a:extLst>
              <a:ext uri="{FF2B5EF4-FFF2-40B4-BE49-F238E27FC236}">
                <a16:creationId xmlns:a16="http://schemas.microsoft.com/office/drawing/2014/main" id="{154C4981-24CB-BEAC-F3FA-6F715D27FBB1}"/>
              </a:ext>
            </a:extLst>
          </p:cNvPr>
          <p:cNvSpPr txBox="1"/>
          <p:nvPr/>
        </p:nvSpPr>
        <p:spPr>
          <a:xfrm>
            <a:off x="6197602" y="4791298"/>
            <a:ext cx="5689598" cy="1354217"/>
          </a:xfrm>
          <a:prstGeom prst="rect">
            <a:avLst/>
          </a:prstGeom>
          <a:noFill/>
        </p:spPr>
        <p:txBody>
          <a:bodyPr wrap="square" numCol="2">
            <a:spAutoFit/>
          </a:bodyPr>
          <a:lstStyle/>
          <a:p>
            <a:pPr marL="285750" indent="-285750">
              <a:buFont typeface="Arial" panose="020B0604020202020204" pitchFamily="34" charset="0"/>
              <a:buChar char="•"/>
            </a:pPr>
            <a:r>
              <a:rPr lang="en-US" sz="1600"/>
              <a:t>Legal Guardian</a:t>
            </a:r>
          </a:p>
          <a:p>
            <a:pPr marL="285750" indent="-285750">
              <a:buFont typeface="Arial" panose="020B0604020202020204" pitchFamily="34" charset="0"/>
              <a:buChar char="•"/>
            </a:pPr>
            <a:r>
              <a:rPr lang="en-US" sz="1600"/>
              <a:t>Power of Attorney</a:t>
            </a:r>
          </a:p>
          <a:p>
            <a:pPr marL="285750" indent="-285750">
              <a:buFont typeface="Arial" panose="020B0604020202020204" pitchFamily="34" charset="0"/>
              <a:buChar char="•"/>
            </a:pPr>
            <a:r>
              <a:rPr lang="en-US" sz="1600"/>
              <a:t>Parent, Spouse, Sibling, Grandparent</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Social Security Representative Payee (Individual or Organization)</a:t>
            </a:r>
          </a:p>
        </p:txBody>
      </p:sp>
      <p:sp>
        <p:nvSpPr>
          <p:cNvPr id="12" name="TextBox 11">
            <a:extLst>
              <a:ext uri="{FF2B5EF4-FFF2-40B4-BE49-F238E27FC236}">
                <a16:creationId xmlns:a16="http://schemas.microsoft.com/office/drawing/2014/main" id="{BA1691F6-E1BC-BB46-F77C-7653A2FF0D19}"/>
              </a:ext>
            </a:extLst>
          </p:cNvPr>
          <p:cNvSpPr txBox="1"/>
          <p:nvPr/>
        </p:nvSpPr>
        <p:spPr>
          <a:xfrm>
            <a:off x="767508" y="6175111"/>
            <a:ext cx="11038114" cy="369332"/>
          </a:xfrm>
          <a:prstGeom prst="rect">
            <a:avLst/>
          </a:prstGeom>
          <a:noFill/>
        </p:spPr>
        <p:txBody>
          <a:bodyPr wrap="square">
            <a:spAutoFit/>
          </a:bodyPr>
          <a:lstStyle/>
          <a:p>
            <a:r>
              <a:rPr lang="en-US" b="1"/>
              <a:t>This authorized signatory is commonly referred to as the Authorized Legal Representative (ALR).</a:t>
            </a:r>
          </a:p>
        </p:txBody>
      </p:sp>
    </p:spTree>
    <p:extLst>
      <p:ext uri="{BB962C8B-B14F-4D97-AF65-F5344CB8AC3E}">
        <p14:creationId xmlns:p14="http://schemas.microsoft.com/office/powerpoint/2010/main" val="150967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0F57D-8145-D9CD-4A3B-F9321DB2B212}"/>
              </a:ext>
            </a:extLst>
          </p:cNvPr>
          <p:cNvSpPr>
            <a:spLocks noGrp="1"/>
          </p:cNvSpPr>
          <p:nvPr>
            <p:ph type="body" sz="quarter" idx="10"/>
          </p:nvPr>
        </p:nvSpPr>
        <p:spPr/>
        <p:txBody>
          <a:bodyPr>
            <a:normAutofit/>
          </a:bodyPr>
          <a:lstStyle/>
          <a:p>
            <a:r>
              <a:rPr lang="en-US"/>
              <a:t>ABLE Account</a:t>
            </a:r>
          </a:p>
        </p:txBody>
      </p:sp>
      <p:sp>
        <p:nvSpPr>
          <p:cNvPr id="3" name="Text Placeholder 2">
            <a:extLst>
              <a:ext uri="{FF2B5EF4-FFF2-40B4-BE49-F238E27FC236}">
                <a16:creationId xmlns:a16="http://schemas.microsoft.com/office/drawing/2014/main" id="{409E70E8-B877-E036-B426-616281263B0A}"/>
              </a:ext>
            </a:extLst>
          </p:cNvPr>
          <p:cNvSpPr>
            <a:spLocks noGrp="1"/>
          </p:cNvSpPr>
          <p:nvPr>
            <p:ph type="body" sz="quarter" idx="11"/>
          </p:nvPr>
        </p:nvSpPr>
        <p:spPr/>
        <p:txBody>
          <a:bodyPr/>
          <a:lstStyle/>
          <a:p>
            <a:r>
              <a:rPr lang="en-US"/>
              <a:t>Enrollment, Account Management, Contributions, Savings/Investments, and Distributions</a:t>
            </a:r>
          </a:p>
        </p:txBody>
      </p:sp>
    </p:spTree>
    <p:extLst>
      <p:ext uri="{BB962C8B-B14F-4D97-AF65-F5344CB8AC3E}">
        <p14:creationId xmlns:p14="http://schemas.microsoft.com/office/powerpoint/2010/main" val="233865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EF04E0-5A19-9286-4E77-5FD8BA19960D}"/>
              </a:ext>
            </a:extLst>
          </p:cNvPr>
          <p:cNvSpPr>
            <a:spLocks noGrp="1"/>
          </p:cNvSpPr>
          <p:nvPr>
            <p:ph type="subTitle" idx="1"/>
          </p:nvPr>
        </p:nvSpPr>
        <p:spPr/>
        <p:txBody>
          <a:bodyPr/>
          <a:lstStyle/>
          <a:p>
            <a:r>
              <a:rPr lang="en-US"/>
              <a:t>ENROLLMENT</a:t>
            </a:r>
          </a:p>
        </p:txBody>
      </p:sp>
      <p:sp>
        <p:nvSpPr>
          <p:cNvPr id="3" name="Text Placeholder 2">
            <a:extLst>
              <a:ext uri="{FF2B5EF4-FFF2-40B4-BE49-F238E27FC236}">
                <a16:creationId xmlns:a16="http://schemas.microsoft.com/office/drawing/2014/main" id="{D49ECCBF-174F-95E4-84B7-A5F374BA7C94}"/>
              </a:ext>
            </a:extLst>
          </p:cNvPr>
          <p:cNvSpPr>
            <a:spLocks noGrp="1"/>
          </p:cNvSpPr>
          <p:nvPr>
            <p:ph type="body" sz="quarter" idx="13"/>
          </p:nvPr>
        </p:nvSpPr>
        <p:spPr>
          <a:xfrm>
            <a:off x="0" y="5848687"/>
            <a:ext cx="12192000" cy="750402"/>
          </a:xfrm>
        </p:spPr>
        <p:txBody>
          <a:bodyPr>
            <a:normAutofit/>
          </a:bodyPr>
          <a:lstStyle/>
          <a:p>
            <a:r>
              <a:rPr lang="en-US">
                <a:hlinkClick r:id="rId3"/>
              </a:rPr>
              <a:t>www.ableunited.com</a:t>
            </a:r>
            <a:r>
              <a:rPr lang="en-US"/>
              <a:t> </a:t>
            </a:r>
          </a:p>
        </p:txBody>
      </p:sp>
      <p:pic>
        <p:nvPicPr>
          <p:cNvPr id="6" name="Picture 5">
            <a:extLst>
              <a:ext uri="{FF2B5EF4-FFF2-40B4-BE49-F238E27FC236}">
                <a16:creationId xmlns:a16="http://schemas.microsoft.com/office/drawing/2014/main" id="{F0D210CA-CE30-E7B2-C587-DAE746ACDAC9}"/>
              </a:ext>
            </a:extLst>
          </p:cNvPr>
          <p:cNvPicPr>
            <a:picLocks noChangeAspect="1"/>
          </p:cNvPicPr>
          <p:nvPr/>
        </p:nvPicPr>
        <p:blipFill>
          <a:blip r:embed="rId4"/>
          <a:stretch>
            <a:fillRect/>
          </a:stretch>
        </p:blipFill>
        <p:spPr>
          <a:xfrm>
            <a:off x="1310386" y="960447"/>
            <a:ext cx="9564649" cy="4937105"/>
          </a:xfrm>
          <a:prstGeom prst="rect">
            <a:avLst/>
          </a:prstGeom>
        </p:spPr>
      </p:pic>
    </p:spTree>
    <p:extLst>
      <p:ext uri="{BB962C8B-B14F-4D97-AF65-F5344CB8AC3E}">
        <p14:creationId xmlns:p14="http://schemas.microsoft.com/office/powerpoint/2010/main" val="90452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38B09-04E0-C94B-AF03-A753D841C907}"/>
              </a:ext>
            </a:extLst>
          </p:cNvPr>
          <p:cNvSpPr>
            <a:spLocks noGrp="1"/>
          </p:cNvSpPr>
          <p:nvPr>
            <p:ph type="body" sz="quarter" idx="13"/>
          </p:nvPr>
        </p:nvSpPr>
        <p:spPr/>
        <p:txBody>
          <a:bodyPr/>
          <a:lstStyle/>
          <a:p>
            <a:pPr lvl="0"/>
            <a:r>
              <a:rPr lang="en-US"/>
              <a:t>Email Address</a:t>
            </a:r>
          </a:p>
          <a:p>
            <a:pPr lvl="0"/>
            <a:r>
              <a:rPr lang="en-US"/>
              <a:t>Date of Birth, address and SSN for beneficiary and ALR</a:t>
            </a:r>
          </a:p>
          <a:p>
            <a:pPr lvl="0"/>
            <a:r>
              <a:rPr lang="en-US"/>
              <a:t>Eligibility requirements</a:t>
            </a:r>
          </a:p>
          <a:p>
            <a:pPr lvl="0"/>
            <a:r>
              <a:rPr lang="en-US"/>
              <a:t>Contribute $25</a:t>
            </a:r>
          </a:p>
          <a:p>
            <a:pPr lvl="0"/>
            <a:r>
              <a:rPr lang="en-US"/>
              <a:t>Investment Selection</a:t>
            </a:r>
          </a:p>
        </p:txBody>
      </p:sp>
      <p:sp>
        <p:nvSpPr>
          <p:cNvPr id="4" name="Text Placeholder 3">
            <a:extLst>
              <a:ext uri="{FF2B5EF4-FFF2-40B4-BE49-F238E27FC236}">
                <a16:creationId xmlns:a16="http://schemas.microsoft.com/office/drawing/2014/main" id="{913782C3-3521-6282-2B8F-1813576FC06F}"/>
              </a:ext>
            </a:extLst>
          </p:cNvPr>
          <p:cNvSpPr>
            <a:spLocks noGrp="1"/>
          </p:cNvSpPr>
          <p:nvPr>
            <p:ph type="body" sz="quarter" idx="15"/>
          </p:nvPr>
        </p:nvSpPr>
        <p:spPr/>
        <p:txBody>
          <a:bodyPr/>
          <a:lstStyle/>
          <a:p>
            <a:r>
              <a:rPr lang="en-US" sz="2800"/>
              <a:t>What you need to get started</a:t>
            </a:r>
          </a:p>
        </p:txBody>
      </p:sp>
      <p:sp>
        <p:nvSpPr>
          <p:cNvPr id="5" name="Subtitle 4">
            <a:extLst>
              <a:ext uri="{FF2B5EF4-FFF2-40B4-BE49-F238E27FC236}">
                <a16:creationId xmlns:a16="http://schemas.microsoft.com/office/drawing/2014/main" id="{CC64447E-F82F-63FF-51C0-3EA633991828}"/>
              </a:ext>
            </a:extLst>
          </p:cNvPr>
          <p:cNvSpPr>
            <a:spLocks noGrp="1"/>
          </p:cNvSpPr>
          <p:nvPr>
            <p:ph type="subTitle" idx="1"/>
          </p:nvPr>
        </p:nvSpPr>
        <p:spPr/>
        <p:txBody>
          <a:bodyPr/>
          <a:lstStyle/>
          <a:p>
            <a:r>
              <a:rPr lang="en-US"/>
              <a:t>OPENING AN ACCOUNT</a:t>
            </a:r>
          </a:p>
        </p:txBody>
      </p:sp>
      <p:pic>
        <p:nvPicPr>
          <p:cNvPr id="8" name="Picture 7">
            <a:extLst>
              <a:ext uri="{FF2B5EF4-FFF2-40B4-BE49-F238E27FC236}">
                <a16:creationId xmlns:a16="http://schemas.microsoft.com/office/drawing/2014/main" id="{C5562EC5-666A-0189-FE6F-CD248F38EFA0}"/>
              </a:ext>
            </a:extLst>
          </p:cNvPr>
          <p:cNvPicPr>
            <a:picLocks noChangeAspect="1"/>
          </p:cNvPicPr>
          <p:nvPr/>
        </p:nvPicPr>
        <p:blipFill>
          <a:blip r:embed="rId3"/>
          <a:stretch>
            <a:fillRect/>
          </a:stretch>
        </p:blipFill>
        <p:spPr>
          <a:xfrm>
            <a:off x="6096000" y="667501"/>
            <a:ext cx="6030167" cy="5020376"/>
          </a:xfrm>
          <a:prstGeom prst="rect">
            <a:avLst/>
          </a:prstGeom>
        </p:spPr>
      </p:pic>
    </p:spTree>
    <p:extLst>
      <p:ext uri="{BB962C8B-B14F-4D97-AF65-F5344CB8AC3E}">
        <p14:creationId xmlns:p14="http://schemas.microsoft.com/office/powerpoint/2010/main" val="12050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D5C55-0E2E-801B-2830-787696BA46F2}"/>
              </a:ext>
            </a:extLst>
          </p:cNvPr>
          <p:cNvSpPr>
            <a:spLocks noGrp="1"/>
          </p:cNvSpPr>
          <p:nvPr>
            <p:ph type="body" sz="quarter" idx="15"/>
          </p:nvPr>
        </p:nvSpPr>
        <p:spPr/>
        <p:txBody>
          <a:bodyPr/>
          <a:lstStyle/>
          <a:p>
            <a:r>
              <a:rPr lang="en-US"/>
              <a:t>Anyone can contribute to an ABLE Account.</a:t>
            </a:r>
          </a:p>
        </p:txBody>
      </p:sp>
      <p:sp>
        <p:nvSpPr>
          <p:cNvPr id="3" name="Text Placeholder 2">
            <a:extLst>
              <a:ext uri="{FF2B5EF4-FFF2-40B4-BE49-F238E27FC236}">
                <a16:creationId xmlns:a16="http://schemas.microsoft.com/office/drawing/2014/main" id="{2D255EED-AF61-7C0C-E219-EF3483D05F85}"/>
              </a:ext>
            </a:extLst>
          </p:cNvPr>
          <p:cNvSpPr>
            <a:spLocks noGrp="1"/>
          </p:cNvSpPr>
          <p:nvPr>
            <p:ph type="body" sz="quarter" idx="13"/>
          </p:nvPr>
        </p:nvSpPr>
        <p:spPr/>
        <p:txBody>
          <a:bodyPr>
            <a:normAutofit lnSpcReduction="10000"/>
          </a:bodyPr>
          <a:lstStyle/>
          <a:p>
            <a:r>
              <a:rPr lang="en-US"/>
              <a:t>Generally, contributions are considered gifts (not income) to the individual with a disability. </a:t>
            </a:r>
          </a:p>
          <a:p>
            <a:r>
              <a:rPr lang="en-US"/>
              <a:t>A total of $19,000 per calendar year – max account balance $500,000</a:t>
            </a:r>
          </a:p>
          <a:p>
            <a:r>
              <a:rPr lang="en-US"/>
              <a:t>Rollover over 529 college savings plan.</a:t>
            </a:r>
          </a:p>
        </p:txBody>
      </p:sp>
      <p:sp>
        <p:nvSpPr>
          <p:cNvPr id="4" name="Text Placeholder 3">
            <a:extLst>
              <a:ext uri="{FF2B5EF4-FFF2-40B4-BE49-F238E27FC236}">
                <a16:creationId xmlns:a16="http://schemas.microsoft.com/office/drawing/2014/main" id="{15BC1FCA-8D3F-5FA5-EC1A-25B4882EAEC8}"/>
              </a:ext>
            </a:extLst>
          </p:cNvPr>
          <p:cNvSpPr>
            <a:spLocks noGrp="1"/>
          </p:cNvSpPr>
          <p:nvPr>
            <p:ph type="body" sz="quarter" idx="16"/>
          </p:nvPr>
        </p:nvSpPr>
        <p:spPr/>
        <p:txBody>
          <a:bodyPr/>
          <a:lstStyle/>
          <a:p>
            <a:r>
              <a:rPr lang="en-US"/>
              <a:t>Can contribute leftover SSA funds – additional rules</a:t>
            </a:r>
          </a:p>
          <a:p>
            <a:r>
              <a:rPr lang="en-US"/>
              <a:t>Income contributed to account still counts as income</a:t>
            </a:r>
          </a:p>
          <a:p>
            <a:r>
              <a:rPr lang="en-US"/>
              <a:t>ABLE to Work contribute above $19,000 limit – additional $15,060 in 2025.</a:t>
            </a:r>
          </a:p>
        </p:txBody>
      </p:sp>
      <p:sp>
        <p:nvSpPr>
          <p:cNvPr id="5" name="Subtitle 4">
            <a:extLst>
              <a:ext uri="{FF2B5EF4-FFF2-40B4-BE49-F238E27FC236}">
                <a16:creationId xmlns:a16="http://schemas.microsoft.com/office/drawing/2014/main" id="{9C0ABDEF-4284-74F1-84C9-C97E6FEA5CF3}"/>
              </a:ext>
            </a:extLst>
          </p:cNvPr>
          <p:cNvSpPr>
            <a:spLocks noGrp="1"/>
          </p:cNvSpPr>
          <p:nvPr>
            <p:ph type="subTitle" idx="1"/>
          </p:nvPr>
        </p:nvSpPr>
        <p:spPr>
          <a:xfrm>
            <a:off x="1397065" y="398440"/>
            <a:ext cx="5905960" cy="407773"/>
          </a:xfrm>
        </p:spPr>
        <p:txBody>
          <a:bodyPr/>
          <a:lstStyle/>
          <a:p>
            <a:r>
              <a:rPr lang="en-US"/>
              <a:t>CONTRIBUTIONS</a:t>
            </a:r>
          </a:p>
        </p:txBody>
      </p:sp>
    </p:spTree>
    <p:extLst>
      <p:ext uri="{BB962C8B-B14F-4D97-AF65-F5344CB8AC3E}">
        <p14:creationId xmlns:p14="http://schemas.microsoft.com/office/powerpoint/2010/main" val="399153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a:extLst>
              <a:ext uri="{FF2B5EF4-FFF2-40B4-BE49-F238E27FC236}">
                <a16:creationId xmlns:a16="http://schemas.microsoft.com/office/drawing/2014/main" id="{A2EECA7B-E28D-635A-F8B3-A7B54B924DE5}"/>
              </a:ext>
            </a:extLst>
          </p:cNvPr>
          <p:cNvSpPr txBox="1">
            <a:spLocks/>
          </p:cNvSpPr>
          <p:nvPr/>
        </p:nvSpPr>
        <p:spPr>
          <a:xfrm>
            <a:off x="7095896" y="3906739"/>
            <a:ext cx="3457575" cy="22341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a:lnSpc>
                <a:spcPct val="115000"/>
              </a:lnSpc>
              <a:spcBef>
                <a:spcPts val="0"/>
              </a:spcBef>
              <a:spcAft>
                <a:spcPts val="0"/>
              </a:spcAft>
              <a:buClr>
                <a:schemeClr val="dk2"/>
              </a:buClr>
              <a:buSzPts val="1800"/>
              <a:buFont typeface="Arial"/>
              <a:buNone/>
              <a:defRPr sz="12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marR="0" lvl="0" indent="0" algn="ctr" defTabSz="914400" rtl="0" eaLnBrk="1" fontAlgn="auto" latinLnBrk="0" hangingPunct="1">
              <a:lnSpc>
                <a:spcPct val="115000"/>
              </a:lnSpc>
              <a:spcBef>
                <a:spcPts val="0"/>
              </a:spcBef>
              <a:spcAft>
                <a:spcPts val="1200"/>
              </a:spcAft>
              <a:buClr>
                <a:srgbClr val="595959"/>
              </a:buClr>
              <a:buSzPts val="1800"/>
              <a:buFont typeface="Arial"/>
              <a:buNone/>
              <a:tabLst/>
              <a:defRPr/>
            </a:pPr>
            <a:r>
              <a:rPr kumimoji="0" lang="en-US" sz="1600" b="1" i="0" u="none" strike="noStrike" kern="0" cap="none" spc="0" normalizeH="0" baseline="0" noProof="0">
                <a:ln>
                  <a:noFill/>
                </a:ln>
                <a:solidFill>
                  <a:srgbClr val="595959"/>
                </a:solidFill>
                <a:effectLst/>
                <a:uLnTx/>
                <a:uFillTx/>
                <a:latin typeface="Arial"/>
                <a:cs typeface="Arial"/>
                <a:sym typeface="Arial"/>
              </a:rPr>
              <a:t>Additional Funds</a:t>
            </a:r>
          </a:p>
        </p:txBody>
      </p:sp>
      <p:pic>
        <p:nvPicPr>
          <p:cNvPr id="34" name="Picture 2">
            <a:extLst>
              <a:ext uri="{FF2B5EF4-FFF2-40B4-BE49-F238E27FC236}">
                <a16:creationId xmlns:a16="http://schemas.microsoft.com/office/drawing/2014/main" id="{7066595C-EA83-D577-DBF5-A28FFE5352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7769" y="1059600"/>
            <a:ext cx="3715170" cy="26712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3" descr="chart-growth">
            <a:extLst>
              <a:ext uri="{FF2B5EF4-FFF2-40B4-BE49-F238E27FC236}">
                <a16:creationId xmlns:a16="http://schemas.microsoft.com/office/drawing/2014/main" id="{2E1264CE-F568-1DF8-C732-02F653C70B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4546" y="3906569"/>
            <a:ext cx="1559726" cy="15597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5" descr="chart-moderate">
            <a:extLst>
              <a:ext uri="{FF2B5EF4-FFF2-40B4-BE49-F238E27FC236}">
                <a16:creationId xmlns:a16="http://schemas.microsoft.com/office/drawing/2014/main" id="{BA4FD952-B766-FB63-8A0E-83468FBC21A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0075" y="3906569"/>
            <a:ext cx="1559726" cy="15597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7" descr="chart-conservative">
            <a:extLst>
              <a:ext uri="{FF2B5EF4-FFF2-40B4-BE49-F238E27FC236}">
                <a16:creationId xmlns:a16="http://schemas.microsoft.com/office/drawing/2014/main" id="{5748553D-A44E-4637-CC1D-324CFD7DAB0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5605" y="3906911"/>
            <a:ext cx="1559726" cy="155972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369EE7D-C9D5-046E-C981-7BBDDF3A43EC}"/>
              </a:ext>
            </a:extLst>
          </p:cNvPr>
          <p:cNvSpPr txBox="1"/>
          <p:nvPr/>
        </p:nvSpPr>
        <p:spPr>
          <a:xfrm>
            <a:off x="817887" y="5699241"/>
            <a:ext cx="1395161" cy="338554"/>
          </a:xfrm>
          <a:prstGeom prst="rect">
            <a:avLst/>
          </a:prstGeom>
          <a:noFill/>
        </p:spPr>
        <p:txBody>
          <a:bodyPr wrap="square">
            <a:spAutoFit/>
          </a:bodyPr>
          <a:lstStyle/>
          <a:p>
            <a:pPr>
              <a:spcAft>
                <a:spcPts val="600"/>
              </a:spcAft>
              <a:buClr>
                <a:srgbClr val="000000"/>
              </a:buClr>
              <a:buFont typeface="Arial"/>
              <a:buNone/>
            </a:pPr>
            <a:r>
              <a:rPr lang="en-US" sz="1600" kern="0">
                <a:solidFill>
                  <a:srgbClr val="595959"/>
                </a:solidFill>
                <a:cs typeface="Arial"/>
                <a:sym typeface="Arial"/>
              </a:rPr>
              <a:t>Conservative</a:t>
            </a:r>
            <a:r>
              <a:rPr lang="en-US" sz="1600" b="1" kern="0">
                <a:solidFill>
                  <a:srgbClr val="595959"/>
                </a:solidFill>
                <a:cs typeface="Arial"/>
                <a:sym typeface="Arial"/>
              </a:rPr>
              <a:t> </a:t>
            </a:r>
          </a:p>
        </p:txBody>
      </p:sp>
      <p:sp>
        <p:nvSpPr>
          <p:cNvPr id="39" name="TextBox 38">
            <a:extLst>
              <a:ext uri="{FF2B5EF4-FFF2-40B4-BE49-F238E27FC236}">
                <a16:creationId xmlns:a16="http://schemas.microsoft.com/office/drawing/2014/main" id="{11D2F813-4F6B-E4DA-F74F-FD9A1D66368D}"/>
              </a:ext>
            </a:extLst>
          </p:cNvPr>
          <p:cNvSpPr txBox="1"/>
          <p:nvPr/>
        </p:nvSpPr>
        <p:spPr>
          <a:xfrm>
            <a:off x="2566470" y="5699241"/>
            <a:ext cx="1249198" cy="338554"/>
          </a:xfrm>
          <a:prstGeom prst="rect">
            <a:avLst/>
          </a:prstGeom>
          <a:noFill/>
        </p:spPr>
        <p:txBody>
          <a:bodyPr wrap="square">
            <a:spAutoFit/>
          </a:bodyPr>
          <a:lstStyle/>
          <a:p>
            <a:pPr algn="ctr">
              <a:spcAft>
                <a:spcPts val="600"/>
              </a:spcAft>
              <a:buClr>
                <a:srgbClr val="000000"/>
              </a:buClr>
              <a:buFont typeface="Arial"/>
              <a:buNone/>
            </a:pPr>
            <a:r>
              <a:rPr lang="en-US" sz="1600" kern="0">
                <a:solidFill>
                  <a:srgbClr val="595959"/>
                </a:solidFill>
                <a:cs typeface="Arial"/>
                <a:sym typeface="Arial"/>
              </a:rPr>
              <a:t>Moderate</a:t>
            </a:r>
            <a:r>
              <a:rPr lang="en-US" sz="1200" b="1" kern="0">
                <a:solidFill>
                  <a:srgbClr val="595959"/>
                </a:solidFill>
                <a:cs typeface="Arial"/>
                <a:sym typeface="Arial"/>
              </a:rPr>
              <a:t> </a:t>
            </a:r>
          </a:p>
        </p:txBody>
      </p:sp>
      <p:sp>
        <p:nvSpPr>
          <p:cNvPr id="40" name="TextBox 39">
            <a:extLst>
              <a:ext uri="{FF2B5EF4-FFF2-40B4-BE49-F238E27FC236}">
                <a16:creationId xmlns:a16="http://schemas.microsoft.com/office/drawing/2014/main" id="{A636899C-6215-16A8-8ECD-A28F15C3C591}"/>
              </a:ext>
            </a:extLst>
          </p:cNvPr>
          <p:cNvSpPr txBox="1"/>
          <p:nvPr/>
        </p:nvSpPr>
        <p:spPr>
          <a:xfrm>
            <a:off x="4166019" y="5699241"/>
            <a:ext cx="1076780" cy="338554"/>
          </a:xfrm>
          <a:prstGeom prst="rect">
            <a:avLst/>
          </a:prstGeom>
          <a:noFill/>
        </p:spPr>
        <p:txBody>
          <a:bodyPr wrap="square">
            <a:spAutoFit/>
          </a:bodyPr>
          <a:lstStyle/>
          <a:p>
            <a:pPr algn="ctr">
              <a:spcAft>
                <a:spcPts val="600"/>
              </a:spcAft>
              <a:buClr>
                <a:srgbClr val="000000"/>
              </a:buClr>
              <a:buFont typeface="Arial"/>
              <a:buNone/>
            </a:pPr>
            <a:r>
              <a:rPr lang="en-US" sz="1600" kern="0">
                <a:solidFill>
                  <a:srgbClr val="595959"/>
                </a:solidFill>
                <a:cs typeface="Arial"/>
                <a:sym typeface="Arial"/>
              </a:rPr>
              <a:t>Growth</a:t>
            </a:r>
          </a:p>
        </p:txBody>
      </p:sp>
      <p:grpSp>
        <p:nvGrpSpPr>
          <p:cNvPr id="42" name="Group 41">
            <a:extLst>
              <a:ext uri="{FF2B5EF4-FFF2-40B4-BE49-F238E27FC236}">
                <a16:creationId xmlns:a16="http://schemas.microsoft.com/office/drawing/2014/main" id="{783AE8A6-699B-F303-DB20-A674C2080FA5}"/>
              </a:ext>
            </a:extLst>
          </p:cNvPr>
          <p:cNvGrpSpPr/>
          <p:nvPr/>
        </p:nvGrpSpPr>
        <p:grpSpPr>
          <a:xfrm>
            <a:off x="7059106" y="4571769"/>
            <a:ext cx="3715170" cy="1745056"/>
            <a:chOff x="5527599" y="3195426"/>
            <a:chExt cx="3474720" cy="1231020"/>
          </a:xfrm>
        </p:grpSpPr>
        <p:sp>
          <p:nvSpPr>
            <p:cNvPr id="43" name="object 46">
              <a:extLst>
                <a:ext uri="{FF2B5EF4-FFF2-40B4-BE49-F238E27FC236}">
                  <a16:creationId xmlns:a16="http://schemas.microsoft.com/office/drawing/2014/main" id="{E01EFFB0-D4BC-41D7-F474-80F00D37DFA1}"/>
                </a:ext>
              </a:extLst>
            </p:cNvPr>
            <p:cNvSpPr/>
            <p:nvPr/>
          </p:nvSpPr>
          <p:spPr>
            <a:xfrm>
              <a:off x="5527599" y="3195426"/>
              <a:ext cx="3474720" cy="274320"/>
            </a:xfrm>
            <a:prstGeom prst="roundRect">
              <a:avLst/>
            </a:prstGeom>
            <a:solidFill>
              <a:srgbClr val="D6B01A"/>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Money Market Fund – </a:t>
              </a:r>
              <a:r>
                <a:rPr lang="en-US" sz="1400" i="1" kern="0">
                  <a:solidFill>
                    <a:srgbClr val="FFFFFF"/>
                  </a:solidFill>
                  <a:cs typeface="Arial"/>
                  <a:sym typeface="Arial"/>
                </a:rPr>
                <a:t>Florida Prime</a:t>
              </a:r>
              <a:endParaRPr lang="en-US" sz="1400" kern="0">
                <a:solidFill>
                  <a:srgbClr val="FFFFFF"/>
                </a:solidFill>
                <a:cs typeface="Arial"/>
                <a:sym typeface="Arial"/>
              </a:endParaRPr>
            </a:p>
          </p:txBody>
        </p:sp>
        <p:sp>
          <p:nvSpPr>
            <p:cNvPr id="44" name="object 46">
              <a:extLst>
                <a:ext uri="{FF2B5EF4-FFF2-40B4-BE49-F238E27FC236}">
                  <a16:creationId xmlns:a16="http://schemas.microsoft.com/office/drawing/2014/main" id="{55479B2B-8E51-CC0C-38AB-D1446318C129}"/>
                </a:ext>
              </a:extLst>
            </p:cNvPr>
            <p:cNvSpPr/>
            <p:nvPr/>
          </p:nvSpPr>
          <p:spPr>
            <a:xfrm>
              <a:off x="5527599" y="3514326"/>
              <a:ext cx="3474720" cy="274320"/>
            </a:xfrm>
            <a:prstGeom prst="roundRect">
              <a:avLst/>
            </a:prstGeom>
            <a:solidFill>
              <a:srgbClr val="A9C23F"/>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U.S. Bond Fund - </a:t>
              </a:r>
              <a:r>
                <a:rPr lang="en-US" sz="1400" i="1" kern="0">
                  <a:solidFill>
                    <a:srgbClr val="FFFFFF"/>
                  </a:solidFill>
                  <a:cs typeface="Arial"/>
                  <a:sym typeface="Arial"/>
                </a:rPr>
                <a:t>Vanguard</a:t>
              </a:r>
              <a:endParaRPr lang="en-US" sz="1400" kern="0">
                <a:solidFill>
                  <a:srgbClr val="FFFFFF"/>
                </a:solidFill>
                <a:cs typeface="Arial"/>
                <a:sym typeface="Arial"/>
              </a:endParaRPr>
            </a:p>
          </p:txBody>
        </p:sp>
        <p:sp>
          <p:nvSpPr>
            <p:cNvPr id="45" name="object 46">
              <a:extLst>
                <a:ext uri="{FF2B5EF4-FFF2-40B4-BE49-F238E27FC236}">
                  <a16:creationId xmlns:a16="http://schemas.microsoft.com/office/drawing/2014/main" id="{AA091D43-63CC-E9AD-A1C2-A8A7278DD11A}"/>
                </a:ext>
              </a:extLst>
            </p:cNvPr>
            <p:cNvSpPr/>
            <p:nvPr/>
          </p:nvSpPr>
          <p:spPr>
            <a:xfrm>
              <a:off x="5527599" y="3833226"/>
              <a:ext cx="3474720" cy="274320"/>
            </a:xfrm>
            <a:prstGeom prst="roundRect">
              <a:avLst/>
            </a:prstGeom>
            <a:solidFill>
              <a:srgbClr val="0075AA"/>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U.S. Stock Fund - </a:t>
              </a:r>
              <a:r>
                <a:rPr lang="en-US" sz="1400" i="1" kern="0">
                  <a:solidFill>
                    <a:srgbClr val="FFFFFF"/>
                  </a:solidFill>
                  <a:cs typeface="Arial"/>
                  <a:sym typeface="Arial"/>
                </a:rPr>
                <a:t>Vanguard</a:t>
              </a:r>
              <a:endParaRPr lang="en-US" sz="1400" kern="0">
                <a:solidFill>
                  <a:srgbClr val="FFFFFF"/>
                </a:solidFill>
                <a:cs typeface="Arial"/>
                <a:sym typeface="Arial"/>
              </a:endParaRPr>
            </a:p>
          </p:txBody>
        </p:sp>
        <p:sp>
          <p:nvSpPr>
            <p:cNvPr id="46" name="object 46">
              <a:extLst>
                <a:ext uri="{FF2B5EF4-FFF2-40B4-BE49-F238E27FC236}">
                  <a16:creationId xmlns:a16="http://schemas.microsoft.com/office/drawing/2014/main" id="{30D6CDA2-54C8-6AD2-D00F-A174B555A2FA}"/>
                </a:ext>
              </a:extLst>
            </p:cNvPr>
            <p:cNvSpPr/>
            <p:nvPr/>
          </p:nvSpPr>
          <p:spPr>
            <a:xfrm>
              <a:off x="5527599" y="4152126"/>
              <a:ext cx="3474720" cy="274320"/>
            </a:xfrm>
            <a:prstGeom prst="roundRect">
              <a:avLst/>
            </a:prstGeom>
            <a:solidFill>
              <a:srgbClr val="54174B"/>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International Stock Fund - </a:t>
              </a:r>
              <a:r>
                <a:rPr lang="en-US" sz="1400" i="1" kern="0">
                  <a:solidFill>
                    <a:srgbClr val="FFFFFF"/>
                  </a:solidFill>
                  <a:cs typeface="Arial"/>
                  <a:sym typeface="Arial"/>
                </a:rPr>
                <a:t>BlackRock</a:t>
              </a:r>
              <a:br>
                <a:rPr lang="en-US" sz="1400" kern="0">
                  <a:solidFill>
                    <a:srgbClr val="FFFFFF"/>
                  </a:solidFill>
                  <a:cs typeface="Arial"/>
                  <a:sym typeface="Arial"/>
                </a:rPr>
              </a:br>
              <a:endParaRPr lang="en-US" sz="1400" kern="0">
                <a:solidFill>
                  <a:srgbClr val="FFFFFF"/>
                </a:solidFill>
                <a:cs typeface="Arial"/>
                <a:sym typeface="Arial"/>
              </a:endParaRPr>
            </a:p>
          </p:txBody>
        </p:sp>
      </p:grpSp>
      <p:sp>
        <p:nvSpPr>
          <p:cNvPr id="47" name="TextBox 46">
            <a:extLst>
              <a:ext uri="{FF2B5EF4-FFF2-40B4-BE49-F238E27FC236}">
                <a16:creationId xmlns:a16="http://schemas.microsoft.com/office/drawing/2014/main" id="{240F36EB-B792-987C-2BC7-0FBE68BE9949}"/>
              </a:ext>
            </a:extLst>
          </p:cNvPr>
          <p:cNvSpPr txBox="1"/>
          <p:nvPr/>
        </p:nvSpPr>
        <p:spPr>
          <a:xfrm>
            <a:off x="1436069" y="3377333"/>
            <a:ext cx="3227488" cy="338554"/>
          </a:xfrm>
          <a:prstGeom prst="rect">
            <a:avLst/>
          </a:prstGeom>
          <a:noFill/>
        </p:spPr>
        <p:txBody>
          <a:bodyPr wrap="square">
            <a:spAutoFit/>
          </a:bodyPr>
          <a:lstStyle/>
          <a:p>
            <a:pPr algn="ctr">
              <a:buClr>
                <a:srgbClr val="000000"/>
              </a:buClr>
              <a:buFont typeface="Arial"/>
              <a:buNone/>
            </a:pPr>
            <a:r>
              <a:rPr lang="en-US" sz="1600" b="1" kern="0">
                <a:solidFill>
                  <a:srgbClr val="595959"/>
                </a:solidFill>
                <a:cs typeface="Arial"/>
                <a:sym typeface="Arial"/>
              </a:rPr>
              <a:t>Predesigned Portfolio Options</a:t>
            </a:r>
          </a:p>
        </p:txBody>
      </p:sp>
      <p:grpSp>
        <p:nvGrpSpPr>
          <p:cNvPr id="48" name="Group 47">
            <a:extLst>
              <a:ext uri="{FF2B5EF4-FFF2-40B4-BE49-F238E27FC236}">
                <a16:creationId xmlns:a16="http://schemas.microsoft.com/office/drawing/2014/main" id="{5824C2A6-3FD4-8CDB-4DA4-3ABF7E7233A9}"/>
              </a:ext>
            </a:extLst>
          </p:cNvPr>
          <p:cNvGrpSpPr/>
          <p:nvPr/>
        </p:nvGrpSpPr>
        <p:grpSpPr>
          <a:xfrm>
            <a:off x="2332968" y="1267176"/>
            <a:ext cx="1591578" cy="1545928"/>
            <a:chOff x="1744416" y="1238728"/>
            <a:chExt cx="1116139" cy="1102422"/>
          </a:xfrm>
        </p:grpSpPr>
        <p:sp>
          <p:nvSpPr>
            <p:cNvPr id="49" name="Oval 48">
              <a:extLst>
                <a:ext uri="{FF2B5EF4-FFF2-40B4-BE49-F238E27FC236}">
                  <a16:creationId xmlns:a16="http://schemas.microsoft.com/office/drawing/2014/main" id="{04D3A002-F824-4628-0A26-1014EFE74D96}"/>
                </a:ext>
              </a:extLst>
            </p:cNvPr>
            <p:cNvSpPr/>
            <p:nvPr/>
          </p:nvSpPr>
          <p:spPr>
            <a:xfrm>
              <a:off x="1839995" y="1424513"/>
              <a:ext cx="938634" cy="916637"/>
            </a:xfrm>
            <a:prstGeom prst="ellipse">
              <a:avLst/>
            </a:prstGeom>
            <a:solidFill>
              <a:srgbClr val="24729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800" b="1"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50" name="TextBox 49">
              <a:extLst>
                <a:ext uri="{FF2B5EF4-FFF2-40B4-BE49-F238E27FC236}">
                  <a16:creationId xmlns:a16="http://schemas.microsoft.com/office/drawing/2014/main" id="{6DF01F0E-99C1-9C5C-3C26-4D49BED65F3F}"/>
                </a:ext>
              </a:extLst>
            </p:cNvPr>
            <p:cNvSpPr txBox="1"/>
            <p:nvPr/>
          </p:nvSpPr>
          <p:spPr>
            <a:xfrm>
              <a:off x="1744416" y="1703371"/>
              <a:ext cx="1116139" cy="37311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cs typeface="Arial"/>
                  <a:sym typeface="Arial"/>
                </a:rPr>
                <a:t>FDIC Savings</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cs typeface="Arial"/>
                  <a:sym typeface="Arial"/>
                </a:rPr>
                <a:t> Fund</a:t>
              </a:r>
            </a:p>
          </p:txBody>
        </p:sp>
        <p:sp>
          <p:nvSpPr>
            <p:cNvPr id="51" name="Oval 50">
              <a:extLst>
                <a:ext uri="{FF2B5EF4-FFF2-40B4-BE49-F238E27FC236}">
                  <a16:creationId xmlns:a16="http://schemas.microsoft.com/office/drawing/2014/main" id="{6F3F392B-7F53-7CD4-A0B8-83DFEFB21319}"/>
                </a:ext>
              </a:extLst>
            </p:cNvPr>
            <p:cNvSpPr/>
            <p:nvPr/>
          </p:nvSpPr>
          <p:spPr>
            <a:xfrm>
              <a:off x="2103423" y="1238728"/>
              <a:ext cx="419689" cy="420336"/>
            </a:xfrm>
            <a:prstGeom prst="ellipse">
              <a:avLst/>
            </a:prstGeom>
            <a:solidFill>
              <a:srgbClr val="0C36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pic>
          <p:nvPicPr>
            <p:cNvPr id="52" name="Graphic 51" descr="Money with solid fill">
              <a:extLst>
                <a:ext uri="{FF2B5EF4-FFF2-40B4-BE49-F238E27FC236}">
                  <a16:creationId xmlns:a16="http://schemas.microsoft.com/office/drawing/2014/main" id="{35685EEE-58D0-0F8D-CAA5-98025BDD9A6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57497" y="1287047"/>
              <a:ext cx="307777" cy="307777"/>
            </a:xfrm>
            <a:prstGeom prst="rect">
              <a:avLst/>
            </a:prstGeom>
          </p:spPr>
        </p:pic>
      </p:grpSp>
      <p:sp>
        <p:nvSpPr>
          <p:cNvPr id="63" name="Subtitle 1">
            <a:extLst>
              <a:ext uri="{FF2B5EF4-FFF2-40B4-BE49-F238E27FC236}">
                <a16:creationId xmlns:a16="http://schemas.microsoft.com/office/drawing/2014/main" id="{A02E4E3D-72B8-FCEC-41CD-C9C1254DD9E5}"/>
              </a:ext>
            </a:extLst>
          </p:cNvPr>
          <p:cNvSpPr txBox="1">
            <a:spLocks/>
          </p:cNvSpPr>
          <p:nvPr/>
        </p:nvSpPr>
        <p:spPr>
          <a:xfrm>
            <a:off x="384475" y="512185"/>
            <a:ext cx="5905960" cy="407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spc="300">
                <a:solidFill>
                  <a:schemeClr val="accent2"/>
                </a:solidFill>
              </a:rPr>
              <a:t>INVESTMENT AND SAVINGS OPTIONS</a:t>
            </a:r>
            <a:endParaRPr lang="en-US"/>
          </a:p>
        </p:txBody>
      </p:sp>
      <p:sp>
        <p:nvSpPr>
          <p:cNvPr id="64" name="Rectangle 63">
            <a:extLst>
              <a:ext uri="{FF2B5EF4-FFF2-40B4-BE49-F238E27FC236}">
                <a16:creationId xmlns:a16="http://schemas.microsoft.com/office/drawing/2014/main" id="{2CB9C142-20D0-5427-D513-B0F3855BA90B}"/>
              </a:ext>
            </a:extLst>
          </p:cNvPr>
          <p:cNvSpPr/>
          <p:nvPr/>
        </p:nvSpPr>
        <p:spPr>
          <a:xfrm>
            <a:off x="1673306" y="1114810"/>
            <a:ext cx="3044373" cy="192654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5" name="Rectangle 64">
            <a:extLst>
              <a:ext uri="{FF2B5EF4-FFF2-40B4-BE49-F238E27FC236}">
                <a16:creationId xmlns:a16="http://schemas.microsoft.com/office/drawing/2014/main" id="{BDCCDA1F-1FFF-B4C7-1675-68669C3BC606}"/>
              </a:ext>
            </a:extLst>
          </p:cNvPr>
          <p:cNvSpPr/>
          <p:nvPr/>
        </p:nvSpPr>
        <p:spPr>
          <a:xfrm>
            <a:off x="475861" y="3234945"/>
            <a:ext cx="5262465" cy="311087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6" name="Rectangle 65">
            <a:extLst>
              <a:ext uri="{FF2B5EF4-FFF2-40B4-BE49-F238E27FC236}">
                <a16:creationId xmlns:a16="http://schemas.microsoft.com/office/drawing/2014/main" id="{52D49B5C-E279-2CDF-5685-75A4882A103A}"/>
              </a:ext>
            </a:extLst>
          </p:cNvPr>
          <p:cNvSpPr/>
          <p:nvPr/>
        </p:nvSpPr>
        <p:spPr>
          <a:xfrm>
            <a:off x="6666074" y="900347"/>
            <a:ext cx="4530661" cy="5631081"/>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70538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342940-9827-FF74-B0C1-D6CA1C89A4FF}"/>
              </a:ext>
            </a:extLst>
          </p:cNvPr>
          <p:cNvSpPr>
            <a:spLocks noGrp="1"/>
          </p:cNvSpPr>
          <p:nvPr>
            <p:ph type="body" sz="quarter" idx="15"/>
          </p:nvPr>
        </p:nvSpPr>
        <p:spPr/>
        <p:txBody>
          <a:bodyPr/>
          <a:lstStyle/>
          <a:p>
            <a:r>
              <a:rPr lang="en-US"/>
              <a:t>ACH / Prepaid Card</a:t>
            </a:r>
          </a:p>
          <a:p>
            <a:r>
              <a:rPr lang="en-US"/>
              <a:t>2 – 3 Business Days</a:t>
            </a:r>
          </a:p>
        </p:txBody>
      </p:sp>
      <p:sp>
        <p:nvSpPr>
          <p:cNvPr id="3" name="Text Placeholder 2">
            <a:extLst>
              <a:ext uri="{FF2B5EF4-FFF2-40B4-BE49-F238E27FC236}">
                <a16:creationId xmlns:a16="http://schemas.microsoft.com/office/drawing/2014/main" id="{C1B611D7-F732-7C6F-7F15-AFC811B7FDA5}"/>
              </a:ext>
            </a:extLst>
          </p:cNvPr>
          <p:cNvSpPr>
            <a:spLocks noGrp="1"/>
          </p:cNvSpPr>
          <p:nvPr>
            <p:ph type="body" sz="quarter" idx="13"/>
          </p:nvPr>
        </p:nvSpPr>
        <p:spPr/>
        <p:txBody>
          <a:bodyPr>
            <a:normAutofit lnSpcReduction="10000"/>
          </a:bodyPr>
          <a:lstStyle/>
          <a:p>
            <a:r>
              <a:rPr lang="en-US"/>
              <a:t>For fastest access to funds, request a withdraw via ACH to a connected bank account or Prepaid Card. THIS IS NOT A BANK ACCOUNT.</a:t>
            </a:r>
          </a:p>
        </p:txBody>
      </p:sp>
      <p:sp>
        <p:nvSpPr>
          <p:cNvPr id="4" name="Text Placeholder 3">
            <a:extLst>
              <a:ext uri="{FF2B5EF4-FFF2-40B4-BE49-F238E27FC236}">
                <a16:creationId xmlns:a16="http://schemas.microsoft.com/office/drawing/2014/main" id="{C85AE65C-A751-212D-3D9F-A53A0453DC00}"/>
              </a:ext>
            </a:extLst>
          </p:cNvPr>
          <p:cNvSpPr>
            <a:spLocks noGrp="1"/>
          </p:cNvSpPr>
          <p:nvPr>
            <p:ph type="body" sz="quarter" idx="16"/>
          </p:nvPr>
        </p:nvSpPr>
        <p:spPr/>
        <p:txBody>
          <a:bodyPr/>
          <a:lstStyle/>
          <a:p>
            <a:r>
              <a:rPr lang="en-US"/>
              <a:t>Check request</a:t>
            </a:r>
          </a:p>
          <a:p>
            <a:r>
              <a:rPr lang="en-US"/>
              <a:t>5 – 7 Business Days</a:t>
            </a:r>
          </a:p>
        </p:txBody>
      </p:sp>
      <p:sp>
        <p:nvSpPr>
          <p:cNvPr id="5" name="Text Placeholder 4">
            <a:extLst>
              <a:ext uri="{FF2B5EF4-FFF2-40B4-BE49-F238E27FC236}">
                <a16:creationId xmlns:a16="http://schemas.microsoft.com/office/drawing/2014/main" id="{334BB8F0-901C-264D-0FC5-5C2466622052}"/>
              </a:ext>
            </a:extLst>
          </p:cNvPr>
          <p:cNvSpPr>
            <a:spLocks noGrp="1"/>
          </p:cNvSpPr>
          <p:nvPr>
            <p:ph type="body" sz="quarter" idx="18"/>
          </p:nvPr>
        </p:nvSpPr>
        <p:spPr>
          <a:xfrm>
            <a:off x="1397064" y="3941074"/>
            <a:ext cx="4597335" cy="2539258"/>
          </a:xfrm>
        </p:spPr>
        <p:txBody>
          <a:bodyPr>
            <a:normAutofit fontScale="92500" lnSpcReduction="10000"/>
          </a:bodyPr>
          <a:lstStyle/>
          <a:p>
            <a:pPr lvl="0">
              <a:lnSpc>
                <a:spcPct val="120000"/>
              </a:lnSpc>
              <a:spcAft>
                <a:spcPts val="600"/>
              </a:spcAft>
            </a:pPr>
            <a:r>
              <a:rPr lang="en-US" sz="1600"/>
              <a:t>Individuals can have multiple bank accounts tied to account; must belong to ALR or Beneficiary.</a:t>
            </a:r>
          </a:p>
          <a:p>
            <a:pPr lvl="0">
              <a:lnSpc>
                <a:spcPct val="120000"/>
              </a:lnSpc>
              <a:spcAft>
                <a:spcPts val="600"/>
              </a:spcAft>
            </a:pPr>
            <a:r>
              <a:rPr lang="en-US" sz="1600"/>
              <a:t>The ABLE Visa® Prepaid Card is issued by Sunrise Banks N.A., St. Paul, MN 55103, Member FDIC, pursuant to a license from Visa U.S.A. Inc. This card can be used everywhere Visa debit cards are accepted. Use of this card constitutes acceptance of the terms and conditions stated in the Cardholder Agreement.</a:t>
            </a:r>
          </a:p>
        </p:txBody>
      </p:sp>
      <p:sp>
        <p:nvSpPr>
          <p:cNvPr id="6" name="Text Placeholder 5">
            <a:extLst>
              <a:ext uri="{FF2B5EF4-FFF2-40B4-BE49-F238E27FC236}">
                <a16:creationId xmlns:a16="http://schemas.microsoft.com/office/drawing/2014/main" id="{9A8F6EF9-CF1F-A30C-99D3-3AC2B08CFA0B}"/>
              </a:ext>
            </a:extLst>
          </p:cNvPr>
          <p:cNvSpPr>
            <a:spLocks noGrp="1"/>
          </p:cNvSpPr>
          <p:nvPr>
            <p:ph type="body" sz="quarter" idx="19"/>
          </p:nvPr>
        </p:nvSpPr>
        <p:spPr/>
        <p:txBody>
          <a:bodyPr>
            <a:normAutofit/>
          </a:bodyPr>
          <a:lstStyle/>
          <a:p>
            <a:r>
              <a:rPr lang="en-US"/>
              <a:t>Online can preview check, select previous vendors, and add information on memo line.</a:t>
            </a:r>
          </a:p>
        </p:txBody>
      </p:sp>
      <p:sp>
        <p:nvSpPr>
          <p:cNvPr id="7" name="Text Placeholder 6">
            <a:extLst>
              <a:ext uri="{FF2B5EF4-FFF2-40B4-BE49-F238E27FC236}">
                <a16:creationId xmlns:a16="http://schemas.microsoft.com/office/drawing/2014/main" id="{336443E5-0126-C83D-17AF-0F4AF96E66E3}"/>
              </a:ext>
            </a:extLst>
          </p:cNvPr>
          <p:cNvSpPr>
            <a:spLocks noGrp="1"/>
          </p:cNvSpPr>
          <p:nvPr>
            <p:ph type="body" sz="quarter" idx="20"/>
          </p:nvPr>
        </p:nvSpPr>
        <p:spPr>
          <a:xfrm>
            <a:off x="6286565" y="4038824"/>
            <a:ext cx="4597335" cy="2539258"/>
          </a:xfrm>
        </p:spPr>
        <p:txBody>
          <a:bodyPr>
            <a:normAutofit fontScale="92500" lnSpcReduction="20000"/>
          </a:bodyPr>
          <a:lstStyle/>
          <a:p>
            <a:pPr lvl="0"/>
            <a:r>
              <a:rPr lang="en-US"/>
              <a:t>Can be sent to ALR, Beneficiary or third-party.</a:t>
            </a:r>
          </a:p>
          <a:p>
            <a:r>
              <a:rPr lang="en-US"/>
              <a:t>Dependent on the USPS; option for overnight mail.</a:t>
            </a:r>
          </a:p>
          <a:p>
            <a:endParaRPr lang="en-US"/>
          </a:p>
          <a:p>
            <a:pPr marL="0" indent="0">
              <a:buNone/>
            </a:pPr>
            <a:r>
              <a:rPr lang="en-US" b="1"/>
              <a:t>Either way, choose funds to withdraw from. Earnings are tax-free if used for Qualified Disability Expenses. </a:t>
            </a:r>
          </a:p>
          <a:p>
            <a:pPr marL="0" indent="0">
              <a:buNone/>
            </a:pPr>
            <a:r>
              <a:rPr lang="en-US" b="1"/>
              <a:t>Recommend keeping documentation for IRS/SSA</a:t>
            </a:r>
          </a:p>
        </p:txBody>
      </p:sp>
      <p:sp>
        <p:nvSpPr>
          <p:cNvPr id="8" name="Subtitle 7">
            <a:extLst>
              <a:ext uri="{FF2B5EF4-FFF2-40B4-BE49-F238E27FC236}">
                <a16:creationId xmlns:a16="http://schemas.microsoft.com/office/drawing/2014/main" id="{DCFADD59-E8C9-F934-F538-100315532856}"/>
              </a:ext>
            </a:extLst>
          </p:cNvPr>
          <p:cNvSpPr>
            <a:spLocks noGrp="1"/>
          </p:cNvSpPr>
          <p:nvPr>
            <p:ph type="subTitle" idx="1"/>
          </p:nvPr>
        </p:nvSpPr>
        <p:spPr/>
        <p:txBody>
          <a:bodyPr/>
          <a:lstStyle/>
          <a:p>
            <a:r>
              <a:rPr lang="en-US"/>
              <a:t>DISTRIBUTIONS</a:t>
            </a:r>
          </a:p>
        </p:txBody>
      </p:sp>
    </p:spTree>
    <p:extLst>
      <p:ext uri="{BB962C8B-B14F-4D97-AF65-F5344CB8AC3E}">
        <p14:creationId xmlns:p14="http://schemas.microsoft.com/office/powerpoint/2010/main" val="252301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EF04E0-5A19-9286-4E77-5FD8BA19960D}"/>
              </a:ext>
            </a:extLst>
          </p:cNvPr>
          <p:cNvSpPr>
            <a:spLocks noGrp="1"/>
          </p:cNvSpPr>
          <p:nvPr>
            <p:ph type="subTitle" idx="1"/>
          </p:nvPr>
        </p:nvSpPr>
        <p:spPr/>
        <p:txBody>
          <a:bodyPr/>
          <a:lstStyle/>
          <a:p>
            <a:r>
              <a:rPr lang="en-US"/>
              <a:t>QUALIFIED DISABILITY EXPENSE (QDE)</a:t>
            </a:r>
          </a:p>
        </p:txBody>
      </p:sp>
      <p:pic>
        <p:nvPicPr>
          <p:cNvPr id="40" name="Picture 39">
            <a:extLst>
              <a:ext uri="{FF2B5EF4-FFF2-40B4-BE49-F238E27FC236}">
                <a16:creationId xmlns:a16="http://schemas.microsoft.com/office/drawing/2014/main" id="{39BAB619-6EE0-E275-3751-975C719DE294}"/>
              </a:ext>
            </a:extLst>
          </p:cNvPr>
          <p:cNvPicPr>
            <a:picLocks noChangeAspect="1"/>
          </p:cNvPicPr>
          <p:nvPr/>
        </p:nvPicPr>
        <p:blipFill>
          <a:blip r:embed="rId3"/>
          <a:stretch>
            <a:fillRect/>
          </a:stretch>
        </p:blipFill>
        <p:spPr>
          <a:xfrm>
            <a:off x="615820" y="836601"/>
            <a:ext cx="11527682" cy="5424239"/>
          </a:xfrm>
          <a:prstGeom prst="rect">
            <a:avLst/>
          </a:prstGeom>
          <a:solidFill>
            <a:schemeClr val="bg1"/>
          </a:solidFill>
        </p:spPr>
      </p:pic>
    </p:spTree>
    <p:extLst>
      <p:ext uri="{BB962C8B-B14F-4D97-AF65-F5344CB8AC3E}">
        <p14:creationId xmlns:p14="http://schemas.microsoft.com/office/powerpoint/2010/main" val="295657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520432-101D-C7EF-365B-271C13D6B815}"/>
              </a:ext>
            </a:extLst>
          </p:cNvPr>
          <p:cNvSpPr>
            <a:spLocks noGrp="1"/>
          </p:cNvSpPr>
          <p:nvPr>
            <p:ph type="body" sz="quarter" idx="13"/>
          </p:nvPr>
        </p:nvSpPr>
        <p:spPr>
          <a:xfrm>
            <a:off x="383747" y="3214481"/>
            <a:ext cx="5140753" cy="3149245"/>
          </a:xfrm>
        </p:spPr>
        <p:txBody>
          <a:bodyPr>
            <a:normAutofit fontScale="92500"/>
          </a:bodyPr>
          <a:lstStyle/>
          <a:p>
            <a:r>
              <a:rPr lang="en-US"/>
              <a:t>Free to enroll – no application fee, monthly maintenance fee or check request fee.</a:t>
            </a:r>
          </a:p>
          <a:p>
            <a:r>
              <a:rPr lang="en-US"/>
              <a:t>Investment administration fee ranges from 0% to 0.29% annualized (up to $2.90 per $1,000 each year)</a:t>
            </a:r>
          </a:p>
          <a:p>
            <a:r>
              <a:rPr lang="en-US"/>
              <a:t>Optional fees include paper statements ($20) and Prepaid Card $2.50 per month.</a:t>
            </a:r>
          </a:p>
        </p:txBody>
      </p:sp>
      <p:sp>
        <p:nvSpPr>
          <p:cNvPr id="4" name="Text Placeholder 3">
            <a:extLst>
              <a:ext uri="{FF2B5EF4-FFF2-40B4-BE49-F238E27FC236}">
                <a16:creationId xmlns:a16="http://schemas.microsoft.com/office/drawing/2014/main" id="{C244656A-6C3F-E0ED-A6E4-AA37100F8B55}"/>
              </a:ext>
            </a:extLst>
          </p:cNvPr>
          <p:cNvSpPr>
            <a:spLocks noGrp="1"/>
          </p:cNvSpPr>
          <p:nvPr>
            <p:ph type="body" sz="quarter" idx="15"/>
          </p:nvPr>
        </p:nvSpPr>
        <p:spPr/>
        <p:txBody>
          <a:bodyPr/>
          <a:lstStyle/>
          <a:p>
            <a:r>
              <a:rPr lang="en-US" sz="3200"/>
              <a:t>Best Value for Floridians</a:t>
            </a:r>
          </a:p>
        </p:txBody>
      </p:sp>
      <p:sp>
        <p:nvSpPr>
          <p:cNvPr id="5" name="Subtitle 4">
            <a:extLst>
              <a:ext uri="{FF2B5EF4-FFF2-40B4-BE49-F238E27FC236}">
                <a16:creationId xmlns:a16="http://schemas.microsoft.com/office/drawing/2014/main" id="{0CD6A234-5672-46E7-8F72-23C32D072DC3}"/>
              </a:ext>
            </a:extLst>
          </p:cNvPr>
          <p:cNvSpPr>
            <a:spLocks noGrp="1"/>
          </p:cNvSpPr>
          <p:nvPr>
            <p:ph type="subTitle" idx="1"/>
          </p:nvPr>
        </p:nvSpPr>
        <p:spPr/>
        <p:txBody>
          <a:bodyPr/>
          <a:lstStyle/>
          <a:p>
            <a:r>
              <a:rPr lang="en-US"/>
              <a:t>FEES</a:t>
            </a:r>
          </a:p>
        </p:txBody>
      </p:sp>
      <p:pic>
        <p:nvPicPr>
          <p:cNvPr id="9" name="Picture Placeholder 8" descr="A person walking in the grass&#10;&#10;AI-generated content may be incorrect.">
            <a:extLst>
              <a:ext uri="{FF2B5EF4-FFF2-40B4-BE49-F238E27FC236}">
                <a16:creationId xmlns:a16="http://schemas.microsoft.com/office/drawing/2014/main" id="{E1E37F9D-5254-5429-1A14-21EB083A2D7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076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90B229E-85CA-FEE8-48A1-5BEDE170D91A}"/>
              </a:ext>
            </a:extLst>
          </p:cNvPr>
          <p:cNvSpPr>
            <a:spLocks noGrp="1"/>
          </p:cNvSpPr>
          <p:nvPr>
            <p:ph type="subTitle" idx="1"/>
          </p:nvPr>
        </p:nvSpPr>
        <p:spPr/>
        <p:txBody>
          <a:bodyPr/>
          <a:lstStyle/>
          <a:p>
            <a:r>
              <a:rPr lang="en-US"/>
              <a:t>ABLE PROGRAMS NATIONWIDE</a:t>
            </a:r>
          </a:p>
        </p:txBody>
      </p:sp>
      <p:pic>
        <p:nvPicPr>
          <p:cNvPr id="18" name="Picture 17">
            <a:extLst>
              <a:ext uri="{FF2B5EF4-FFF2-40B4-BE49-F238E27FC236}">
                <a16:creationId xmlns:a16="http://schemas.microsoft.com/office/drawing/2014/main" id="{0D2636BB-F461-5384-F20F-8F6EF346F5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706"/>
          <a:stretch/>
        </p:blipFill>
        <p:spPr>
          <a:xfrm>
            <a:off x="675253" y="1394208"/>
            <a:ext cx="10484747" cy="4069583"/>
          </a:xfrm>
          <a:prstGeom prst="rect">
            <a:avLst/>
          </a:prstGeom>
        </p:spPr>
      </p:pic>
    </p:spTree>
    <p:extLst>
      <p:ext uri="{BB962C8B-B14F-4D97-AF65-F5344CB8AC3E}">
        <p14:creationId xmlns:p14="http://schemas.microsoft.com/office/powerpoint/2010/main" val="277894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38B09-04E0-C94B-AF03-A753D841C907}"/>
              </a:ext>
            </a:extLst>
          </p:cNvPr>
          <p:cNvSpPr>
            <a:spLocks noGrp="1"/>
          </p:cNvSpPr>
          <p:nvPr>
            <p:ph type="body" sz="quarter" idx="13"/>
          </p:nvPr>
        </p:nvSpPr>
        <p:spPr>
          <a:xfrm>
            <a:off x="383747" y="3214481"/>
            <a:ext cx="5140753" cy="3149245"/>
          </a:xfrm>
        </p:spPr>
        <p:txBody>
          <a:bodyPr>
            <a:normAutofit lnSpcReduction="10000"/>
          </a:bodyPr>
          <a:lstStyle/>
          <a:p>
            <a:pPr lvl="0"/>
            <a:r>
              <a:rPr lang="en-US"/>
              <a:t>History and Legislation</a:t>
            </a:r>
          </a:p>
          <a:p>
            <a:pPr lvl="0"/>
            <a:r>
              <a:rPr lang="en-US"/>
              <a:t>Program Management </a:t>
            </a:r>
          </a:p>
          <a:p>
            <a:pPr lvl="0"/>
            <a:r>
              <a:rPr lang="en-US"/>
              <a:t>ABLE Eligibility</a:t>
            </a:r>
          </a:p>
          <a:p>
            <a:r>
              <a:rPr lang="en-US"/>
              <a:t>ABLE Account</a:t>
            </a:r>
          </a:p>
          <a:p>
            <a:r>
              <a:rPr lang="en-US"/>
              <a:t>Public Benefits</a:t>
            </a:r>
          </a:p>
          <a:p>
            <a:pPr lvl="0"/>
            <a:r>
              <a:rPr lang="en-US"/>
              <a:t>Key Statistics</a:t>
            </a:r>
          </a:p>
          <a:p>
            <a:pPr lvl="0"/>
            <a:r>
              <a:rPr lang="en-US"/>
              <a:t>FAQs / Questions</a:t>
            </a:r>
          </a:p>
        </p:txBody>
      </p:sp>
      <p:sp>
        <p:nvSpPr>
          <p:cNvPr id="4" name="Text Placeholder 3">
            <a:extLst>
              <a:ext uri="{FF2B5EF4-FFF2-40B4-BE49-F238E27FC236}">
                <a16:creationId xmlns:a16="http://schemas.microsoft.com/office/drawing/2014/main" id="{913782C3-3521-6282-2B8F-1813576FC06F}"/>
              </a:ext>
            </a:extLst>
          </p:cNvPr>
          <p:cNvSpPr>
            <a:spLocks noGrp="1"/>
          </p:cNvSpPr>
          <p:nvPr>
            <p:ph type="body" sz="quarter" idx="15"/>
          </p:nvPr>
        </p:nvSpPr>
        <p:spPr/>
        <p:txBody>
          <a:bodyPr/>
          <a:lstStyle/>
          <a:p>
            <a:r>
              <a:rPr lang="en-US"/>
              <a:t>ABLE Outline</a:t>
            </a:r>
          </a:p>
        </p:txBody>
      </p:sp>
      <p:sp>
        <p:nvSpPr>
          <p:cNvPr id="5" name="Subtitle 4">
            <a:extLst>
              <a:ext uri="{FF2B5EF4-FFF2-40B4-BE49-F238E27FC236}">
                <a16:creationId xmlns:a16="http://schemas.microsoft.com/office/drawing/2014/main" id="{CC64447E-F82F-63FF-51C0-3EA633991828}"/>
              </a:ext>
            </a:extLst>
          </p:cNvPr>
          <p:cNvSpPr>
            <a:spLocks noGrp="1"/>
          </p:cNvSpPr>
          <p:nvPr>
            <p:ph type="subTitle" idx="1"/>
          </p:nvPr>
        </p:nvSpPr>
        <p:spPr/>
        <p:txBody>
          <a:bodyPr/>
          <a:lstStyle/>
          <a:p>
            <a:r>
              <a:rPr lang="en-US"/>
              <a:t>PRESENTATION OVERVIEW</a:t>
            </a:r>
          </a:p>
        </p:txBody>
      </p:sp>
      <p:pic>
        <p:nvPicPr>
          <p:cNvPr id="9" name="Picture Placeholder 8" descr="A person and a child posing with a dog&#10;&#10;AI-generated content may be incorrect.">
            <a:extLst>
              <a:ext uri="{FF2B5EF4-FFF2-40B4-BE49-F238E27FC236}">
                <a16:creationId xmlns:a16="http://schemas.microsoft.com/office/drawing/2014/main" id="{9C02BACA-D124-971A-58DB-BE6B4A37CF3F}"/>
              </a:ext>
            </a:extLst>
          </p:cNvPr>
          <p:cNvPicPr>
            <a:picLocks noGrp="1" noChangeAspect="1"/>
          </p:cNvPicPr>
          <p:nvPr>
            <p:ph type="pic" sz="quarter" idx="14"/>
          </p:nvPr>
        </p:nvPicPr>
        <p:blipFill>
          <a:blip r:embed="rId3"/>
          <a:srcRect l="23482" r="23482"/>
          <a:stretch>
            <a:fillRect/>
          </a:stretch>
        </p:blipFill>
        <p:spPr/>
      </p:pic>
    </p:spTree>
    <p:extLst>
      <p:ext uri="{BB962C8B-B14F-4D97-AF65-F5344CB8AC3E}">
        <p14:creationId xmlns:p14="http://schemas.microsoft.com/office/powerpoint/2010/main" val="262715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90B229E-85CA-FEE8-48A1-5BEDE170D91A}"/>
              </a:ext>
            </a:extLst>
          </p:cNvPr>
          <p:cNvSpPr>
            <a:spLocks noGrp="1"/>
          </p:cNvSpPr>
          <p:nvPr>
            <p:ph type="subTitle" idx="1"/>
          </p:nvPr>
        </p:nvSpPr>
        <p:spPr/>
        <p:txBody>
          <a:bodyPr/>
          <a:lstStyle/>
          <a:p>
            <a:r>
              <a:rPr lang="en-US"/>
              <a:t>ABLE ACCOUNTS NATIONALLY AND FLORIDA</a:t>
            </a:r>
          </a:p>
        </p:txBody>
      </p:sp>
      <p:graphicFrame>
        <p:nvGraphicFramePr>
          <p:cNvPr id="67" name="Table 66">
            <a:extLst>
              <a:ext uri="{FF2B5EF4-FFF2-40B4-BE49-F238E27FC236}">
                <a16:creationId xmlns:a16="http://schemas.microsoft.com/office/drawing/2014/main" id="{0403D503-A6D4-6419-BA69-CE4F335EF9C2}"/>
              </a:ext>
            </a:extLst>
          </p:cNvPr>
          <p:cNvGraphicFramePr>
            <a:graphicFrameLocks noGrp="1"/>
          </p:cNvGraphicFramePr>
          <p:nvPr>
            <p:extLst>
              <p:ext uri="{D42A27DB-BD31-4B8C-83A1-F6EECF244321}">
                <p14:modId xmlns:p14="http://schemas.microsoft.com/office/powerpoint/2010/main" val="556789897"/>
              </p:ext>
            </p:extLst>
          </p:nvPr>
        </p:nvGraphicFramePr>
        <p:xfrm>
          <a:off x="5452329" y="2418080"/>
          <a:ext cx="3712220" cy="2021840"/>
        </p:xfrm>
        <a:graphic>
          <a:graphicData uri="http://schemas.openxmlformats.org/drawingml/2006/table">
            <a:tbl>
              <a:tblPr firstRow="1" bandRow="1">
                <a:tableStyleId>{5C22544A-7EE6-4342-B048-85BDC9FD1C3A}</a:tableStyleId>
              </a:tblPr>
              <a:tblGrid>
                <a:gridCol w="2304661">
                  <a:extLst>
                    <a:ext uri="{9D8B030D-6E8A-4147-A177-3AD203B41FA5}">
                      <a16:colId xmlns:a16="http://schemas.microsoft.com/office/drawing/2014/main" val="2072189091"/>
                    </a:ext>
                  </a:extLst>
                </a:gridCol>
                <a:gridCol w="1407559">
                  <a:extLst>
                    <a:ext uri="{9D8B030D-6E8A-4147-A177-3AD203B41FA5}">
                      <a16:colId xmlns:a16="http://schemas.microsoft.com/office/drawing/2014/main" val="2504947128"/>
                    </a:ext>
                  </a:extLst>
                </a:gridCol>
              </a:tblGrid>
              <a:tr h="370840">
                <a:tc>
                  <a:txBody>
                    <a:bodyPr/>
                    <a:lstStyle/>
                    <a:p>
                      <a:r>
                        <a:rPr lang="en-US"/>
                        <a:t>ABLE United</a:t>
                      </a:r>
                    </a:p>
                  </a:txBody>
                  <a:tcPr/>
                </a:tc>
                <a:tc>
                  <a:txBody>
                    <a:bodyPr/>
                    <a:lstStyle/>
                    <a:p>
                      <a:r>
                        <a:rPr lang="en-US"/>
                        <a:t>Sep 2025</a:t>
                      </a:r>
                    </a:p>
                  </a:txBody>
                  <a:tcPr/>
                </a:tc>
                <a:extLst>
                  <a:ext uri="{0D108BD9-81ED-4DB2-BD59-A6C34878D82A}">
                    <a16:rowId xmlns:a16="http://schemas.microsoft.com/office/drawing/2014/main" val="1515537115"/>
                  </a:ext>
                </a:extLst>
              </a:tr>
              <a:tr h="370840">
                <a:tc>
                  <a:txBody>
                    <a:bodyPr/>
                    <a:lstStyle/>
                    <a:p>
                      <a:r>
                        <a:rPr lang="en-US"/>
                        <a:t>Accounts</a:t>
                      </a:r>
                    </a:p>
                  </a:txBody>
                  <a:tcPr/>
                </a:tc>
                <a:tc>
                  <a:txBody>
                    <a:bodyPr/>
                    <a:lstStyle/>
                    <a:p>
                      <a:r>
                        <a:rPr lang="en-US"/>
                        <a:t>14,052</a:t>
                      </a:r>
                    </a:p>
                  </a:txBody>
                  <a:tcPr/>
                </a:tc>
                <a:extLst>
                  <a:ext uri="{0D108BD9-81ED-4DB2-BD59-A6C34878D82A}">
                    <a16:rowId xmlns:a16="http://schemas.microsoft.com/office/drawing/2014/main" val="3124614198"/>
                  </a:ext>
                </a:extLst>
              </a:tr>
              <a:tr h="370840">
                <a:tc>
                  <a:txBody>
                    <a:bodyPr/>
                    <a:lstStyle/>
                    <a:p>
                      <a:r>
                        <a:rPr lang="en-US"/>
                        <a:t>Assets Under Management</a:t>
                      </a:r>
                    </a:p>
                  </a:txBody>
                  <a:tcPr/>
                </a:tc>
                <a:tc>
                  <a:txBody>
                    <a:bodyPr/>
                    <a:lstStyle/>
                    <a:p>
                      <a:r>
                        <a:rPr lang="en-US"/>
                        <a:t>$139 Million</a:t>
                      </a:r>
                    </a:p>
                  </a:txBody>
                  <a:tcPr/>
                </a:tc>
                <a:extLst>
                  <a:ext uri="{0D108BD9-81ED-4DB2-BD59-A6C34878D82A}">
                    <a16:rowId xmlns:a16="http://schemas.microsoft.com/office/drawing/2014/main" val="2793200215"/>
                  </a:ext>
                </a:extLst>
              </a:tr>
              <a:tr h="370840">
                <a:tc>
                  <a:txBody>
                    <a:bodyPr/>
                    <a:lstStyle/>
                    <a:p>
                      <a:r>
                        <a:rPr lang="en-US"/>
                        <a:t>Average Account Balance &gt;$0</a:t>
                      </a:r>
                    </a:p>
                  </a:txBody>
                  <a:tcPr/>
                </a:tc>
                <a:tc>
                  <a:txBody>
                    <a:bodyPr/>
                    <a:lstStyle/>
                    <a:p>
                      <a:r>
                        <a:rPr lang="en-US"/>
                        <a:t>+$11,325</a:t>
                      </a:r>
                    </a:p>
                  </a:txBody>
                  <a:tcPr/>
                </a:tc>
                <a:extLst>
                  <a:ext uri="{0D108BD9-81ED-4DB2-BD59-A6C34878D82A}">
                    <a16:rowId xmlns:a16="http://schemas.microsoft.com/office/drawing/2014/main" val="492297803"/>
                  </a:ext>
                </a:extLst>
              </a:tr>
            </a:tbl>
          </a:graphicData>
        </a:graphic>
      </p:graphicFrame>
      <p:pic>
        <p:nvPicPr>
          <p:cNvPr id="1026" name="Picture 2">
            <a:extLst>
              <a:ext uri="{FF2B5EF4-FFF2-40B4-BE49-F238E27FC236}">
                <a16:creationId xmlns:a16="http://schemas.microsoft.com/office/drawing/2014/main" id="{DC50A43D-27EF-EE2A-874F-D85093A2F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86" y="1334965"/>
            <a:ext cx="3954855" cy="511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8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34561-406F-E914-128E-6283F81DCDA7}"/>
              </a:ext>
            </a:extLst>
          </p:cNvPr>
          <p:cNvSpPr>
            <a:spLocks noGrp="1"/>
          </p:cNvSpPr>
          <p:nvPr>
            <p:ph type="body" sz="quarter" idx="10"/>
          </p:nvPr>
        </p:nvSpPr>
        <p:spPr/>
        <p:txBody>
          <a:bodyPr/>
          <a:lstStyle/>
          <a:p>
            <a:r>
              <a:rPr lang="en-US"/>
              <a:t>Public Benefits</a:t>
            </a:r>
          </a:p>
        </p:txBody>
      </p:sp>
    </p:spTree>
    <p:extLst>
      <p:ext uri="{BB962C8B-B14F-4D97-AF65-F5344CB8AC3E}">
        <p14:creationId xmlns:p14="http://schemas.microsoft.com/office/powerpoint/2010/main" val="123653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342940-9827-FF74-B0C1-D6CA1C89A4FF}"/>
              </a:ext>
            </a:extLst>
          </p:cNvPr>
          <p:cNvSpPr>
            <a:spLocks noGrp="1"/>
          </p:cNvSpPr>
          <p:nvPr>
            <p:ph type="body" sz="quarter" idx="15"/>
          </p:nvPr>
        </p:nvSpPr>
        <p:spPr/>
        <p:txBody>
          <a:bodyPr vert="horz" lIns="91440" tIns="45720" rIns="91440" bIns="45720" rtlCol="0" anchor="t">
            <a:noAutofit/>
          </a:bodyPr>
          <a:lstStyle/>
          <a:p>
            <a:r>
              <a:rPr lang="en-US" sz="2000"/>
              <a:t>Medicaid helps with medical costs for some people with limited income and resources.</a:t>
            </a:r>
            <a:endParaRPr lang="en-US"/>
          </a:p>
        </p:txBody>
      </p:sp>
      <p:sp>
        <p:nvSpPr>
          <p:cNvPr id="3" name="Text Placeholder 2">
            <a:extLst>
              <a:ext uri="{FF2B5EF4-FFF2-40B4-BE49-F238E27FC236}">
                <a16:creationId xmlns:a16="http://schemas.microsoft.com/office/drawing/2014/main" id="{C1B611D7-F732-7C6F-7F15-AFC811B7FDA5}"/>
              </a:ext>
            </a:extLst>
          </p:cNvPr>
          <p:cNvSpPr>
            <a:spLocks noGrp="1"/>
          </p:cNvSpPr>
          <p:nvPr>
            <p:ph type="body" sz="quarter" idx="13"/>
          </p:nvPr>
        </p:nvSpPr>
        <p:spPr/>
        <p:txBody>
          <a:bodyPr vert="horz" lIns="91440" tIns="45720" rIns="91440" bIns="45720" rtlCol="0" anchor="t">
            <a:normAutofit/>
          </a:bodyPr>
          <a:lstStyle/>
          <a:p>
            <a:pPr>
              <a:lnSpc>
                <a:spcPct val="110000"/>
              </a:lnSpc>
            </a:pPr>
            <a:r>
              <a:rPr lang="en-US"/>
              <a:t>Generally, funds in (or withdrawn from) an ABLE account are disregarded as a resource when determining eligibility. </a:t>
            </a:r>
          </a:p>
        </p:txBody>
      </p:sp>
      <p:sp>
        <p:nvSpPr>
          <p:cNvPr id="4" name="Text Placeholder 3">
            <a:extLst>
              <a:ext uri="{FF2B5EF4-FFF2-40B4-BE49-F238E27FC236}">
                <a16:creationId xmlns:a16="http://schemas.microsoft.com/office/drawing/2014/main" id="{C85AE65C-A751-212D-3D9F-A53A0453DC00}"/>
              </a:ext>
            </a:extLst>
          </p:cNvPr>
          <p:cNvSpPr>
            <a:spLocks noGrp="1"/>
          </p:cNvSpPr>
          <p:nvPr>
            <p:ph type="body" sz="quarter" idx="16"/>
          </p:nvPr>
        </p:nvSpPr>
        <p:spPr/>
        <p:txBody>
          <a:bodyPr vert="horz" lIns="91440" tIns="45720" rIns="91440" bIns="45720" rtlCol="0" anchor="t">
            <a:noAutofit/>
          </a:bodyPr>
          <a:lstStyle/>
          <a:p>
            <a:r>
              <a:rPr lang="en-US" sz="2000"/>
              <a:t>SSI is a Federal supplement program that provides cash to meet basic housing needs.</a:t>
            </a:r>
            <a:endParaRPr lang="en-US"/>
          </a:p>
        </p:txBody>
      </p:sp>
      <p:sp>
        <p:nvSpPr>
          <p:cNvPr id="5" name="Text Placeholder 4">
            <a:extLst>
              <a:ext uri="{FF2B5EF4-FFF2-40B4-BE49-F238E27FC236}">
                <a16:creationId xmlns:a16="http://schemas.microsoft.com/office/drawing/2014/main" id="{334BB8F0-901C-264D-0FC5-5C2466622052}"/>
              </a:ext>
            </a:extLst>
          </p:cNvPr>
          <p:cNvSpPr>
            <a:spLocks noGrp="1"/>
          </p:cNvSpPr>
          <p:nvPr>
            <p:ph type="body" sz="quarter" idx="18"/>
          </p:nvPr>
        </p:nvSpPr>
        <p:spPr>
          <a:xfrm>
            <a:off x="1397065" y="4038824"/>
            <a:ext cx="4597335" cy="2278000"/>
          </a:xfrm>
        </p:spPr>
        <p:txBody>
          <a:bodyPr vert="horz" lIns="91440" tIns="45720" rIns="91440" bIns="45720" rtlCol="0" anchor="t">
            <a:normAutofit fontScale="85000" lnSpcReduction="20000"/>
          </a:bodyPr>
          <a:lstStyle/>
          <a:p>
            <a:pPr marL="342900" indent="-342900">
              <a:lnSpc>
                <a:spcPct val="120000"/>
              </a:lnSpc>
              <a:buFont typeface="Wingdings,Sans-Serif" panose="020B0604020202020204" pitchFamily="34" charset="0"/>
              <a:buChar char="Ø"/>
            </a:pPr>
            <a:r>
              <a:rPr lang="en-US" sz="2200"/>
              <a:t>Recent Florida law states Medicaid may not file a claim on an ABLE account.</a:t>
            </a:r>
            <a:endParaRPr lang="en-US" sz="2200">
              <a:cs typeface="Arial"/>
            </a:endParaRPr>
          </a:p>
          <a:p>
            <a:pPr marL="342900" indent="-342900">
              <a:lnSpc>
                <a:spcPct val="120000"/>
              </a:lnSpc>
              <a:buFont typeface="Wingdings,Sans-Serif" panose="020B0604020202020204" pitchFamily="34" charset="0"/>
              <a:buChar char="Ø"/>
            </a:pPr>
            <a:r>
              <a:rPr lang="en-US" sz="2200"/>
              <a:t>Typically, after all outstanding qualified disability expenses have been paid, leftover funds go to the beneficiary’s estate.</a:t>
            </a:r>
            <a:endParaRPr lang="en-US" sz="2200">
              <a:cs typeface="Arial"/>
            </a:endParaRPr>
          </a:p>
        </p:txBody>
      </p:sp>
      <p:sp>
        <p:nvSpPr>
          <p:cNvPr id="7" name="Text Placeholder 6">
            <a:extLst>
              <a:ext uri="{FF2B5EF4-FFF2-40B4-BE49-F238E27FC236}">
                <a16:creationId xmlns:a16="http://schemas.microsoft.com/office/drawing/2014/main" id="{336443E5-0126-C83D-17AF-0F4AF96E66E3}"/>
              </a:ext>
            </a:extLst>
          </p:cNvPr>
          <p:cNvSpPr>
            <a:spLocks noGrp="1"/>
          </p:cNvSpPr>
          <p:nvPr>
            <p:ph type="body" sz="quarter" idx="20"/>
          </p:nvPr>
        </p:nvSpPr>
        <p:spPr>
          <a:xfrm>
            <a:off x="6286565" y="3104295"/>
            <a:ext cx="4746525" cy="3345933"/>
          </a:xfrm>
        </p:spPr>
        <p:txBody>
          <a:bodyPr vert="horz" lIns="91440" tIns="45720" rIns="91440" bIns="45720" rtlCol="0" anchor="t">
            <a:normAutofit fontScale="77500" lnSpcReduction="20000"/>
          </a:bodyPr>
          <a:lstStyle/>
          <a:p>
            <a:pPr lvl="0">
              <a:lnSpc>
                <a:spcPct val="120000"/>
              </a:lnSpc>
            </a:pPr>
            <a:r>
              <a:rPr lang="en-US"/>
              <a:t>For SSI Purposes the first $100,000 in an ABLE Account does not count as a resource (typically a $2,000 limit)</a:t>
            </a:r>
          </a:p>
          <a:p>
            <a:pPr lvl="0">
              <a:lnSpc>
                <a:spcPct val="120000"/>
              </a:lnSpc>
            </a:pPr>
            <a:r>
              <a:rPr lang="en-US"/>
              <a:t>Housing and non-qualified expenses withdrawn and not spent by end of month may count as a resource in the next month - avoid by having ABLE pay directly</a:t>
            </a:r>
          </a:p>
          <a:p>
            <a:pPr lvl="0">
              <a:lnSpc>
                <a:spcPct val="120000"/>
              </a:lnSpc>
            </a:pPr>
            <a:r>
              <a:rPr lang="en-US" b="1"/>
              <a:t>If Representative Payee assigned, SSA requests they be the one to manage the ABLE Account if SSA funds are being deposited</a:t>
            </a:r>
            <a:endParaRPr lang="en-US" b="1">
              <a:cs typeface="Arial"/>
            </a:endParaRPr>
          </a:p>
          <a:p>
            <a:pPr>
              <a:lnSpc>
                <a:spcPct val="120000"/>
              </a:lnSpc>
            </a:pPr>
            <a:r>
              <a:rPr lang="en-US" sz="1900">
                <a:cs typeface="Arial"/>
              </a:rPr>
              <a:t>For more information, review the Social Security Program Operations Manual System (POMS) </a:t>
            </a:r>
            <a:r>
              <a:rPr lang="en-US" sz="1900">
                <a:cs typeface="Arial"/>
                <a:hlinkClick r:id="rId3">
                  <a:extLst>
                    <a:ext uri="{A12FA001-AC4F-418D-AE19-62706E023703}">
                      <ahyp:hlinkClr xmlns:ahyp="http://schemas.microsoft.com/office/drawing/2018/hyperlinkcolor" val="tx"/>
                    </a:ext>
                  </a:extLst>
                </a:hlinkClick>
              </a:rPr>
              <a:t>http://policy.ssa.gov/poms.nsf/lnx/0501130740</a:t>
            </a:r>
            <a:r>
              <a:rPr lang="en-US" sz="1900">
                <a:cs typeface="Arial"/>
              </a:rPr>
              <a:t> </a:t>
            </a:r>
            <a:endParaRPr lang="en-US" b="1">
              <a:cs typeface="Arial"/>
            </a:endParaRPr>
          </a:p>
        </p:txBody>
      </p:sp>
      <p:sp>
        <p:nvSpPr>
          <p:cNvPr id="8" name="Subtitle 7">
            <a:extLst>
              <a:ext uri="{FF2B5EF4-FFF2-40B4-BE49-F238E27FC236}">
                <a16:creationId xmlns:a16="http://schemas.microsoft.com/office/drawing/2014/main" id="{DCFADD59-E8C9-F934-F538-100315532856}"/>
              </a:ext>
            </a:extLst>
          </p:cNvPr>
          <p:cNvSpPr>
            <a:spLocks noGrp="1"/>
          </p:cNvSpPr>
          <p:nvPr>
            <p:ph type="subTitle" idx="1"/>
          </p:nvPr>
        </p:nvSpPr>
        <p:spPr>
          <a:xfrm>
            <a:off x="1310385" y="407771"/>
            <a:ext cx="10343550" cy="407773"/>
          </a:xfrm>
        </p:spPr>
        <p:txBody>
          <a:bodyPr>
            <a:normAutofit/>
          </a:bodyPr>
          <a:lstStyle/>
          <a:p>
            <a:r>
              <a:rPr lang="en-US"/>
              <a:t>SUPPLEMENTAL SECURITY INCOME (SSI) AND MEDICAID</a:t>
            </a:r>
          </a:p>
        </p:txBody>
      </p:sp>
    </p:spTree>
    <p:extLst>
      <p:ext uri="{BB962C8B-B14F-4D97-AF65-F5344CB8AC3E}">
        <p14:creationId xmlns:p14="http://schemas.microsoft.com/office/powerpoint/2010/main" val="98279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Placeholder 15" descr="Blue 3d house and several white 3d houses">
            <a:extLst>
              <a:ext uri="{FF2B5EF4-FFF2-40B4-BE49-F238E27FC236}">
                <a16:creationId xmlns:a16="http://schemas.microsoft.com/office/drawing/2014/main" id="{651229A0-E08A-5F54-872E-90813AC0DCC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78B6344E-ACD4-D781-A4EA-0C62A15B44DD}"/>
              </a:ext>
            </a:extLst>
          </p:cNvPr>
          <p:cNvSpPr>
            <a:spLocks noGrp="1"/>
          </p:cNvSpPr>
          <p:nvPr>
            <p:ph type="subTitle" idx="1"/>
          </p:nvPr>
        </p:nvSpPr>
        <p:spPr/>
        <p:txBody>
          <a:bodyPr/>
          <a:lstStyle/>
          <a:p>
            <a:r>
              <a:rPr lang="en-US"/>
              <a:t>SSI EXAMPLE - HOUSING</a:t>
            </a:r>
          </a:p>
        </p:txBody>
      </p:sp>
      <p:sp>
        <p:nvSpPr>
          <p:cNvPr id="10" name="Text Placeholder 9">
            <a:extLst>
              <a:ext uri="{FF2B5EF4-FFF2-40B4-BE49-F238E27FC236}">
                <a16:creationId xmlns:a16="http://schemas.microsoft.com/office/drawing/2014/main" id="{B55BB899-64A2-DE31-01D1-52830C7B0B46}"/>
              </a:ext>
            </a:extLst>
          </p:cNvPr>
          <p:cNvSpPr>
            <a:spLocks noGrp="1"/>
          </p:cNvSpPr>
          <p:nvPr>
            <p:ph type="body" sz="quarter" idx="13"/>
          </p:nvPr>
        </p:nvSpPr>
        <p:spPr>
          <a:xfrm>
            <a:off x="383747" y="2682910"/>
            <a:ext cx="5140753" cy="3223720"/>
          </a:xfrm>
        </p:spPr>
        <p:txBody>
          <a:bodyPr>
            <a:normAutofit fontScale="70000" lnSpcReduction="20000"/>
          </a:bodyPr>
          <a:lstStyle/>
          <a:p>
            <a:pPr marL="152396" indent="0">
              <a:spcAft>
                <a:spcPts val="1600"/>
              </a:spcAft>
              <a:buNone/>
            </a:pPr>
            <a:r>
              <a:rPr lang="en-US" sz="2400"/>
              <a:t>Amy takes a distribution of $500 from her ABLE account in May to pay a housing expense for June. She deposits the $500 into her checking account in May, withdraws $500 in cash on June 3, and pays her landlord. </a:t>
            </a:r>
          </a:p>
          <a:p>
            <a:pPr marL="152396" indent="0">
              <a:spcAft>
                <a:spcPts val="1600"/>
              </a:spcAft>
              <a:buNone/>
            </a:pPr>
            <a:r>
              <a:rPr lang="en-US" sz="2400"/>
              <a:t>This distribution is a housing expense and part of her checking account balance as of June 1, which makes it a countable resource for the month of June. </a:t>
            </a:r>
          </a:p>
          <a:p>
            <a:pPr marL="152396" indent="0">
              <a:spcAft>
                <a:spcPts val="1600"/>
              </a:spcAft>
              <a:buNone/>
            </a:pPr>
            <a:r>
              <a:rPr lang="en-US"/>
              <a:t>Avoid </a:t>
            </a:r>
            <a:r>
              <a:rPr lang="en-US" sz="2400"/>
              <a:t>In-Kind Support and Maintenance Reduction by having ABLE account pay housing directly or withdrawal and pay housing in same month</a:t>
            </a:r>
            <a:endParaRPr lang="en-US"/>
          </a:p>
        </p:txBody>
      </p:sp>
    </p:spTree>
    <p:extLst>
      <p:ext uri="{BB962C8B-B14F-4D97-AF65-F5344CB8AC3E}">
        <p14:creationId xmlns:p14="http://schemas.microsoft.com/office/powerpoint/2010/main" val="18619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999CE54-C41B-32B1-81D5-FDC19666CFC3}"/>
              </a:ext>
            </a:extLst>
          </p:cNvPr>
          <p:cNvSpPr>
            <a:spLocks noGrp="1"/>
          </p:cNvSpPr>
          <p:nvPr>
            <p:ph type="subTitle" idx="1"/>
          </p:nvPr>
        </p:nvSpPr>
        <p:spPr/>
        <p:txBody>
          <a:bodyPr/>
          <a:lstStyle/>
          <a:p>
            <a:r>
              <a:rPr lang="en-US"/>
              <a:t>OTHER FEDERALLY MEANS TESTED PROGRAMS</a:t>
            </a:r>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3"/>
          </p:nvPr>
        </p:nvSpPr>
        <p:spPr>
          <a:xfrm>
            <a:off x="301452" y="3654833"/>
            <a:ext cx="3102109" cy="2580188"/>
          </a:xfrm>
        </p:spPr>
        <p:txBody>
          <a:bodyPr>
            <a:normAutofit fontScale="32500" lnSpcReduction="20000"/>
          </a:bodyPr>
          <a:lstStyle/>
          <a:p>
            <a:pPr marL="152396" indent="0">
              <a:lnSpc>
                <a:spcPct val="120000"/>
              </a:lnSpc>
              <a:spcBef>
                <a:spcPts val="600"/>
              </a:spcBef>
              <a:spcAft>
                <a:spcPts val="600"/>
              </a:spcAft>
              <a:buNone/>
            </a:pPr>
            <a:r>
              <a:rPr lang="en-US" sz="3400"/>
              <a:t>Released letter confirming “…. Funds in an ABLE account, including earnings on the account (e.g., interest), be disregarded in determining eligibility for Medicaid and other federal need-based programs.”</a:t>
            </a:r>
          </a:p>
          <a:p>
            <a:pPr marL="152396" indent="0">
              <a:lnSpc>
                <a:spcPct val="120000"/>
              </a:lnSpc>
              <a:spcBef>
                <a:spcPts val="600"/>
              </a:spcBef>
              <a:spcAft>
                <a:spcPts val="1600"/>
              </a:spcAft>
              <a:buNone/>
            </a:pPr>
            <a:r>
              <a:rPr lang="en-US" sz="3400"/>
              <a:t>Left Medicaid recovery up to states “If the estate of an ABLE account beneficiary is not subject to Medicaid estate recovery, states have discretion whether to file a section 529A claim against the ABLE account of a deceased individual who had been enrolled in a Medicaid Buy In program.”</a:t>
            </a:r>
          </a:p>
          <a:p>
            <a:pPr marL="152396" indent="0">
              <a:buNone/>
            </a:pPr>
            <a:endParaRPr lang="en-US" sz="700"/>
          </a:p>
        </p:txBody>
      </p:sp>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14"/>
          </p:nvPr>
        </p:nvSpPr>
        <p:spPr/>
        <p:txBody>
          <a:bodyPr>
            <a:normAutofit fontScale="77500" lnSpcReduction="20000"/>
          </a:bodyPr>
          <a:lstStyle/>
          <a:p>
            <a:pPr marL="152396"/>
            <a:r>
              <a:rPr lang="en-US" sz="2000" b="1"/>
              <a:t>Centers for Medicare &amp; Medicaid Services </a:t>
            </a:r>
            <a:endParaRPr lang="en-US" sz="2000"/>
          </a:p>
          <a:p>
            <a:pPr marL="152396" indent="0">
              <a:buNone/>
            </a:pPr>
            <a:endParaRPr lang="en-US"/>
          </a:p>
        </p:txBody>
      </p:sp>
      <p:sp>
        <p:nvSpPr>
          <p:cNvPr id="5" name="Text Placeholder 4">
            <a:extLst>
              <a:ext uri="{FF2B5EF4-FFF2-40B4-BE49-F238E27FC236}">
                <a16:creationId xmlns:a16="http://schemas.microsoft.com/office/drawing/2014/main" id="{752C2AC6-FA12-F074-68C2-980BA9FAB919}"/>
              </a:ext>
            </a:extLst>
          </p:cNvPr>
          <p:cNvSpPr>
            <a:spLocks noGrp="1"/>
          </p:cNvSpPr>
          <p:nvPr>
            <p:ph type="body" sz="quarter" idx="15"/>
          </p:nvPr>
        </p:nvSpPr>
        <p:spPr>
          <a:xfrm>
            <a:off x="3403562" y="3750274"/>
            <a:ext cx="2423489" cy="2110242"/>
          </a:xfrm>
        </p:spPr>
        <p:txBody>
          <a:bodyPr>
            <a:normAutofit fontScale="70000" lnSpcReduction="20000"/>
          </a:bodyPr>
          <a:lstStyle/>
          <a:p>
            <a:r>
              <a:rPr lang="en-US" sz="2200"/>
              <a:t>SNAP is a means-tested Federal program, the Food and Nutrition Service (FNS) has determined that funds in ABLE accounts should be excluded as both income and resources in determining SNAP eligibility based on this provision.</a:t>
            </a:r>
          </a:p>
          <a:p>
            <a:endParaRPr lang="en-US"/>
          </a:p>
        </p:txBody>
      </p:sp>
      <p:sp>
        <p:nvSpPr>
          <p:cNvPr id="6" name="Text Placeholder 5">
            <a:extLst>
              <a:ext uri="{FF2B5EF4-FFF2-40B4-BE49-F238E27FC236}">
                <a16:creationId xmlns:a16="http://schemas.microsoft.com/office/drawing/2014/main" id="{F8681C8C-4A2D-0B49-2229-F1CEC6A93794}"/>
              </a:ext>
            </a:extLst>
          </p:cNvPr>
          <p:cNvSpPr>
            <a:spLocks noGrp="1"/>
          </p:cNvSpPr>
          <p:nvPr>
            <p:ph type="body" sz="quarter" idx="16"/>
          </p:nvPr>
        </p:nvSpPr>
        <p:spPr/>
        <p:txBody>
          <a:bodyPr>
            <a:normAutofit fontScale="77500" lnSpcReduction="20000"/>
          </a:bodyPr>
          <a:lstStyle/>
          <a:p>
            <a:r>
              <a:rPr lang="fr-FR" err="1"/>
              <a:t>Supplemental</a:t>
            </a:r>
            <a:r>
              <a:rPr lang="fr-FR"/>
              <a:t> Nutrition Assistance Program (SNAP)</a:t>
            </a:r>
          </a:p>
          <a:p>
            <a:endParaRPr lang="en-US"/>
          </a:p>
        </p:txBody>
      </p:sp>
      <p:sp>
        <p:nvSpPr>
          <p:cNvPr id="7" name="Text Placeholder 6">
            <a:extLst>
              <a:ext uri="{FF2B5EF4-FFF2-40B4-BE49-F238E27FC236}">
                <a16:creationId xmlns:a16="http://schemas.microsoft.com/office/drawing/2014/main" id="{ADA2C27E-AE4B-5712-C69F-6B4722E4ABAC}"/>
              </a:ext>
            </a:extLst>
          </p:cNvPr>
          <p:cNvSpPr>
            <a:spLocks noGrp="1"/>
          </p:cNvSpPr>
          <p:nvPr>
            <p:ph type="body" sz="quarter" idx="17"/>
          </p:nvPr>
        </p:nvSpPr>
        <p:spPr>
          <a:xfrm>
            <a:off x="6219930" y="3750274"/>
            <a:ext cx="2733151" cy="2308882"/>
          </a:xfrm>
        </p:spPr>
        <p:txBody>
          <a:bodyPr>
            <a:normAutofit fontScale="92500" lnSpcReduction="20000"/>
          </a:bodyPr>
          <a:lstStyle/>
          <a:p>
            <a:r>
              <a:rPr lang="en-US"/>
              <a:t>Notice PIH 2019-09: Treatment of ABLE Accounts in HUD-Assisted Programs states: Per the mandate of the ABLE Act, for the purpose of determining eligibility and continued occupancy, HUD will disregard amounts in the designated beneficiary’s/individual’s ABLE account.</a:t>
            </a:r>
          </a:p>
          <a:p>
            <a:endParaRPr lang="en-US"/>
          </a:p>
        </p:txBody>
      </p:sp>
      <p:sp>
        <p:nvSpPr>
          <p:cNvPr id="8" name="Text Placeholder 7">
            <a:extLst>
              <a:ext uri="{FF2B5EF4-FFF2-40B4-BE49-F238E27FC236}">
                <a16:creationId xmlns:a16="http://schemas.microsoft.com/office/drawing/2014/main" id="{FE923B49-B455-C0BB-69E0-9853A94ADA36}"/>
              </a:ext>
            </a:extLst>
          </p:cNvPr>
          <p:cNvSpPr>
            <a:spLocks noGrp="1"/>
          </p:cNvSpPr>
          <p:nvPr>
            <p:ph type="body" sz="quarter" idx="18"/>
          </p:nvPr>
        </p:nvSpPr>
        <p:spPr/>
        <p:txBody>
          <a:bodyPr>
            <a:normAutofit fontScale="70000" lnSpcReduction="20000"/>
          </a:bodyPr>
          <a:lstStyle/>
          <a:p>
            <a:r>
              <a:rPr lang="en-US"/>
              <a:t>United States Department of Housing and Urban Development</a:t>
            </a:r>
          </a:p>
          <a:p>
            <a:endParaRPr lang="en-US"/>
          </a:p>
        </p:txBody>
      </p:sp>
      <p:sp>
        <p:nvSpPr>
          <p:cNvPr id="9" name="Text Placeholder 8">
            <a:extLst>
              <a:ext uri="{FF2B5EF4-FFF2-40B4-BE49-F238E27FC236}">
                <a16:creationId xmlns:a16="http://schemas.microsoft.com/office/drawing/2014/main" id="{072B01F3-33D0-AFEE-F573-C79D28653283}"/>
              </a:ext>
            </a:extLst>
          </p:cNvPr>
          <p:cNvSpPr>
            <a:spLocks noGrp="1"/>
          </p:cNvSpPr>
          <p:nvPr>
            <p:ph type="body" sz="quarter" idx="19"/>
          </p:nvPr>
        </p:nvSpPr>
        <p:spPr/>
        <p:txBody>
          <a:bodyPr>
            <a:normAutofit/>
          </a:bodyPr>
          <a:lstStyle/>
          <a:p>
            <a:r>
              <a:rPr lang="en-US"/>
              <a:t>FAQ’s state investments don’t include ABLE accounts. </a:t>
            </a:r>
            <a:r>
              <a:rPr lang="en-US" sz="1400"/>
              <a:t>(</a:t>
            </a:r>
            <a:r>
              <a:rPr lang="en-US" sz="1400">
                <a:hlinkClick r:id="rId3"/>
              </a:rPr>
              <a:t>https://studentaid.gov/2526/help/current-net-worth</a:t>
            </a:r>
            <a:r>
              <a:rPr lang="en-US" sz="1400"/>
              <a:t>) </a:t>
            </a:r>
            <a:endParaRPr lang="en-US"/>
          </a:p>
        </p:txBody>
      </p:sp>
      <p:sp>
        <p:nvSpPr>
          <p:cNvPr id="10" name="Text Placeholder 9">
            <a:extLst>
              <a:ext uri="{FF2B5EF4-FFF2-40B4-BE49-F238E27FC236}">
                <a16:creationId xmlns:a16="http://schemas.microsoft.com/office/drawing/2014/main" id="{BFC10F96-829D-DBC2-47F5-FDFE38B9475C}"/>
              </a:ext>
            </a:extLst>
          </p:cNvPr>
          <p:cNvSpPr>
            <a:spLocks noGrp="1"/>
          </p:cNvSpPr>
          <p:nvPr>
            <p:ph type="body" sz="quarter" idx="20"/>
          </p:nvPr>
        </p:nvSpPr>
        <p:spPr/>
        <p:txBody>
          <a:bodyPr>
            <a:normAutofit fontScale="77500" lnSpcReduction="20000"/>
          </a:bodyPr>
          <a:lstStyle/>
          <a:p>
            <a:r>
              <a:rPr lang="en-US"/>
              <a:t>Free Application for Federal Student Aid (FAFSA)</a:t>
            </a:r>
          </a:p>
        </p:txBody>
      </p:sp>
    </p:spTree>
    <p:extLst>
      <p:ext uri="{BB962C8B-B14F-4D97-AF65-F5344CB8AC3E}">
        <p14:creationId xmlns:p14="http://schemas.microsoft.com/office/powerpoint/2010/main" val="253444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62A01-9E3C-DB62-F600-9D3FF20CCF74}"/>
              </a:ext>
            </a:extLst>
          </p:cNvPr>
          <p:cNvSpPr>
            <a:spLocks noGrp="1"/>
          </p:cNvSpPr>
          <p:nvPr>
            <p:ph type="body" sz="quarter" idx="10"/>
          </p:nvPr>
        </p:nvSpPr>
        <p:spPr/>
        <p:txBody>
          <a:bodyPr/>
          <a:lstStyle/>
          <a:p>
            <a:r>
              <a:rPr lang="en-US"/>
              <a:t>FAQs</a:t>
            </a:r>
          </a:p>
        </p:txBody>
      </p:sp>
      <p:sp>
        <p:nvSpPr>
          <p:cNvPr id="3" name="Text Placeholder 2">
            <a:extLst>
              <a:ext uri="{FF2B5EF4-FFF2-40B4-BE49-F238E27FC236}">
                <a16:creationId xmlns:a16="http://schemas.microsoft.com/office/drawing/2014/main" id="{48E029A4-CDFB-AA81-6DD2-6431880560CF}"/>
              </a:ext>
            </a:extLst>
          </p:cNvPr>
          <p:cNvSpPr>
            <a:spLocks noGrp="1"/>
          </p:cNvSpPr>
          <p:nvPr>
            <p:ph type="body" sz="quarter" idx="11"/>
          </p:nvPr>
        </p:nvSpPr>
        <p:spPr/>
        <p:txBody>
          <a:bodyPr/>
          <a:lstStyle/>
          <a:p>
            <a:r>
              <a:rPr lang="en-US"/>
              <a:t>Frequently Asked Questions and Q&amp;A</a:t>
            </a:r>
          </a:p>
        </p:txBody>
      </p:sp>
    </p:spTree>
    <p:extLst>
      <p:ext uri="{BB962C8B-B14F-4D97-AF65-F5344CB8AC3E}">
        <p14:creationId xmlns:p14="http://schemas.microsoft.com/office/powerpoint/2010/main" val="185924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204D39-FEB9-CBF3-2C59-DD1448B9C766}"/>
              </a:ext>
            </a:extLst>
          </p:cNvPr>
          <p:cNvSpPr>
            <a:spLocks noGrp="1"/>
          </p:cNvSpPr>
          <p:nvPr>
            <p:ph type="body" sz="quarter" idx="15"/>
          </p:nvPr>
        </p:nvSpPr>
        <p:spPr/>
        <p:txBody>
          <a:bodyPr/>
          <a:lstStyle/>
          <a:p>
            <a:r>
              <a:rPr lang="en-US"/>
              <a:t>What happens if beneficiary passes?</a:t>
            </a:r>
          </a:p>
        </p:txBody>
      </p:sp>
      <p:sp>
        <p:nvSpPr>
          <p:cNvPr id="3" name="Text Placeholder 2">
            <a:extLst>
              <a:ext uri="{FF2B5EF4-FFF2-40B4-BE49-F238E27FC236}">
                <a16:creationId xmlns:a16="http://schemas.microsoft.com/office/drawing/2014/main" id="{C6C5E90F-DD27-531F-1BEE-0B92AFE80EBC}"/>
              </a:ext>
            </a:extLst>
          </p:cNvPr>
          <p:cNvSpPr>
            <a:spLocks noGrp="1"/>
          </p:cNvSpPr>
          <p:nvPr>
            <p:ph type="body" sz="quarter" idx="13"/>
          </p:nvPr>
        </p:nvSpPr>
        <p:spPr/>
        <p:txBody>
          <a:bodyPr/>
          <a:lstStyle/>
          <a:p>
            <a:r>
              <a:rPr lang="en-US"/>
              <a:t>Typically, all outstanding QDEs are paid first and then the remaining funds are distributed to the estate of the beneficiary.</a:t>
            </a:r>
          </a:p>
        </p:txBody>
      </p:sp>
      <p:sp>
        <p:nvSpPr>
          <p:cNvPr id="4" name="Text Placeholder 3">
            <a:extLst>
              <a:ext uri="{FF2B5EF4-FFF2-40B4-BE49-F238E27FC236}">
                <a16:creationId xmlns:a16="http://schemas.microsoft.com/office/drawing/2014/main" id="{1577E450-238C-246A-4498-D766A37355DB}"/>
              </a:ext>
            </a:extLst>
          </p:cNvPr>
          <p:cNvSpPr>
            <a:spLocks noGrp="1"/>
          </p:cNvSpPr>
          <p:nvPr>
            <p:ph type="body" sz="quarter" idx="18"/>
          </p:nvPr>
        </p:nvSpPr>
        <p:spPr>
          <a:xfrm>
            <a:off x="684156" y="3618271"/>
            <a:ext cx="3019769" cy="2369574"/>
          </a:xfrm>
        </p:spPr>
        <p:txBody>
          <a:bodyPr>
            <a:normAutofit/>
          </a:bodyPr>
          <a:lstStyle/>
          <a:p>
            <a:pPr lvl="0"/>
            <a:r>
              <a:rPr lang="en-US"/>
              <a:t>Estate may be subject to Medicaid Recovery if over 55.</a:t>
            </a:r>
          </a:p>
          <a:p>
            <a:pPr lvl="0"/>
            <a:r>
              <a:rPr lang="en-US"/>
              <a:t>Could be distributed to sibling who qualifies for ABLE.</a:t>
            </a:r>
          </a:p>
          <a:p>
            <a:pPr lvl="0"/>
            <a:r>
              <a:rPr lang="en-US"/>
              <a:t>Goal is to use the funds to Achieve a Beter Life Experience.</a:t>
            </a:r>
          </a:p>
        </p:txBody>
      </p:sp>
      <p:sp>
        <p:nvSpPr>
          <p:cNvPr id="5" name="Text Placeholder 4">
            <a:extLst>
              <a:ext uri="{FF2B5EF4-FFF2-40B4-BE49-F238E27FC236}">
                <a16:creationId xmlns:a16="http://schemas.microsoft.com/office/drawing/2014/main" id="{4A7CFB3E-4BD5-D880-4E8A-C701F972884B}"/>
              </a:ext>
            </a:extLst>
          </p:cNvPr>
          <p:cNvSpPr>
            <a:spLocks noGrp="1"/>
          </p:cNvSpPr>
          <p:nvPr>
            <p:ph type="body" sz="quarter" idx="19"/>
          </p:nvPr>
        </p:nvSpPr>
        <p:spPr/>
        <p:txBody>
          <a:bodyPr/>
          <a:lstStyle/>
          <a:p>
            <a:r>
              <a:rPr lang="en-US"/>
              <a:t>What happens if I move out of state?</a:t>
            </a:r>
          </a:p>
        </p:txBody>
      </p:sp>
      <p:sp>
        <p:nvSpPr>
          <p:cNvPr id="6" name="Text Placeholder 5">
            <a:extLst>
              <a:ext uri="{FF2B5EF4-FFF2-40B4-BE49-F238E27FC236}">
                <a16:creationId xmlns:a16="http://schemas.microsoft.com/office/drawing/2014/main" id="{A2B4E042-81D5-3397-A62F-70387EC79A44}"/>
              </a:ext>
            </a:extLst>
          </p:cNvPr>
          <p:cNvSpPr>
            <a:spLocks noGrp="1"/>
          </p:cNvSpPr>
          <p:nvPr>
            <p:ph type="body" sz="quarter" idx="20"/>
          </p:nvPr>
        </p:nvSpPr>
        <p:spPr/>
        <p:txBody>
          <a:bodyPr/>
          <a:lstStyle/>
          <a:p>
            <a:r>
              <a:rPr lang="en-US"/>
              <a:t>You must be a resident of Florida at the time you enroll. After feel free to take the ABLE United account with you to your new state.</a:t>
            </a:r>
          </a:p>
        </p:txBody>
      </p:sp>
      <p:sp>
        <p:nvSpPr>
          <p:cNvPr id="7" name="Text Placeholder 6">
            <a:extLst>
              <a:ext uri="{FF2B5EF4-FFF2-40B4-BE49-F238E27FC236}">
                <a16:creationId xmlns:a16="http://schemas.microsoft.com/office/drawing/2014/main" id="{4A3B7895-A3F0-DC67-4353-4DC08EDB8C18}"/>
              </a:ext>
            </a:extLst>
          </p:cNvPr>
          <p:cNvSpPr>
            <a:spLocks noGrp="1"/>
          </p:cNvSpPr>
          <p:nvPr>
            <p:ph type="body" sz="quarter" idx="21"/>
          </p:nvPr>
        </p:nvSpPr>
        <p:spPr/>
        <p:txBody>
          <a:bodyPr/>
          <a:lstStyle/>
          <a:p>
            <a:pPr lvl="0"/>
            <a:r>
              <a:rPr lang="en-US"/>
              <a:t>Some states may offer unique benefits – such as tax credits.</a:t>
            </a:r>
          </a:p>
          <a:p>
            <a:pPr lvl="0"/>
            <a:r>
              <a:rPr lang="en-US"/>
              <a:t>Other programs may have a checking option that may be better suited for your needs.</a:t>
            </a:r>
          </a:p>
        </p:txBody>
      </p:sp>
      <p:sp>
        <p:nvSpPr>
          <p:cNvPr id="8" name="Text Placeholder 7">
            <a:extLst>
              <a:ext uri="{FF2B5EF4-FFF2-40B4-BE49-F238E27FC236}">
                <a16:creationId xmlns:a16="http://schemas.microsoft.com/office/drawing/2014/main" id="{6B6E99F6-7449-7DFA-61E8-F171834476CD}"/>
              </a:ext>
            </a:extLst>
          </p:cNvPr>
          <p:cNvSpPr>
            <a:spLocks noGrp="1"/>
          </p:cNvSpPr>
          <p:nvPr>
            <p:ph type="body" sz="quarter" idx="22"/>
          </p:nvPr>
        </p:nvSpPr>
        <p:spPr>
          <a:xfrm>
            <a:off x="8367657" y="1756404"/>
            <a:ext cx="3234408" cy="672872"/>
          </a:xfrm>
        </p:spPr>
        <p:txBody>
          <a:bodyPr/>
          <a:lstStyle/>
          <a:p>
            <a:r>
              <a:rPr lang="en-US" sz="1600"/>
              <a:t>Is “this” or “that” a Qualified Disability Expense?</a:t>
            </a:r>
          </a:p>
        </p:txBody>
      </p:sp>
      <p:sp>
        <p:nvSpPr>
          <p:cNvPr id="9" name="Text Placeholder 8">
            <a:extLst>
              <a:ext uri="{FF2B5EF4-FFF2-40B4-BE49-F238E27FC236}">
                <a16:creationId xmlns:a16="http://schemas.microsoft.com/office/drawing/2014/main" id="{F2A55BC6-8A80-CD8D-8E25-9F7CA697CB5D}"/>
              </a:ext>
            </a:extLst>
          </p:cNvPr>
          <p:cNvSpPr>
            <a:spLocks noGrp="1"/>
          </p:cNvSpPr>
          <p:nvPr>
            <p:ph type="body" sz="quarter" idx="23"/>
          </p:nvPr>
        </p:nvSpPr>
        <p:spPr/>
        <p:txBody>
          <a:bodyPr/>
          <a:lstStyle/>
          <a:p>
            <a:r>
              <a:rPr lang="en-US"/>
              <a:t>Ultimately, the Internal Revenue Service would determine if an expense is qualified or not. </a:t>
            </a:r>
          </a:p>
        </p:txBody>
      </p:sp>
      <p:sp>
        <p:nvSpPr>
          <p:cNvPr id="10" name="Text Placeholder 9">
            <a:extLst>
              <a:ext uri="{FF2B5EF4-FFF2-40B4-BE49-F238E27FC236}">
                <a16:creationId xmlns:a16="http://schemas.microsoft.com/office/drawing/2014/main" id="{13B3A07D-C687-2B4E-82B0-AA05876C1B13}"/>
              </a:ext>
            </a:extLst>
          </p:cNvPr>
          <p:cNvSpPr>
            <a:spLocks noGrp="1"/>
          </p:cNvSpPr>
          <p:nvPr>
            <p:ph type="body" sz="quarter" idx="24"/>
          </p:nvPr>
        </p:nvSpPr>
        <p:spPr>
          <a:xfrm>
            <a:off x="8367656" y="3618271"/>
            <a:ext cx="3019769" cy="2438400"/>
          </a:xfrm>
        </p:spPr>
        <p:txBody>
          <a:bodyPr>
            <a:normAutofit/>
          </a:bodyPr>
          <a:lstStyle/>
          <a:p>
            <a:pPr lvl="0"/>
            <a:r>
              <a:rPr lang="en-US"/>
              <a:t>SSA may ask what the funds may be used for if withdrawn and not spent in the same month.</a:t>
            </a:r>
          </a:p>
          <a:p>
            <a:pPr lvl="0"/>
            <a:r>
              <a:rPr lang="en-US"/>
              <a:t>Qualified expense include basic living expenses.</a:t>
            </a:r>
          </a:p>
          <a:p>
            <a:pPr lvl="0"/>
            <a:r>
              <a:rPr lang="en-US"/>
              <a:t>Improve or maintain health, independence, or qualify of life.</a:t>
            </a:r>
          </a:p>
        </p:txBody>
      </p:sp>
      <p:sp>
        <p:nvSpPr>
          <p:cNvPr id="11" name="Subtitle 10">
            <a:extLst>
              <a:ext uri="{FF2B5EF4-FFF2-40B4-BE49-F238E27FC236}">
                <a16:creationId xmlns:a16="http://schemas.microsoft.com/office/drawing/2014/main" id="{22F2FE47-C26C-0332-3E01-091ED6092053}"/>
              </a:ext>
            </a:extLst>
          </p:cNvPr>
          <p:cNvSpPr>
            <a:spLocks noGrp="1"/>
          </p:cNvSpPr>
          <p:nvPr>
            <p:ph type="subTitle" idx="1"/>
          </p:nvPr>
        </p:nvSpPr>
        <p:spPr/>
        <p:txBody>
          <a:bodyPr/>
          <a:lstStyle/>
          <a:p>
            <a:r>
              <a:rPr lang="en-US"/>
              <a:t>FREQUENTLY ASKED QUESTIONS (FAQS)</a:t>
            </a:r>
          </a:p>
        </p:txBody>
      </p:sp>
    </p:spTree>
    <p:extLst>
      <p:ext uri="{BB962C8B-B14F-4D97-AF65-F5344CB8AC3E}">
        <p14:creationId xmlns:p14="http://schemas.microsoft.com/office/powerpoint/2010/main" val="352392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ED46CC-2E61-ED76-8543-11BA628B9F2E}"/>
              </a:ext>
            </a:extLst>
          </p:cNvPr>
          <p:cNvSpPr>
            <a:spLocks noGrp="1"/>
          </p:cNvSpPr>
          <p:nvPr>
            <p:ph type="body" sz="quarter" idx="15"/>
          </p:nvPr>
        </p:nvSpPr>
        <p:spPr/>
        <p:txBody>
          <a:bodyPr/>
          <a:lstStyle/>
          <a:p>
            <a:r>
              <a:rPr lang="en-US"/>
              <a:t>Special Needs Trusts</a:t>
            </a:r>
          </a:p>
        </p:txBody>
      </p:sp>
      <p:sp>
        <p:nvSpPr>
          <p:cNvPr id="7" name="Text Placeholder 6">
            <a:extLst>
              <a:ext uri="{FF2B5EF4-FFF2-40B4-BE49-F238E27FC236}">
                <a16:creationId xmlns:a16="http://schemas.microsoft.com/office/drawing/2014/main" id="{5B960ED0-90C3-ECCF-6913-2330C6480C91}"/>
              </a:ext>
            </a:extLst>
          </p:cNvPr>
          <p:cNvSpPr>
            <a:spLocks noGrp="1"/>
          </p:cNvSpPr>
          <p:nvPr>
            <p:ph type="body" sz="quarter" idx="13"/>
          </p:nvPr>
        </p:nvSpPr>
        <p:spPr/>
        <p:txBody>
          <a:bodyPr/>
          <a:lstStyle/>
          <a:p>
            <a:r>
              <a:rPr lang="en-US"/>
              <a:t>Established by Attorney / Trustee provides oversight</a:t>
            </a:r>
          </a:p>
        </p:txBody>
      </p:sp>
      <p:sp>
        <p:nvSpPr>
          <p:cNvPr id="9" name="Text Placeholder 8">
            <a:extLst>
              <a:ext uri="{FF2B5EF4-FFF2-40B4-BE49-F238E27FC236}">
                <a16:creationId xmlns:a16="http://schemas.microsoft.com/office/drawing/2014/main" id="{708FA6BA-791B-2AF6-D204-836175FB8D96}"/>
              </a:ext>
            </a:extLst>
          </p:cNvPr>
          <p:cNvSpPr>
            <a:spLocks noGrp="1"/>
          </p:cNvSpPr>
          <p:nvPr>
            <p:ph type="body" sz="quarter" idx="16"/>
          </p:nvPr>
        </p:nvSpPr>
        <p:spPr/>
        <p:txBody>
          <a:bodyPr/>
          <a:lstStyle/>
          <a:p>
            <a:r>
              <a:rPr lang="en-US"/>
              <a:t>ABLE Accounts</a:t>
            </a:r>
          </a:p>
        </p:txBody>
      </p:sp>
      <p:sp>
        <p:nvSpPr>
          <p:cNvPr id="10" name="Text Placeholder 9">
            <a:extLst>
              <a:ext uri="{FF2B5EF4-FFF2-40B4-BE49-F238E27FC236}">
                <a16:creationId xmlns:a16="http://schemas.microsoft.com/office/drawing/2014/main" id="{FD297F7E-A4F1-45DC-2081-140A8D1861F7}"/>
              </a:ext>
            </a:extLst>
          </p:cNvPr>
          <p:cNvSpPr>
            <a:spLocks noGrp="1"/>
          </p:cNvSpPr>
          <p:nvPr>
            <p:ph type="body" sz="quarter" idx="18"/>
          </p:nvPr>
        </p:nvSpPr>
        <p:spPr>
          <a:xfrm>
            <a:off x="1397065" y="3594100"/>
            <a:ext cx="4597335" cy="2413000"/>
          </a:xfrm>
        </p:spPr>
        <p:txBody>
          <a:bodyPr>
            <a:normAutofit/>
          </a:bodyPr>
          <a:lstStyle/>
          <a:p>
            <a:r>
              <a:rPr lang="en-US"/>
              <a:t>Can be used to fund ABLE accounts, depends on trust documents</a:t>
            </a:r>
          </a:p>
          <a:p>
            <a:r>
              <a:rPr lang="en-US"/>
              <a:t>Part of estate planning</a:t>
            </a:r>
          </a:p>
          <a:p>
            <a:r>
              <a:rPr lang="en-US"/>
              <a:t>Can accept non-cash assets such as life insurance, homes and other assets</a:t>
            </a:r>
          </a:p>
          <a:p>
            <a:r>
              <a:rPr lang="en-US"/>
              <a:t>Ranges in cost</a:t>
            </a:r>
          </a:p>
        </p:txBody>
      </p:sp>
      <p:sp>
        <p:nvSpPr>
          <p:cNvPr id="11" name="Text Placeholder 10">
            <a:extLst>
              <a:ext uri="{FF2B5EF4-FFF2-40B4-BE49-F238E27FC236}">
                <a16:creationId xmlns:a16="http://schemas.microsoft.com/office/drawing/2014/main" id="{8F18F182-3B1F-7F29-1075-0099E341FD4F}"/>
              </a:ext>
            </a:extLst>
          </p:cNvPr>
          <p:cNvSpPr>
            <a:spLocks noGrp="1"/>
          </p:cNvSpPr>
          <p:nvPr>
            <p:ph type="body" sz="quarter" idx="19"/>
          </p:nvPr>
        </p:nvSpPr>
        <p:spPr/>
        <p:txBody>
          <a:bodyPr/>
          <a:lstStyle/>
          <a:p>
            <a:r>
              <a:rPr lang="en-US"/>
              <a:t>Established by Individual or Third party online</a:t>
            </a:r>
          </a:p>
        </p:txBody>
      </p:sp>
      <p:sp>
        <p:nvSpPr>
          <p:cNvPr id="12" name="Text Placeholder 11">
            <a:extLst>
              <a:ext uri="{FF2B5EF4-FFF2-40B4-BE49-F238E27FC236}">
                <a16:creationId xmlns:a16="http://schemas.microsoft.com/office/drawing/2014/main" id="{CB58DC25-9157-25FB-6248-0BB4AFDA16FC}"/>
              </a:ext>
            </a:extLst>
          </p:cNvPr>
          <p:cNvSpPr>
            <a:spLocks noGrp="1"/>
          </p:cNvSpPr>
          <p:nvPr>
            <p:ph type="body" sz="quarter" idx="20"/>
          </p:nvPr>
        </p:nvSpPr>
        <p:spPr>
          <a:xfrm>
            <a:off x="6286565" y="3594100"/>
            <a:ext cx="4597335" cy="2717800"/>
          </a:xfrm>
        </p:spPr>
        <p:txBody>
          <a:bodyPr>
            <a:normAutofit/>
          </a:bodyPr>
          <a:lstStyle/>
          <a:p>
            <a:r>
              <a:rPr lang="en-US"/>
              <a:t>Flexible – can be used to pay for food and shelter for SSI recipient without impacting benefits (no ISM reduction)</a:t>
            </a:r>
          </a:p>
          <a:p>
            <a:r>
              <a:rPr lang="en-US"/>
              <a:t>Grows tax-free</a:t>
            </a:r>
          </a:p>
          <a:p>
            <a:r>
              <a:rPr lang="en-US"/>
              <a:t>Restricted to $19,000 in contributions per calendar year</a:t>
            </a:r>
          </a:p>
          <a:p>
            <a:r>
              <a:rPr lang="en-US"/>
              <a:t>Protection against creditors </a:t>
            </a:r>
          </a:p>
          <a:p>
            <a:r>
              <a:rPr lang="en-US"/>
              <a:t>Free to enroll</a:t>
            </a:r>
          </a:p>
        </p:txBody>
      </p:sp>
      <p:sp>
        <p:nvSpPr>
          <p:cNvPr id="6" name="Subtitle 5">
            <a:extLst>
              <a:ext uri="{FF2B5EF4-FFF2-40B4-BE49-F238E27FC236}">
                <a16:creationId xmlns:a16="http://schemas.microsoft.com/office/drawing/2014/main" id="{29D2B889-8A56-2197-AEF1-119449D14C83}"/>
              </a:ext>
            </a:extLst>
          </p:cNvPr>
          <p:cNvSpPr>
            <a:spLocks noGrp="1"/>
          </p:cNvSpPr>
          <p:nvPr>
            <p:ph type="subTitle" idx="1"/>
          </p:nvPr>
        </p:nvSpPr>
        <p:spPr/>
        <p:txBody>
          <a:bodyPr/>
          <a:lstStyle/>
          <a:p>
            <a:r>
              <a:rPr lang="en-US"/>
              <a:t>SNT VS. ABLE</a:t>
            </a:r>
          </a:p>
        </p:txBody>
      </p:sp>
    </p:spTree>
    <p:extLst>
      <p:ext uri="{BB962C8B-B14F-4D97-AF65-F5344CB8AC3E}">
        <p14:creationId xmlns:p14="http://schemas.microsoft.com/office/powerpoint/2010/main" val="382343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Death of Beneficiary</a:t>
            </a:r>
          </a:p>
        </p:txBody>
      </p:sp>
      <p:sp>
        <p:nvSpPr>
          <p:cNvPr id="3" name="Text Placeholder 2">
            <a:extLst>
              <a:ext uri="{FF2B5EF4-FFF2-40B4-BE49-F238E27FC236}">
                <a16:creationId xmlns:a16="http://schemas.microsoft.com/office/drawing/2014/main" id="{C55055B0-C8B7-B376-D602-50A517A3ED1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53190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p:txBody>
          <a:bodyPr/>
          <a:lstStyle/>
          <a:p>
            <a:r>
              <a:rPr lang="en-US"/>
              <a:t>Section 1009.986(7), Florida Statute</a:t>
            </a:r>
          </a:p>
          <a:p>
            <a:endParaRPr lang="en-US"/>
          </a:p>
        </p:txBody>
      </p:sp>
      <p:sp>
        <p:nvSpPr>
          <p:cNvPr id="5" name="Text Placeholder 1">
            <a:extLst>
              <a:ext uri="{FF2B5EF4-FFF2-40B4-BE49-F238E27FC236}">
                <a16:creationId xmlns:a16="http://schemas.microsoft.com/office/drawing/2014/main" id="{A645ECFC-F66D-8E60-A638-68AEB723A26E}"/>
              </a:ext>
            </a:extLst>
          </p:cNvPr>
          <p:cNvSpPr txBox="1">
            <a:spLocks/>
          </p:cNvSpPr>
          <p:nvPr/>
        </p:nvSpPr>
        <p:spPr>
          <a:xfrm>
            <a:off x="609601" y="1298713"/>
            <a:ext cx="11038417" cy="4439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396" indent="0">
              <a:spcAft>
                <a:spcPts val="800"/>
              </a:spcAft>
              <a:buFont typeface="Arial" panose="020B0604020202020204" pitchFamily="34" charset="0"/>
              <a:buNone/>
            </a:pPr>
            <a:r>
              <a:rPr lang="en-US" sz="2400"/>
              <a:t>(7) MEDICAID RECOVERY; PRIORITY OF DISTRIBUTIONS.—</a:t>
            </a:r>
          </a:p>
          <a:p>
            <a:pPr marL="152396" indent="0">
              <a:spcAft>
                <a:spcPts val="800"/>
              </a:spcAft>
              <a:buFont typeface="Arial" panose="020B0604020202020204" pitchFamily="34" charset="0"/>
              <a:buNone/>
            </a:pPr>
            <a:r>
              <a:rPr lang="en-US" sz="2400"/>
              <a:t>(a) Unless prohibited by federal law, upon the death of a designated beneficiary, funds in the ABLE account must first be distributed for qualified disability expenses then transferred to the estate of the designated beneficiary or an ABLE account of another eligible individual specified by the designated beneficiary or by the estate of the designated beneficiary.</a:t>
            </a:r>
          </a:p>
          <a:p>
            <a:pPr marL="152396" indent="0">
              <a:spcAft>
                <a:spcPts val="800"/>
              </a:spcAft>
              <a:buFont typeface="Arial" panose="020B0604020202020204" pitchFamily="34" charset="0"/>
              <a:buNone/>
            </a:pPr>
            <a:r>
              <a:rPr lang="en-US" sz="2400"/>
              <a:t>(b) Except as required by federal law, the state Medicaid program may not file a claim for Medicaid recovery of funds in an ABLE account.</a:t>
            </a:r>
          </a:p>
          <a:p>
            <a:pPr marL="152396" indent="0">
              <a:spcAft>
                <a:spcPts val="800"/>
              </a:spcAft>
              <a:buFont typeface="Arial" panose="020B0604020202020204" pitchFamily="34" charset="0"/>
              <a:buNone/>
            </a:pPr>
            <a:r>
              <a:rPr lang="en-US" sz="2400"/>
              <a:t>(c) Florida ABLE, Inc., shall assist and cooperate with the Agency for Health Care Administration and Medicaid programs in other states by providing the agency and programs with the information needed to accomplish the purpose and objective of this subsection.</a:t>
            </a:r>
          </a:p>
        </p:txBody>
      </p:sp>
    </p:spTree>
    <p:extLst>
      <p:ext uri="{BB962C8B-B14F-4D97-AF65-F5344CB8AC3E}">
        <p14:creationId xmlns:p14="http://schemas.microsoft.com/office/powerpoint/2010/main" val="34765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0F57D-8145-D9CD-4A3B-F9321DB2B212}"/>
              </a:ext>
            </a:extLst>
          </p:cNvPr>
          <p:cNvSpPr>
            <a:spLocks noGrp="1"/>
          </p:cNvSpPr>
          <p:nvPr>
            <p:ph type="body" sz="quarter" idx="10"/>
          </p:nvPr>
        </p:nvSpPr>
        <p:spPr/>
        <p:txBody>
          <a:bodyPr>
            <a:normAutofit fontScale="85000" lnSpcReduction="10000"/>
          </a:bodyPr>
          <a:lstStyle/>
          <a:p>
            <a:r>
              <a:rPr lang="en-US"/>
              <a:t>History and Legislation</a:t>
            </a:r>
          </a:p>
        </p:txBody>
      </p:sp>
      <p:sp>
        <p:nvSpPr>
          <p:cNvPr id="3" name="Text Placeholder 2">
            <a:extLst>
              <a:ext uri="{FF2B5EF4-FFF2-40B4-BE49-F238E27FC236}">
                <a16:creationId xmlns:a16="http://schemas.microsoft.com/office/drawing/2014/main" id="{409E70E8-B877-E036-B426-616281263B0A}"/>
              </a:ext>
            </a:extLst>
          </p:cNvPr>
          <p:cNvSpPr>
            <a:spLocks noGrp="1"/>
          </p:cNvSpPr>
          <p:nvPr>
            <p:ph type="body" sz="quarter" idx="11"/>
          </p:nvPr>
        </p:nvSpPr>
        <p:spPr/>
        <p:txBody>
          <a:bodyPr/>
          <a:lstStyle/>
          <a:p>
            <a:r>
              <a:rPr lang="en-US"/>
              <a:t>Federal and State</a:t>
            </a:r>
          </a:p>
        </p:txBody>
      </p:sp>
    </p:spTree>
    <p:extLst>
      <p:ext uri="{BB962C8B-B14F-4D97-AF65-F5344CB8AC3E}">
        <p14:creationId xmlns:p14="http://schemas.microsoft.com/office/powerpoint/2010/main" val="1383058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a:xfrm>
            <a:off x="1310386" y="407771"/>
            <a:ext cx="9560814" cy="407773"/>
          </a:xfrm>
        </p:spPr>
        <p:txBody>
          <a:bodyPr>
            <a:normAutofit/>
          </a:bodyPr>
          <a:lstStyle/>
          <a:p>
            <a:r>
              <a:rPr lang="en-US"/>
              <a:t>Final Regulations – Successor Designated Beneficiary</a:t>
            </a:r>
          </a:p>
        </p:txBody>
      </p:sp>
      <p:sp>
        <p:nvSpPr>
          <p:cNvPr id="3" name="TextBox 2">
            <a:extLst>
              <a:ext uri="{FF2B5EF4-FFF2-40B4-BE49-F238E27FC236}">
                <a16:creationId xmlns:a16="http://schemas.microsoft.com/office/drawing/2014/main" id="{CC1ED06B-2C67-A53D-6682-C18414C2BE4A}"/>
              </a:ext>
            </a:extLst>
          </p:cNvPr>
          <p:cNvSpPr txBox="1"/>
          <p:nvPr/>
        </p:nvSpPr>
        <p:spPr>
          <a:xfrm>
            <a:off x="647700" y="1320096"/>
            <a:ext cx="10896600" cy="4401205"/>
          </a:xfrm>
          <a:prstGeom prst="rect">
            <a:avLst/>
          </a:prstGeom>
          <a:noFill/>
        </p:spPr>
        <p:txBody>
          <a:bodyPr wrap="square">
            <a:spAutoFit/>
          </a:bodyPr>
          <a:lstStyle/>
          <a:p>
            <a:pPr marL="152396" indent="0">
              <a:buNone/>
            </a:pPr>
            <a:r>
              <a:rPr lang="en-US" sz="2000"/>
              <a:t>The Treasury Department and the IRS recognize the difficulties faced by the family, friends, and caregivers of a designated beneficiary at the end of the designated beneficiary's life. In order to alleviate some of these difficulties, the </a:t>
            </a:r>
            <a:r>
              <a:rPr lang="en-US" sz="2000" b="1"/>
              <a:t>final regulations allow a qualified ABLE program to permit a successor designated beneficiary to be named during the lifetime of the designated beneficiary that will take effect upon the death of the designated beneficiary</a:t>
            </a:r>
            <a:r>
              <a:rPr lang="en-US" sz="2000"/>
              <a:t>. The designation must be made before the designated beneficiary's death. If no successor designated beneficiary is named, the assets in the ABLE account are payable to the estate of the deceased designated beneficiary. </a:t>
            </a:r>
            <a:r>
              <a:rPr lang="en-US" sz="2000" b="1"/>
              <a:t>Before any transfer to the successor designated beneficiary, however, the ABLE account is subject to the Federal estate tax imposed by chapter 11 of the Code upon the estate of the deceased designated beneficiary, as well as to the payment of any outstanding qualified disability expenses of the decedent and any State claim under section 529A(f).</a:t>
            </a:r>
          </a:p>
          <a:p>
            <a:pPr marL="152396" indent="0">
              <a:buNone/>
            </a:pPr>
            <a:endParaRPr lang="en-US" sz="2000"/>
          </a:p>
          <a:p>
            <a:pPr marL="152396" indent="0">
              <a:buNone/>
            </a:pPr>
            <a:r>
              <a:rPr lang="en-US" sz="2000" u="sng">
                <a:hlinkClick r:id="rId2"/>
              </a:rPr>
              <a:t>https://www.federalregister.gov/d/2020-22144/p-172</a:t>
            </a:r>
            <a:endParaRPr lang="en-US" sz="2000"/>
          </a:p>
        </p:txBody>
      </p:sp>
    </p:spTree>
    <p:extLst>
      <p:ext uri="{BB962C8B-B14F-4D97-AF65-F5344CB8AC3E}">
        <p14:creationId xmlns:p14="http://schemas.microsoft.com/office/powerpoint/2010/main" val="2909605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p:txBody>
          <a:bodyPr/>
          <a:lstStyle/>
          <a:p>
            <a:r>
              <a:rPr lang="en-US"/>
              <a:t>CURRENT PRACTICE</a:t>
            </a:r>
          </a:p>
        </p:txBody>
      </p:sp>
      <p:sp>
        <p:nvSpPr>
          <p:cNvPr id="2" name="Text Placeholder 1">
            <a:extLst>
              <a:ext uri="{FF2B5EF4-FFF2-40B4-BE49-F238E27FC236}">
                <a16:creationId xmlns:a16="http://schemas.microsoft.com/office/drawing/2014/main" id="{77C5C32F-F133-C344-808F-2D812E22D6E2}"/>
              </a:ext>
            </a:extLst>
          </p:cNvPr>
          <p:cNvSpPr txBox="1">
            <a:spLocks/>
          </p:cNvSpPr>
          <p:nvPr/>
        </p:nvSpPr>
        <p:spPr>
          <a:xfrm>
            <a:off x="609601" y="1207008"/>
            <a:ext cx="11038417" cy="4439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Account continues to operate as normal until the Program is notified about a death of beneficiary; once notified, the account is frozen to prevent contributions</a:t>
            </a:r>
          </a:p>
          <a:p>
            <a:pPr marL="152396" indent="0">
              <a:buFont typeface="Arial" panose="020B0604020202020204" pitchFamily="34" charset="0"/>
              <a:buNone/>
            </a:pPr>
            <a:endParaRPr lang="en-US" sz="2000"/>
          </a:p>
          <a:p>
            <a:pPr>
              <a:spcAft>
                <a:spcPts val="800"/>
              </a:spcAft>
            </a:pPr>
            <a:r>
              <a:rPr lang="en-US" sz="2000" b="1"/>
              <a:t>If the ABLE account currently has an Authorized Legal Representative:</a:t>
            </a:r>
          </a:p>
          <a:p>
            <a:pPr lvl="1">
              <a:spcBef>
                <a:spcPts val="0"/>
              </a:spcBef>
              <a:spcAft>
                <a:spcPts val="800"/>
              </a:spcAft>
            </a:pPr>
            <a:r>
              <a:rPr lang="en-US" sz="2000"/>
              <a:t>Funds may be requested to withdrawn to pay for outstanding qualified disability expenses including funeral/burial, outstanding bills including housing, credit card bills, etc.</a:t>
            </a:r>
          </a:p>
          <a:p>
            <a:pPr lvl="1">
              <a:spcBef>
                <a:spcPts val="0"/>
              </a:spcBef>
              <a:spcAft>
                <a:spcPts val="800"/>
              </a:spcAft>
            </a:pPr>
            <a:r>
              <a:rPr lang="en-US" sz="2000"/>
              <a:t>If funds remain, “a Certification will be required stating that the person is: (1) the executor of the Beneficiary’s estate as defined in Section 2203 of the Code; and (2) responsible for the proper disposition of the Account Balance” – </a:t>
            </a:r>
            <a:r>
              <a:rPr lang="en-US" sz="2000" i="1"/>
              <a:t>ABLE Terms &amp; Conditions Section 8.02 (d)</a:t>
            </a:r>
          </a:p>
          <a:p>
            <a:pPr lvl="1">
              <a:spcBef>
                <a:spcPts val="0"/>
              </a:spcBef>
              <a:spcAft>
                <a:spcPts val="800"/>
              </a:spcAft>
            </a:pPr>
            <a:r>
              <a:rPr lang="en-US" sz="2000"/>
              <a:t>May rollover these funds to a successor designated beneficiary (a sibling who also qualified for ABLE), however, before any transfer to the successor designated beneficiary, the ABLE account is subject to the Federal estate tax imposed by chapter 11 of the Code upon the estate of the deceased designated beneficiary, as well as to the payment of any outstanding qualified disability expenses of the decedent and any State claim (such as Medicaid)</a:t>
            </a:r>
          </a:p>
        </p:txBody>
      </p:sp>
    </p:spTree>
    <p:extLst>
      <p:ext uri="{BB962C8B-B14F-4D97-AF65-F5344CB8AC3E}">
        <p14:creationId xmlns:p14="http://schemas.microsoft.com/office/powerpoint/2010/main" val="358129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p:txBody>
          <a:bodyPr/>
          <a:lstStyle/>
          <a:p>
            <a:r>
              <a:rPr lang="en-US"/>
              <a:t>CURRENT PRACTICE</a:t>
            </a:r>
          </a:p>
        </p:txBody>
      </p:sp>
      <p:sp>
        <p:nvSpPr>
          <p:cNvPr id="2" name="Text Placeholder 1">
            <a:extLst>
              <a:ext uri="{FF2B5EF4-FFF2-40B4-BE49-F238E27FC236}">
                <a16:creationId xmlns:a16="http://schemas.microsoft.com/office/drawing/2014/main" id="{77C5C32F-F133-C344-808F-2D812E22D6E2}"/>
              </a:ext>
            </a:extLst>
          </p:cNvPr>
          <p:cNvSpPr txBox="1">
            <a:spLocks/>
          </p:cNvSpPr>
          <p:nvPr/>
        </p:nvSpPr>
        <p:spPr>
          <a:xfrm>
            <a:off x="609601" y="1207008"/>
            <a:ext cx="11038417" cy="4439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US" sz="2000" b="1"/>
              <a:t>If the ABLE account does not have an Authorized Legal Representative:</a:t>
            </a:r>
          </a:p>
          <a:p>
            <a:pPr lvl="1">
              <a:spcBef>
                <a:spcPts val="0"/>
              </a:spcBef>
              <a:spcAft>
                <a:spcPts val="800"/>
              </a:spcAft>
            </a:pPr>
            <a:r>
              <a:rPr lang="en-US" sz="2000"/>
              <a:t>Typically, a death of beneficiary form with death certificate and documentation on who is serving as the personal representative of deceased beneficiary’s estate is required</a:t>
            </a:r>
          </a:p>
          <a:p>
            <a:pPr lvl="2">
              <a:spcBef>
                <a:spcPts val="0"/>
              </a:spcBef>
              <a:spcAft>
                <a:spcPts val="800"/>
              </a:spcAft>
            </a:pPr>
            <a:r>
              <a:rPr lang="en-US"/>
              <a:t>Personal representative may use funds to pay outstanding qualified disability expenses</a:t>
            </a:r>
          </a:p>
          <a:p>
            <a:pPr lvl="1">
              <a:spcBef>
                <a:spcPts val="0"/>
              </a:spcBef>
              <a:spcAft>
                <a:spcPts val="800"/>
              </a:spcAft>
            </a:pPr>
            <a:r>
              <a:rPr lang="en-US" sz="2000"/>
              <a:t>If funds remain, “a Certification will be required stating that the person is: (1) the executor (personal representative) of the Beneficiary’s estate as defined in Section 2203 of the Code; and (2) responsible for the proper disposition of the Account Balance” – </a:t>
            </a:r>
            <a:r>
              <a:rPr lang="en-US" sz="2000" i="1"/>
              <a:t>ABLE Terms &amp; Conditions Section 8.02 (d)</a:t>
            </a:r>
          </a:p>
          <a:p>
            <a:pPr lvl="1">
              <a:spcBef>
                <a:spcPts val="0"/>
              </a:spcBef>
              <a:spcAft>
                <a:spcPts val="800"/>
              </a:spcAft>
            </a:pPr>
            <a:r>
              <a:rPr lang="en-US" sz="2000"/>
              <a:t>May rollover these funds to a successor designated beneficiary (a sibling who also qualified for ABLE), however, before any transfer to the successor designated beneficiary, the ABLE account is subject to the Federal estate tax imposed by chapter 11 of the Code upon the estate of the deceased designated beneficiary, as well as to the payment of any outstanding qualified disability expenses of the decedent and any State claim (such as Medicaid)</a:t>
            </a:r>
          </a:p>
          <a:p>
            <a:pPr lvl="1">
              <a:spcBef>
                <a:spcPts val="0"/>
              </a:spcBef>
              <a:spcAft>
                <a:spcPts val="800"/>
              </a:spcAft>
            </a:pPr>
            <a:endParaRPr lang="en-US" sz="2000"/>
          </a:p>
        </p:txBody>
      </p:sp>
    </p:spTree>
    <p:extLst>
      <p:ext uri="{BB962C8B-B14F-4D97-AF65-F5344CB8AC3E}">
        <p14:creationId xmlns:p14="http://schemas.microsoft.com/office/powerpoint/2010/main" val="424170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1A1CE8-E6EF-9C00-72B6-F0E65E5155F3}"/>
              </a:ext>
            </a:extLst>
          </p:cNvPr>
          <p:cNvSpPr>
            <a:spLocks noGrp="1"/>
          </p:cNvSpPr>
          <p:nvPr>
            <p:ph type="body" sz="quarter" idx="10"/>
          </p:nvPr>
        </p:nvSpPr>
        <p:spPr/>
        <p:txBody>
          <a:bodyPr/>
          <a:lstStyle/>
          <a:p>
            <a:r>
              <a:rPr lang="en-US"/>
              <a:t>Federal Update</a:t>
            </a:r>
          </a:p>
        </p:txBody>
      </p:sp>
      <p:sp>
        <p:nvSpPr>
          <p:cNvPr id="3" name="Text Placeholder 2">
            <a:extLst>
              <a:ext uri="{FF2B5EF4-FFF2-40B4-BE49-F238E27FC236}">
                <a16:creationId xmlns:a16="http://schemas.microsoft.com/office/drawing/2014/main" id="{4E21172C-20D9-DE48-07AA-BDA230042A00}"/>
              </a:ext>
            </a:extLst>
          </p:cNvPr>
          <p:cNvSpPr>
            <a:spLocks noGrp="1"/>
          </p:cNvSpPr>
          <p:nvPr>
            <p:ph type="body" sz="quarter" idx="11"/>
          </p:nvPr>
        </p:nvSpPr>
        <p:spPr/>
        <p:txBody>
          <a:bodyPr>
            <a:normAutofit fontScale="62500" lnSpcReduction="20000"/>
          </a:bodyPr>
          <a:lstStyle/>
          <a:p>
            <a:r>
              <a:rPr lang="en-US"/>
              <a:t>ENABLE Act</a:t>
            </a:r>
          </a:p>
          <a:p>
            <a:r>
              <a:rPr lang="en-US"/>
              <a:t>ABLE Employment Flexibility Act</a:t>
            </a:r>
          </a:p>
          <a:p>
            <a:r>
              <a:rPr lang="en-US"/>
              <a:t>ABLE Awareness Act</a:t>
            </a:r>
          </a:p>
        </p:txBody>
      </p:sp>
    </p:spTree>
    <p:extLst>
      <p:ext uri="{BB962C8B-B14F-4D97-AF65-F5344CB8AC3E}">
        <p14:creationId xmlns:p14="http://schemas.microsoft.com/office/powerpoint/2010/main" val="157032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0E62E76-539D-75AC-5FB6-914DD103EDFE}"/>
              </a:ext>
            </a:extLst>
          </p:cNvPr>
          <p:cNvSpPr>
            <a:spLocks noGrp="1"/>
          </p:cNvSpPr>
          <p:nvPr>
            <p:ph type="body" sz="quarter" idx="15"/>
          </p:nvPr>
        </p:nvSpPr>
        <p:spPr>
          <a:xfrm>
            <a:off x="990665" y="1943325"/>
            <a:ext cx="3200335" cy="1257308"/>
          </a:xfrm>
        </p:spPr>
        <p:txBody>
          <a:bodyPr/>
          <a:lstStyle/>
          <a:p>
            <a:r>
              <a:rPr lang="en-US" sz="1800"/>
              <a:t>Ensuring Nationwide Access to a Better Life Experience (“ENABLE”) Act (S 4539; HR 9614)</a:t>
            </a:r>
          </a:p>
          <a:p>
            <a:endParaRPr lang="en-US" sz="1600"/>
          </a:p>
        </p:txBody>
      </p:sp>
      <p:sp>
        <p:nvSpPr>
          <p:cNvPr id="17" name="Text Placeholder 16">
            <a:extLst>
              <a:ext uri="{FF2B5EF4-FFF2-40B4-BE49-F238E27FC236}">
                <a16:creationId xmlns:a16="http://schemas.microsoft.com/office/drawing/2014/main" id="{F4C65D8F-E6F0-268F-6E46-ECAE89F4F439}"/>
              </a:ext>
            </a:extLst>
          </p:cNvPr>
          <p:cNvSpPr>
            <a:spLocks noGrp="1"/>
          </p:cNvSpPr>
          <p:nvPr>
            <p:ph type="body" sz="quarter" idx="13"/>
          </p:nvPr>
        </p:nvSpPr>
        <p:spPr>
          <a:xfrm>
            <a:off x="990665" y="3200633"/>
            <a:ext cx="3200335" cy="1307872"/>
          </a:xfrm>
        </p:spPr>
        <p:txBody>
          <a:bodyPr/>
          <a:lstStyle/>
          <a:p>
            <a:r>
              <a:rPr lang="en-US"/>
              <a:t>Removes the sunset clause on the ABLE to Work Act and the ABLE Financial Planning Act.</a:t>
            </a:r>
          </a:p>
          <a:p>
            <a:endParaRPr lang="en-US"/>
          </a:p>
        </p:txBody>
      </p:sp>
      <p:sp>
        <p:nvSpPr>
          <p:cNvPr id="19" name="Text Placeholder 18">
            <a:extLst>
              <a:ext uri="{FF2B5EF4-FFF2-40B4-BE49-F238E27FC236}">
                <a16:creationId xmlns:a16="http://schemas.microsoft.com/office/drawing/2014/main" id="{67261998-2ED5-43FC-FBCF-584A617D9FC7}"/>
              </a:ext>
            </a:extLst>
          </p:cNvPr>
          <p:cNvSpPr>
            <a:spLocks noGrp="1"/>
          </p:cNvSpPr>
          <p:nvPr>
            <p:ph type="body" sz="quarter" idx="18"/>
          </p:nvPr>
        </p:nvSpPr>
        <p:spPr/>
        <p:txBody>
          <a:bodyPr>
            <a:normAutofit fontScale="92500" lnSpcReduction="20000"/>
          </a:bodyPr>
          <a:lstStyle/>
          <a:p>
            <a:r>
              <a:rPr lang="en-US"/>
              <a:t>Increases ABLE contribution limits for employed account owners</a:t>
            </a:r>
          </a:p>
          <a:p>
            <a:r>
              <a:rPr lang="en-US"/>
              <a:t>Makes ABLE contributions eligible for the Saver’s Credit </a:t>
            </a:r>
          </a:p>
          <a:p>
            <a:r>
              <a:rPr lang="en-US"/>
              <a:t>Permits tax-free rollovers from 529 education savings accounts to ABLE Accounts. These provisions will be sunset on December 31, 2025.</a:t>
            </a:r>
          </a:p>
          <a:p>
            <a:endParaRPr lang="en-US"/>
          </a:p>
        </p:txBody>
      </p:sp>
      <p:sp>
        <p:nvSpPr>
          <p:cNvPr id="20" name="Text Placeholder 19">
            <a:extLst>
              <a:ext uri="{FF2B5EF4-FFF2-40B4-BE49-F238E27FC236}">
                <a16:creationId xmlns:a16="http://schemas.microsoft.com/office/drawing/2014/main" id="{73F1DD11-D973-CFC3-6189-382A6C693AFE}"/>
              </a:ext>
            </a:extLst>
          </p:cNvPr>
          <p:cNvSpPr>
            <a:spLocks noGrp="1"/>
          </p:cNvSpPr>
          <p:nvPr>
            <p:ph type="body" sz="quarter" idx="19"/>
          </p:nvPr>
        </p:nvSpPr>
        <p:spPr/>
        <p:txBody>
          <a:bodyPr/>
          <a:lstStyle/>
          <a:p>
            <a:r>
              <a:rPr lang="en-US"/>
              <a:t>ABLE Employment Flexibility Act (S 4911)</a:t>
            </a:r>
          </a:p>
        </p:txBody>
      </p:sp>
      <p:sp>
        <p:nvSpPr>
          <p:cNvPr id="21" name="Text Placeholder 20">
            <a:extLst>
              <a:ext uri="{FF2B5EF4-FFF2-40B4-BE49-F238E27FC236}">
                <a16:creationId xmlns:a16="http://schemas.microsoft.com/office/drawing/2014/main" id="{65DDC05A-22C4-1575-E3FC-79179988E2EC}"/>
              </a:ext>
            </a:extLst>
          </p:cNvPr>
          <p:cNvSpPr>
            <a:spLocks noGrp="1"/>
          </p:cNvSpPr>
          <p:nvPr>
            <p:ph type="body" sz="quarter" idx="20"/>
          </p:nvPr>
        </p:nvSpPr>
        <p:spPr>
          <a:xfrm>
            <a:off x="4508565" y="3200633"/>
            <a:ext cx="3200335" cy="2844574"/>
          </a:xfrm>
        </p:spPr>
        <p:txBody>
          <a:bodyPr>
            <a:normAutofit/>
          </a:bodyPr>
          <a:lstStyle/>
          <a:p>
            <a:r>
              <a:rPr lang="en-US"/>
              <a:t>This bill permits employers to make tax-exempt contributions to ABLE accounts in lieu of making contributions to existing tax-exempt defined contribution retirement plans. </a:t>
            </a:r>
          </a:p>
        </p:txBody>
      </p:sp>
      <p:sp>
        <p:nvSpPr>
          <p:cNvPr id="23" name="Text Placeholder 22">
            <a:extLst>
              <a:ext uri="{FF2B5EF4-FFF2-40B4-BE49-F238E27FC236}">
                <a16:creationId xmlns:a16="http://schemas.microsoft.com/office/drawing/2014/main" id="{7C080A44-B6D2-95C2-9750-54181B2F718D}"/>
              </a:ext>
            </a:extLst>
          </p:cNvPr>
          <p:cNvSpPr>
            <a:spLocks noGrp="1"/>
          </p:cNvSpPr>
          <p:nvPr>
            <p:ph type="body" sz="quarter" idx="22"/>
          </p:nvPr>
        </p:nvSpPr>
        <p:spPr/>
        <p:txBody>
          <a:bodyPr/>
          <a:lstStyle/>
          <a:p>
            <a:r>
              <a:rPr lang="en-US"/>
              <a:t>ABLE Awareness Act   (S 4910)</a:t>
            </a:r>
          </a:p>
        </p:txBody>
      </p:sp>
      <p:sp>
        <p:nvSpPr>
          <p:cNvPr id="24" name="Text Placeholder 23">
            <a:extLst>
              <a:ext uri="{FF2B5EF4-FFF2-40B4-BE49-F238E27FC236}">
                <a16:creationId xmlns:a16="http://schemas.microsoft.com/office/drawing/2014/main" id="{3E30374F-17CE-0C32-1FD2-101CDD8ABF88}"/>
              </a:ext>
            </a:extLst>
          </p:cNvPr>
          <p:cNvSpPr>
            <a:spLocks noGrp="1"/>
          </p:cNvSpPr>
          <p:nvPr>
            <p:ph type="body" sz="quarter" idx="23"/>
          </p:nvPr>
        </p:nvSpPr>
        <p:spPr>
          <a:xfrm>
            <a:off x="8026465" y="3200633"/>
            <a:ext cx="3200335" cy="2071278"/>
          </a:xfrm>
        </p:spPr>
        <p:txBody>
          <a:bodyPr>
            <a:normAutofit/>
          </a:bodyPr>
          <a:lstStyle/>
          <a:p>
            <a:r>
              <a:rPr lang="en-US"/>
              <a:t>Would require federal agencies to integrate information about ABLE into programs that serve eligible ABLE participants. Also, would provide grants to help promote and educate individuals about ABLE.</a:t>
            </a:r>
          </a:p>
        </p:txBody>
      </p:sp>
      <p:sp>
        <p:nvSpPr>
          <p:cNvPr id="16" name="Subtitle 15">
            <a:extLst>
              <a:ext uri="{FF2B5EF4-FFF2-40B4-BE49-F238E27FC236}">
                <a16:creationId xmlns:a16="http://schemas.microsoft.com/office/drawing/2014/main" id="{4304D2B2-F91D-1389-9B50-7F939A0B8E75}"/>
              </a:ext>
            </a:extLst>
          </p:cNvPr>
          <p:cNvSpPr>
            <a:spLocks noGrp="1"/>
          </p:cNvSpPr>
          <p:nvPr>
            <p:ph type="subTitle" idx="1"/>
          </p:nvPr>
        </p:nvSpPr>
        <p:spPr/>
        <p:txBody>
          <a:bodyPr/>
          <a:lstStyle/>
          <a:p>
            <a:r>
              <a:rPr lang="en-US"/>
              <a:t>ABLE FEDERAL LEGISLATION</a:t>
            </a:r>
          </a:p>
        </p:txBody>
      </p:sp>
    </p:spTree>
    <p:extLst>
      <p:ext uri="{BB962C8B-B14F-4D97-AF65-F5344CB8AC3E}">
        <p14:creationId xmlns:p14="http://schemas.microsoft.com/office/powerpoint/2010/main" val="3979736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350F1F-CB83-B74F-80E1-141023744CAC}"/>
              </a:ext>
            </a:extLst>
          </p:cNvPr>
          <p:cNvSpPr>
            <a:spLocks noGrp="1"/>
          </p:cNvSpPr>
          <p:nvPr>
            <p:ph type="body" sz="quarter" idx="10"/>
          </p:nvPr>
        </p:nvSpPr>
        <p:spPr>
          <a:xfrm>
            <a:off x="313853" y="2531534"/>
            <a:ext cx="11528080" cy="1443567"/>
          </a:xfrm>
        </p:spPr>
        <p:txBody>
          <a:bodyPr/>
          <a:lstStyle/>
          <a:p>
            <a:r>
              <a:rPr lang="en-US"/>
              <a:t>Hypothetical Situations </a:t>
            </a:r>
          </a:p>
        </p:txBody>
      </p:sp>
    </p:spTree>
    <p:extLst>
      <p:ext uri="{BB962C8B-B14F-4D97-AF65-F5344CB8AC3E}">
        <p14:creationId xmlns:p14="http://schemas.microsoft.com/office/powerpoint/2010/main" val="1325207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576792" y="494583"/>
            <a:ext cx="11038417" cy="1888560"/>
          </a:xfrm>
        </p:spPr>
        <p:txBody>
          <a:bodyPr/>
          <a:lstStyle/>
          <a:p>
            <a:pPr algn="ctr"/>
            <a:r>
              <a:rPr lang="en-US" sz="2667" b="1">
                <a:solidFill>
                  <a:schemeClr val="accent1"/>
                </a:solidFill>
              </a:rPr>
              <a:t>Mom receives full custody of 8-year-old with Autistic Spectrum Disorder. Court ruled dad must pay monthly child support services. </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a:xfrm>
            <a:off x="386282" y="3364673"/>
            <a:ext cx="11431508" cy="1417983"/>
          </a:xfrm>
        </p:spPr>
        <p:txBody>
          <a:bodyPr>
            <a:normAutofit lnSpcReduction="10000"/>
          </a:bodyPr>
          <a:lstStyle/>
          <a:p>
            <a:pPr algn="ctr">
              <a:spcAft>
                <a:spcPts val="1600"/>
              </a:spcAft>
            </a:pPr>
            <a:r>
              <a:rPr lang="en-US" sz="1867"/>
              <a:t>ABLE Account could receive up to $1,333 a month into ABLE account with mom accessing the funds directly without having to go through a pooled trust or trustee. Note, although payment may be direct-deposited into an ABLE Account, these funds still would be counted as income for SSI purposes.</a:t>
            </a:r>
          </a:p>
          <a:p>
            <a:pPr algn="ctr">
              <a:spcAft>
                <a:spcPts val="1600"/>
              </a:spcAft>
            </a:pPr>
            <a:r>
              <a:rPr lang="en-US" sz="1867"/>
              <a:t>ABLE Accounts shelter assets not income.</a:t>
            </a:r>
          </a:p>
        </p:txBody>
      </p:sp>
    </p:spTree>
    <p:extLst>
      <p:ext uri="{BB962C8B-B14F-4D97-AF65-F5344CB8AC3E}">
        <p14:creationId xmlns:p14="http://schemas.microsoft.com/office/powerpoint/2010/main" val="159149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576792" y="494583"/>
            <a:ext cx="11038417" cy="1888560"/>
          </a:xfrm>
        </p:spPr>
        <p:txBody>
          <a:bodyPr/>
          <a:lstStyle/>
          <a:p>
            <a:pPr algn="ctr"/>
            <a:r>
              <a:rPr lang="en-US" sz="2667" b="1">
                <a:solidFill>
                  <a:schemeClr val="accent1"/>
                </a:solidFill>
              </a:rPr>
              <a:t>Mom and dad have a child with a severe intellectual disability and split custody between them. Dad resides in Pennsylvania and Mom resides in Florida. They would like to open an ABLE Account for their child. Which ABLE program is best suited for the family?</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a:xfrm>
            <a:off x="386282" y="3364673"/>
            <a:ext cx="11431508" cy="1417983"/>
          </a:xfrm>
        </p:spPr>
        <p:txBody>
          <a:bodyPr>
            <a:normAutofit fontScale="77500" lnSpcReduction="20000"/>
          </a:bodyPr>
          <a:lstStyle/>
          <a:p>
            <a:pPr algn="ctr">
              <a:spcAft>
                <a:spcPts val="1600"/>
              </a:spcAft>
            </a:pPr>
            <a:r>
              <a:rPr lang="en-US" sz="1867"/>
              <a:t>It is important to note each state may establish an ABLE Program. ABLE United is the state of Florida’s ABLE Program. Pennsylvania’s ABLE Program, PA ABLE, has state income tax incentives for contributing to a PA ABLE account. </a:t>
            </a:r>
            <a:r>
              <a:rPr lang="en-US" sz="1867" b="1"/>
              <a:t>However, an individual may only have one ABLE account nationwide regardless of which program is chosen.</a:t>
            </a:r>
            <a:endParaRPr lang="en-US" sz="1867"/>
          </a:p>
          <a:p>
            <a:pPr algn="ctr">
              <a:spcAft>
                <a:spcPts val="1600"/>
              </a:spcAft>
            </a:pPr>
            <a:r>
              <a:rPr lang="en-US" sz="1867"/>
              <a:t>PA ABLE is open for nation wide enrollment, while ABLE United is restricted to Florida residents at time of application. It may be best to point individuals to national organizations to help identify what program is best suited for their unique needs, such as </a:t>
            </a:r>
            <a:r>
              <a:rPr lang="en-US" sz="1867">
                <a:hlinkClick r:id="rId3"/>
              </a:rPr>
              <a:t>www.abletoday.org</a:t>
            </a:r>
            <a:r>
              <a:rPr lang="en-US" sz="1867"/>
              <a:t>. </a:t>
            </a:r>
          </a:p>
          <a:p>
            <a:pPr algn="ctr">
              <a:spcAft>
                <a:spcPts val="1600"/>
              </a:spcAft>
            </a:pPr>
            <a:endParaRPr lang="en-US" sz="1867"/>
          </a:p>
        </p:txBody>
      </p:sp>
    </p:spTree>
    <p:extLst>
      <p:ext uri="{BB962C8B-B14F-4D97-AF65-F5344CB8AC3E}">
        <p14:creationId xmlns:p14="http://schemas.microsoft.com/office/powerpoint/2010/main" val="2636110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38B09-04E0-C94B-AF03-A753D841C907}"/>
              </a:ext>
            </a:extLst>
          </p:cNvPr>
          <p:cNvSpPr>
            <a:spLocks noGrp="1"/>
          </p:cNvSpPr>
          <p:nvPr>
            <p:ph type="body" sz="quarter" idx="13"/>
          </p:nvPr>
        </p:nvSpPr>
        <p:spPr>
          <a:xfrm>
            <a:off x="383747" y="3214482"/>
            <a:ext cx="5617004" cy="2692148"/>
          </a:xfrm>
        </p:spPr>
        <p:txBody>
          <a:bodyPr>
            <a:normAutofit/>
          </a:bodyPr>
          <a:lstStyle/>
          <a:p>
            <a:pPr lvl="0"/>
            <a:r>
              <a:rPr lang="en-US"/>
              <a:t>Visit us at ableunited.com/contact   </a:t>
            </a:r>
          </a:p>
          <a:p>
            <a:pPr lvl="0"/>
            <a:r>
              <a:rPr lang="en-US"/>
              <a:t>Spanish resources available at ableunited.com/</a:t>
            </a:r>
            <a:r>
              <a:rPr lang="en-US" err="1"/>
              <a:t>espanol</a:t>
            </a:r>
            <a:r>
              <a:rPr lang="en-US"/>
              <a:t> </a:t>
            </a:r>
          </a:p>
          <a:p>
            <a:pPr lvl="0"/>
            <a:r>
              <a:rPr lang="en-US"/>
              <a:t>Customer Service</a:t>
            </a:r>
          </a:p>
          <a:p>
            <a:pPr lvl="1"/>
            <a:r>
              <a:rPr lang="en-US"/>
              <a:t>1-888-524-2253, </a:t>
            </a:r>
          </a:p>
          <a:p>
            <a:pPr lvl="1"/>
            <a:r>
              <a:rPr lang="en-US"/>
              <a:t>Monday – Friday 9 am to 6 pm ET</a:t>
            </a:r>
          </a:p>
        </p:txBody>
      </p:sp>
      <p:sp>
        <p:nvSpPr>
          <p:cNvPr id="4" name="Text Placeholder 3">
            <a:extLst>
              <a:ext uri="{FF2B5EF4-FFF2-40B4-BE49-F238E27FC236}">
                <a16:creationId xmlns:a16="http://schemas.microsoft.com/office/drawing/2014/main" id="{913782C3-3521-6282-2B8F-1813576FC06F}"/>
              </a:ext>
            </a:extLst>
          </p:cNvPr>
          <p:cNvSpPr>
            <a:spLocks noGrp="1"/>
          </p:cNvSpPr>
          <p:nvPr>
            <p:ph type="body" sz="quarter" idx="15"/>
          </p:nvPr>
        </p:nvSpPr>
        <p:spPr/>
        <p:txBody>
          <a:bodyPr/>
          <a:lstStyle/>
          <a:p>
            <a:r>
              <a:rPr lang="en-US"/>
              <a:t>Connect with Us</a:t>
            </a:r>
          </a:p>
        </p:txBody>
      </p:sp>
      <p:sp>
        <p:nvSpPr>
          <p:cNvPr id="5" name="Subtitle 4">
            <a:extLst>
              <a:ext uri="{FF2B5EF4-FFF2-40B4-BE49-F238E27FC236}">
                <a16:creationId xmlns:a16="http://schemas.microsoft.com/office/drawing/2014/main" id="{CC64447E-F82F-63FF-51C0-3EA633991828}"/>
              </a:ext>
            </a:extLst>
          </p:cNvPr>
          <p:cNvSpPr>
            <a:spLocks noGrp="1"/>
          </p:cNvSpPr>
          <p:nvPr>
            <p:ph type="subTitle" idx="1"/>
          </p:nvPr>
        </p:nvSpPr>
        <p:spPr/>
        <p:txBody>
          <a:bodyPr/>
          <a:lstStyle/>
          <a:p>
            <a:r>
              <a:rPr lang="en-US"/>
              <a:t>CONTACT US</a:t>
            </a:r>
          </a:p>
        </p:txBody>
      </p:sp>
      <p:pic>
        <p:nvPicPr>
          <p:cNvPr id="9" name="Picture Placeholder 8" descr="A person in a dress smiling&#10;&#10;AI-generated content may be incorrect.">
            <a:extLst>
              <a:ext uri="{FF2B5EF4-FFF2-40B4-BE49-F238E27FC236}">
                <a16:creationId xmlns:a16="http://schemas.microsoft.com/office/drawing/2014/main" id="{9D8D992B-979C-3468-57D0-0A415E3FCD4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26229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62B4-18F9-3F23-30A7-7445BDCB36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25C8B9-ABF8-58E0-6574-94FB4C381873}"/>
              </a:ext>
            </a:extLst>
          </p:cNvPr>
          <p:cNvSpPr>
            <a:spLocks noGrp="1"/>
          </p:cNvSpPr>
          <p:nvPr>
            <p:ph type="body" sz="quarter" idx="15"/>
          </p:nvPr>
        </p:nvSpPr>
        <p:spPr>
          <a:xfrm>
            <a:off x="247269" y="1354197"/>
            <a:ext cx="5140753" cy="710976"/>
          </a:xfrm>
        </p:spPr>
        <p:txBody>
          <a:bodyPr vert="horz" lIns="91440" tIns="45720" rIns="91440" bIns="45720" rtlCol="0" anchor="t">
            <a:noAutofit/>
          </a:bodyPr>
          <a:lstStyle/>
          <a:p>
            <a:r>
              <a:rPr lang="en-US"/>
              <a:t>Join our mailing list</a:t>
            </a:r>
          </a:p>
        </p:txBody>
      </p:sp>
      <p:sp>
        <p:nvSpPr>
          <p:cNvPr id="5" name="Subtitle 4">
            <a:extLst>
              <a:ext uri="{FF2B5EF4-FFF2-40B4-BE49-F238E27FC236}">
                <a16:creationId xmlns:a16="http://schemas.microsoft.com/office/drawing/2014/main" id="{014A4D2B-6C86-5F20-55D3-DA9E9AEE1C56}"/>
              </a:ext>
            </a:extLst>
          </p:cNvPr>
          <p:cNvSpPr>
            <a:spLocks noGrp="1"/>
          </p:cNvSpPr>
          <p:nvPr>
            <p:ph type="subTitle" idx="1"/>
          </p:nvPr>
        </p:nvSpPr>
        <p:spPr/>
        <p:txBody>
          <a:bodyPr/>
          <a:lstStyle/>
          <a:p>
            <a:r>
              <a:rPr lang="en-US"/>
              <a:t>CONTACT US</a:t>
            </a:r>
          </a:p>
        </p:txBody>
      </p:sp>
      <p:pic>
        <p:nvPicPr>
          <p:cNvPr id="3" name="Picture 2" descr="A person and person smiling and text on a blue background&#10;&#10;AI-generated content may be incorrect.">
            <a:extLst>
              <a:ext uri="{FF2B5EF4-FFF2-40B4-BE49-F238E27FC236}">
                <a16:creationId xmlns:a16="http://schemas.microsoft.com/office/drawing/2014/main" id="{C3424057-9A81-8413-EF23-A4DB0F679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3404" y="0"/>
            <a:ext cx="4779818" cy="6858000"/>
          </a:xfrm>
          <a:prstGeom prst="rect">
            <a:avLst/>
          </a:prstGeom>
        </p:spPr>
      </p:pic>
      <p:pic>
        <p:nvPicPr>
          <p:cNvPr id="11" name="Picture 10">
            <a:extLst>
              <a:ext uri="{FF2B5EF4-FFF2-40B4-BE49-F238E27FC236}">
                <a16:creationId xmlns:a16="http://schemas.microsoft.com/office/drawing/2014/main" id="{AC927BA4-E5F8-41AB-9A60-1C3C2D0FA5C4}"/>
              </a:ext>
            </a:extLst>
          </p:cNvPr>
          <p:cNvPicPr>
            <a:picLocks noChangeAspect="1"/>
          </p:cNvPicPr>
          <p:nvPr/>
        </p:nvPicPr>
        <p:blipFill>
          <a:blip r:embed="rId4" cstate="screen">
            <a:extLst>
              <a:ext uri="{28A0092B-C50C-407E-A947-70E740481C1C}">
                <a14:useLocalDpi xmlns:a14="http://schemas.microsoft.com/office/drawing/2010/main"/>
              </a:ext>
            </a:extLst>
          </a:blip>
          <a:srcRect l="1495" t="898" r="-1"/>
          <a:stretch>
            <a:fillRect/>
          </a:stretch>
        </p:blipFill>
        <p:spPr>
          <a:xfrm>
            <a:off x="667820" y="2311685"/>
            <a:ext cx="4017195" cy="4047366"/>
          </a:xfrm>
          <a:prstGeom prst="rect">
            <a:avLst/>
          </a:prstGeom>
        </p:spPr>
      </p:pic>
    </p:spTree>
    <p:extLst>
      <p:ext uri="{BB962C8B-B14F-4D97-AF65-F5344CB8AC3E}">
        <p14:creationId xmlns:p14="http://schemas.microsoft.com/office/powerpoint/2010/main" val="401794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EF04E0-5A19-9286-4E77-5FD8BA19960D}"/>
              </a:ext>
            </a:extLst>
          </p:cNvPr>
          <p:cNvSpPr>
            <a:spLocks noGrp="1"/>
          </p:cNvSpPr>
          <p:nvPr>
            <p:ph type="subTitle" idx="1"/>
          </p:nvPr>
        </p:nvSpPr>
        <p:spPr/>
        <p:txBody>
          <a:bodyPr/>
          <a:lstStyle/>
          <a:p>
            <a:r>
              <a:rPr lang="en-US"/>
              <a:t>ABLE LEGISLATION</a:t>
            </a:r>
          </a:p>
        </p:txBody>
      </p:sp>
      <p:sp>
        <p:nvSpPr>
          <p:cNvPr id="3" name="Text Placeholder 2">
            <a:extLst>
              <a:ext uri="{FF2B5EF4-FFF2-40B4-BE49-F238E27FC236}">
                <a16:creationId xmlns:a16="http://schemas.microsoft.com/office/drawing/2014/main" id="{D49ECCBF-174F-95E4-84B7-A5F374BA7C94}"/>
              </a:ext>
            </a:extLst>
          </p:cNvPr>
          <p:cNvSpPr>
            <a:spLocks noGrp="1"/>
          </p:cNvSpPr>
          <p:nvPr>
            <p:ph type="body" sz="quarter" idx="13"/>
          </p:nvPr>
        </p:nvSpPr>
        <p:spPr>
          <a:xfrm>
            <a:off x="1651517" y="2675462"/>
            <a:ext cx="8938727" cy="1886490"/>
          </a:xfrm>
        </p:spPr>
        <p:txBody>
          <a:bodyPr>
            <a:normAutofit/>
          </a:bodyPr>
          <a:lstStyle/>
          <a:p>
            <a:r>
              <a:rPr lang="en-US"/>
              <a:t>ABLE stands for “Achieving a Better Life Experience” –it was made possible by the passage of the ABLE Act in December 2014.</a:t>
            </a:r>
          </a:p>
          <a:p>
            <a:r>
              <a:rPr lang="en-US"/>
              <a:t>Florida passed Florida ABLE Act in July 2015.</a:t>
            </a:r>
          </a:p>
          <a:p>
            <a:endParaRPr lang="en-US"/>
          </a:p>
        </p:txBody>
      </p:sp>
    </p:spTree>
    <p:extLst>
      <p:ext uri="{BB962C8B-B14F-4D97-AF65-F5344CB8AC3E}">
        <p14:creationId xmlns:p14="http://schemas.microsoft.com/office/powerpoint/2010/main" val="1148752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CBE331-7BCA-E3C5-BDE2-CB742D4012E1}"/>
              </a:ext>
            </a:extLst>
          </p:cNvPr>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420044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5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9FD574-CBE4-7D06-CC42-075DBEEB7B27}"/>
              </a:ext>
            </a:extLst>
          </p:cNvPr>
          <p:cNvSpPr>
            <a:spLocks noGrp="1"/>
          </p:cNvSpPr>
          <p:nvPr>
            <p:ph type="subTitle" idx="1"/>
          </p:nvPr>
        </p:nvSpPr>
        <p:spPr/>
        <p:txBody>
          <a:bodyPr/>
          <a:lstStyle/>
          <a:p>
            <a:r>
              <a:rPr lang="en-US"/>
              <a:t>PROGRAM MANGEMENT</a:t>
            </a:r>
          </a:p>
        </p:txBody>
      </p:sp>
      <p:pic>
        <p:nvPicPr>
          <p:cNvPr id="1028" name="Picture 4">
            <a:extLst>
              <a:ext uri="{FF2B5EF4-FFF2-40B4-BE49-F238E27FC236}">
                <a16:creationId xmlns:a16="http://schemas.microsoft.com/office/drawing/2014/main" id="{42A9AFAB-4A75-C4C9-76C9-5C9CCBE398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9280" y="1357668"/>
            <a:ext cx="4173437" cy="11268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9">
            <a:extLst>
              <a:ext uri="{FF2B5EF4-FFF2-40B4-BE49-F238E27FC236}">
                <a16:creationId xmlns:a16="http://schemas.microsoft.com/office/drawing/2014/main" id="{0FB6A22D-8ADE-C6CF-E04D-A1E888C331C5}"/>
              </a:ext>
            </a:extLst>
          </p:cNvPr>
          <p:cNvGraphicFramePr/>
          <p:nvPr>
            <p:extLst>
              <p:ext uri="{D42A27DB-BD31-4B8C-83A1-F6EECF244321}">
                <p14:modId xmlns:p14="http://schemas.microsoft.com/office/powerpoint/2010/main" val="2644158451"/>
              </p:ext>
            </p:extLst>
          </p:nvPr>
        </p:nvGraphicFramePr>
        <p:xfrm>
          <a:off x="847596" y="2484496"/>
          <a:ext cx="10496804" cy="3484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25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62A01-9E3C-DB62-F600-9D3FF20CCF74}"/>
              </a:ext>
            </a:extLst>
          </p:cNvPr>
          <p:cNvSpPr>
            <a:spLocks noGrp="1"/>
          </p:cNvSpPr>
          <p:nvPr>
            <p:ph type="body" sz="quarter" idx="10"/>
          </p:nvPr>
        </p:nvSpPr>
        <p:spPr/>
        <p:txBody>
          <a:bodyPr/>
          <a:lstStyle/>
          <a:p>
            <a:r>
              <a:rPr lang="en-US"/>
              <a:t>Eligibility</a:t>
            </a:r>
          </a:p>
        </p:txBody>
      </p:sp>
      <p:sp>
        <p:nvSpPr>
          <p:cNvPr id="3" name="Text Placeholder 2">
            <a:extLst>
              <a:ext uri="{FF2B5EF4-FFF2-40B4-BE49-F238E27FC236}">
                <a16:creationId xmlns:a16="http://schemas.microsoft.com/office/drawing/2014/main" id="{48E029A4-CDFB-AA81-6DD2-6431880560CF}"/>
              </a:ext>
            </a:extLst>
          </p:cNvPr>
          <p:cNvSpPr>
            <a:spLocks noGrp="1"/>
          </p:cNvSpPr>
          <p:nvPr>
            <p:ph type="body" sz="quarter" idx="11"/>
          </p:nvPr>
        </p:nvSpPr>
        <p:spPr/>
        <p:txBody>
          <a:bodyPr/>
          <a:lstStyle/>
          <a:p>
            <a:r>
              <a:rPr lang="en-US"/>
              <a:t>Who Qualifies / Who Can Manage</a:t>
            </a:r>
          </a:p>
        </p:txBody>
      </p:sp>
    </p:spTree>
    <p:extLst>
      <p:ext uri="{BB962C8B-B14F-4D97-AF65-F5344CB8AC3E}">
        <p14:creationId xmlns:p14="http://schemas.microsoft.com/office/powerpoint/2010/main" val="151319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15C3BA-7C6F-2BDB-823F-9E1FC477B3F2}"/>
              </a:ext>
            </a:extLst>
          </p:cNvPr>
          <p:cNvSpPr>
            <a:spLocks noGrp="1"/>
          </p:cNvSpPr>
          <p:nvPr>
            <p:ph type="body" sz="quarter" idx="15"/>
          </p:nvPr>
        </p:nvSpPr>
        <p:spPr/>
        <p:txBody>
          <a:bodyPr/>
          <a:lstStyle/>
          <a:p>
            <a:r>
              <a:rPr lang="en-US"/>
              <a:t>Florida Resident</a:t>
            </a:r>
          </a:p>
        </p:txBody>
      </p:sp>
      <p:sp>
        <p:nvSpPr>
          <p:cNvPr id="3" name="Text Placeholder 2">
            <a:extLst>
              <a:ext uri="{FF2B5EF4-FFF2-40B4-BE49-F238E27FC236}">
                <a16:creationId xmlns:a16="http://schemas.microsoft.com/office/drawing/2014/main" id="{6BD3FE16-E722-7F71-17F5-74BE63FBFEC0}"/>
              </a:ext>
            </a:extLst>
          </p:cNvPr>
          <p:cNvSpPr>
            <a:spLocks noGrp="1"/>
          </p:cNvSpPr>
          <p:nvPr>
            <p:ph type="body" sz="quarter" idx="13"/>
          </p:nvPr>
        </p:nvSpPr>
        <p:spPr/>
        <p:txBody>
          <a:bodyPr/>
          <a:lstStyle/>
          <a:p>
            <a:r>
              <a:rPr lang="en-US"/>
              <a:t>Unique to ABLE United as being a program run by the State of Florida – our focus is on making this the best option for Floridians. </a:t>
            </a:r>
          </a:p>
        </p:txBody>
      </p:sp>
      <p:sp>
        <p:nvSpPr>
          <p:cNvPr id="4" name="Text Placeholder 3">
            <a:extLst>
              <a:ext uri="{FF2B5EF4-FFF2-40B4-BE49-F238E27FC236}">
                <a16:creationId xmlns:a16="http://schemas.microsoft.com/office/drawing/2014/main" id="{1A3CFE4D-4E87-17A2-CEDB-8A20EB424989}"/>
              </a:ext>
            </a:extLst>
          </p:cNvPr>
          <p:cNvSpPr>
            <a:spLocks noGrp="1"/>
          </p:cNvSpPr>
          <p:nvPr>
            <p:ph type="body" sz="quarter" idx="19"/>
          </p:nvPr>
        </p:nvSpPr>
        <p:spPr/>
        <p:txBody>
          <a:bodyPr/>
          <a:lstStyle/>
          <a:p>
            <a:r>
              <a:rPr lang="en-US"/>
              <a:t>Onset prior to age 26</a:t>
            </a:r>
          </a:p>
        </p:txBody>
      </p:sp>
      <p:sp>
        <p:nvSpPr>
          <p:cNvPr id="5" name="Text Placeholder 4">
            <a:extLst>
              <a:ext uri="{FF2B5EF4-FFF2-40B4-BE49-F238E27FC236}">
                <a16:creationId xmlns:a16="http://schemas.microsoft.com/office/drawing/2014/main" id="{D3E57E3E-CC4B-9541-4175-80ED41E165BB}"/>
              </a:ext>
            </a:extLst>
          </p:cNvPr>
          <p:cNvSpPr>
            <a:spLocks noGrp="1"/>
          </p:cNvSpPr>
          <p:nvPr>
            <p:ph type="body" sz="quarter" idx="20"/>
          </p:nvPr>
        </p:nvSpPr>
        <p:spPr/>
        <p:txBody>
          <a:bodyPr/>
          <a:lstStyle/>
          <a:p>
            <a:r>
              <a:rPr lang="en-US"/>
              <a:t>Doesn’t matter current age, but diagnosis onset prior to age 26. </a:t>
            </a:r>
          </a:p>
          <a:p>
            <a:r>
              <a:rPr lang="en-US" b="1"/>
              <a:t>This will change to age 46 on January 1, 2026. </a:t>
            </a:r>
          </a:p>
        </p:txBody>
      </p:sp>
      <p:sp>
        <p:nvSpPr>
          <p:cNvPr id="6" name="Text Placeholder 5">
            <a:extLst>
              <a:ext uri="{FF2B5EF4-FFF2-40B4-BE49-F238E27FC236}">
                <a16:creationId xmlns:a16="http://schemas.microsoft.com/office/drawing/2014/main" id="{AAEF27C5-AD66-DE3D-78EC-9A6116D1E313}"/>
              </a:ext>
            </a:extLst>
          </p:cNvPr>
          <p:cNvSpPr>
            <a:spLocks noGrp="1"/>
          </p:cNvSpPr>
          <p:nvPr>
            <p:ph type="body" sz="quarter" idx="22"/>
          </p:nvPr>
        </p:nvSpPr>
        <p:spPr/>
        <p:txBody>
          <a:bodyPr/>
          <a:lstStyle/>
          <a:p>
            <a:r>
              <a:rPr lang="en-US"/>
              <a:t>Severity of diagnosis</a:t>
            </a:r>
          </a:p>
        </p:txBody>
      </p:sp>
      <p:sp>
        <p:nvSpPr>
          <p:cNvPr id="7" name="Text Placeholder 6">
            <a:extLst>
              <a:ext uri="{FF2B5EF4-FFF2-40B4-BE49-F238E27FC236}">
                <a16:creationId xmlns:a16="http://schemas.microsoft.com/office/drawing/2014/main" id="{685D24FF-8805-4E3C-316F-99B0FADA6578}"/>
              </a:ext>
            </a:extLst>
          </p:cNvPr>
          <p:cNvSpPr>
            <a:spLocks noGrp="1"/>
          </p:cNvSpPr>
          <p:nvPr>
            <p:ph type="body" sz="quarter" idx="23"/>
          </p:nvPr>
        </p:nvSpPr>
        <p:spPr>
          <a:xfrm>
            <a:off x="8026465" y="4330927"/>
            <a:ext cx="3200335" cy="1715911"/>
          </a:xfrm>
        </p:spPr>
        <p:txBody>
          <a:bodyPr>
            <a:normAutofit/>
          </a:bodyPr>
          <a:lstStyle/>
          <a:p>
            <a:r>
              <a:rPr lang="en-US"/>
              <a:t>Currently receiving Supplemental Security Income, Social Security Disability Insurance or self-certify that individual has a diagnosis of a physical or mental impairment with marked and severe functional limitations.</a:t>
            </a:r>
          </a:p>
        </p:txBody>
      </p:sp>
      <p:sp>
        <p:nvSpPr>
          <p:cNvPr id="11" name="Subtitle 10">
            <a:extLst>
              <a:ext uri="{FF2B5EF4-FFF2-40B4-BE49-F238E27FC236}">
                <a16:creationId xmlns:a16="http://schemas.microsoft.com/office/drawing/2014/main" id="{1DBE8368-3CAB-38B0-3518-E84F3EAE5B3C}"/>
              </a:ext>
            </a:extLst>
          </p:cNvPr>
          <p:cNvSpPr>
            <a:spLocks noGrp="1"/>
          </p:cNvSpPr>
          <p:nvPr>
            <p:ph type="subTitle" idx="1"/>
          </p:nvPr>
        </p:nvSpPr>
        <p:spPr/>
        <p:txBody>
          <a:bodyPr/>
          <a:lstStyle/>
          <a:p>
            <a:r>
              <a:rPr lang="en-US"/>
              <a:t>ELIGIBILITY</a:t>
            </a:r>
          </a:p>
        </p:txBody>
      </p:sp>
      <p:pic>
        <p:nvPicPr>
          <p:cNvPr id="12" name="Picture Placeholder 11" descr="A person and a child holding a potted plant&#10;&#10;Description automatically generated">
            <a:extLst>
              <a:ext uri="{FF2B5EF4-FFF2-40B4-BE49-F238E27FC236}">
                <a16:creationId xmlns:a16="http://schemas.microsoft.com/office/drawing/2014/main" id="{E637030B-C9AC-7CD1-8918-69983D070BC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90665" y="1319940"/>
            <a:ext cx="3200335" cy="1636203"/>
          </a:xfrm>
        </p:spPr>
      </p:pic>
      <p:pic>
        <p:nvPicPr>
          <p:cNvPr id="13" name="Picture Placeholder 13" descr="A person sitting at a table with her hand up&#10;&#10;Description automatically generated">
            <a:extLst>
              <a:ext uri="{FF2B5EF4-FFF2-40B4-BE49-F238E27FC236}">
                <a16:creationId xmlns:a16="http://schemas.microsoft.com/office/drawing/2014/main" id="{9B914955-0373-7944-9B5A-C330C759D646}"/>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p:pic>
      <p:pic>
        <p:nvPicPr>
          <p:cNvPr id="15" name="Picture Placeholder 14" descr="A person pushing a child in a wheelchair&#10;&#10;AI-generated content may be incorrect.">
            <a:extLst>
              <a:ext uri="{FF2B5EF4-FFF2-40B4-BE49-F238E27FC236}">
                <a16:creationId xmlns:a16="http://schemas.microsoft.com/office/drawing/2014/main" id="{7C2ED42D-F4A8-838F-F3A0-E2CC6D87B207}"/>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242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714C7CB-FEF3-F790-D17E-378F7ED043D9}"/>
              </a:ext>
            </a:extLst>
          </p:cNvPr>
          <p:cNvSpPr>
            <a:spLocks noGrp="1"/>
          </p:cNvSpPr>
          <p:nvPr>
            <p:ph type="subTitle" idx="1"/>
          </p:nvPr>
        </p:nvSpPr>
        <p:spPr/>
        <p:txBody>
          <a:bodyPr/>
          <a:lstStyle/>
          <a:p>
            <a:r>
              <a:rPr lang="en-US"/>
              <a:t>DIAGNOSIS / DISABILITY SEVERITY</a:t>
            </a:r>
          </a:p>
        </p:txBody>
      </p:sp>
      <p:sp>
        <p:nvSpPr>
          <p:cNvPr id="14" name="Text Placeholder 2">
            <a:extLst>
              <a:ext uri="{FF2B5EF4-FFF2-40B4-BE49-F238E27FC236}">
                <a16:creationId xmlns:a16="http://schemas.microsoft.com/office/drawing/2014/main" id="{841D4668-FC1D-F444-FA1C-D3BF30351BBD}"/>
              </a:ext>
            </a:extLst>
          </p:cNvPr>
          <p:cNvSpPr txBox="1">
            <a:spLocks/>
          </p:cNvSpPr>
          <p:nvPr/>
        </p:nvSpPr>
        <p:spPr>
          <a:xfrm>
            <a:off x="980768" y="1206393"/>
            <a:ext cx="10230463" cy="444521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600"/>
              </a:spcBef>
              <a:spcAft>
                <a:spcPts val="1200"/>
              </a:spcAft>
              <a:buClr>
                <a:srgbClr val="000000"/>
              </a:buClr>
              <a:buSzTx/>
              <a:buFont typeface="Arial"/>
              <a:buNone/>
              <a:tabLst/>
              <a:defRPr/>
            </a:pPr>
            <a:r>
              <a:rPr lang="en-US" sz="1800">
                <a:solidFill>
                  <a:schemeClr val="tx1"/>
                </a:solidFill>
                <a:latin typeface="+mn-lt"/>
                <a:ea typeface="+mn-ea"/>
                <a:cs typeface="+mn-cs"/>
              </a:rPr>
              <a:t>A </a:t>
            </a:r>
            <a:r>
              <a:rPr lang="en-US" sz="1800" b="1">
                <a:solidFill>
                  <a:schemeClr val="tx1"/>
                </a:solidFill>
                <a:latin typeface="+mn-lt"/>
                <a:ea typeface="+mn-ea"/>
                <a:cs typeface="+mn-cs"/>
              </a:rPr>
              <a:t>qualifying disability </a:t>
            </a:r>
            <a:r>
              <a:rPr lang="en-US" sz="1800">
                <a:solidFill>
                  <a:schemeClr val="tx1"/>
                </a:solidFill>
                <a:latin typeface="+mn-lt"/>
                <a:ea typeface="+mn-ea"/>
                <a:cs typeface="+mn-cs"/>
              </a:rPr>
              <a:t>includes individuals with a diagnosis such as: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Developmental Disorders:</a:t>
            </a:r>
            <a:r>
              <a:rPr lang="en-US" sz="1600">
                <a:solidFill>
                  <a:schemeClr val="tx1"/>
                </a:solidFill>
                <a:latin typeface="+mn-lt"/>
                <a:ea typeface="+mn-ea"/>
                <a:cs typeface="+mn-cs"/>
              </a:rPr>
              <a:t> Autistic Spectrum Disorder, Asperger’s Disorder, developmental delays and learning disabilities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Intellectual Disability: </a:t>
            </a:r>
            <a:r>
              <a:rPr lang="en-US" sz="1600">
                <a:solidFill>
                  <a:schemeClr val="tx1"/>
                </a:solidFill>
                <a:latin typeface="+mn-lt"/>
                <a:ea typeface="+mn-ea"/>
                <a:cs typeface="+mn-cs"/>
              </a:rPr>
              <a:t>Mild, moderate, or severe intellectual disability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Psychiatric Disorders: </a:t>
            </a:r>
            <a:r>
              <a:rPr lang="en-US" sz="1600">
                <a:solidFill>
                  <a:schemeClr val="tx1"/>
                </a:solidFill>
                <a:latin typeface="+mn-lt"/>
                <a:ea typeface="+mn-ea"/>
                <a:cs typeface="+mn-cs"/>
              </a:rPr>
              <a:t>Schizophrenia, Major depressive disorder, Post-Traumatic Stress Disorder (PTSD), Anorexia Nervosa, Attention Deficit/Hyperactivity Disorder (AD/HD), Bipolar Disorder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Nervous Disorders: </a:t>
            </a:r>
            <a:r>
              <a:rPr lang="en-US" sz="1600">
                <a:solidFill>
                  <a:schemeClr val="tx1"/>
                </a:solidFill>
                <a:latin typeface="+mn-lt"/>
                <a:ea typeface="+mn-ea"/>
                <a:cs typeface="+mn-cs"/>
              </a:rPr>
              <a:t>Blindness, Deafness, Cerebral Palsy, Muscular Dystrophy, Spina Bifida, Juvenile-onset Huntington’s Disease, Multiple Sclerosis, Severe sensorineural hearing loss, Congenital cataracts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Congenital Anomalies: </a:t>
            </a:r>
            <a:r>
              <a:rPr lang="en-US" sz="1600">
                <a:solidFill>
                  <a:schemeClr val="tx1"/>
                </a:solidFill>
                <a:latin typeface="+mn-lt"/>
                <a:ea typeface="+mn-ea"/>
                <a:cs typeface="+mn-cs"/>
              </a:rPr>
              <a:t>Chromosomal abnormalities, including Down Syndrome, Osteogenesis Imperfecta, Xeroderma Pigmentosum, Spinal muscular atrophy, Fragile X Syndrome, Edwards Syndrome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Respiratory Disorders: </a:t>
            </a:r>
            <a:r>
              <a:rPr lang="en-US" sz="1600">
                <a:solidFill>
                  <a:schemeClr val="tx1"/>
                </a:solidFill>
                <a:latin typeface="+mn-lt"/>
                <a:ea typeface="+mn-ea"/>
                <a:cs typeface="+mn-cs"/>
              </a:rPr>
              <a:t>Cystic Fibrosis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Other: </a:t>
            </a:r>
            <a:r>
              <a:rPr lang="en-US" sz="1600">
                <a:solidFill>
                  <a:schemeClr val="tx1"/>
                </a:solidFill>
                <a:latin typeface="+mn-lt"/>
                <a:ea typeface="+mn-ea"/>
                <a:cs typeface="+mn-cs"/>
              </a:rPr>
              <a:t>Tetralogy of Fallot, Hypoplastic left heart syndrome, End-stage liver disease, Juvenile-onset rheumatoid arthritis, Sickle cell disease, Hemophilia, and any other disability not listed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74591788"/>
      </p:ext>
    </p:extLst>
  </p:cSld>
  <p:clrMapOvr>
    <a:masterClrMapping/>
  </p:clrMapOvr>
</p:sld>
</file>

<file path=ppt/theme/theme1.xml><?xml version="1.0" encoding="utf-8"?>
<a:theme xmlns:a="http://schemas.openxmlformats.org/drawingml/2006/main" name="Office Theme">
  <a:themeElements>
    <a:clrScheme name="ABLE United">
      <a:dk1>
        <a:srgbClr val="0D689C"/>
      </a:dk1>
      <a:lt1>
        <a:srgbClr val="FFFFFF"/>
      </a:lt1>
      <a:dk2>
        <a:srgbClr val="003769"/>
      </a:dk2>
      <a:lt2>
        <a:srgbClr val="E8E8E8"/>
      </a:lt2>
      <a:accent1>
        <a:srgbClr val="0D689C"/>
      </a:accent1>
      <a:accent2>
        <a:srgbClr val="99C33F"/>
      </a:accent2>
      <a:accent3>
        <a:srgbClr val="FF9C00"/>
      </a:accent3>
      <a:accent4>
        <a:srgbClr val="E02C51"/>
      </a:accent4>
      <a:accent5>
        <a:srgbClr val="93209B"/>
      </a:accent5>
      <a:accent6>
        <a:srgbClr val="44CCFF"/>
      </a:accent6>
      <a:hlink>
        <a:srgbClr val="0D689C"/>
      </a:hlink>
      <a:folHlink>
        <a:srgbClr val="CDF34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ce2ccbd-e98b-40c7-b37a-730b965eff4c" ContentTypeId="0x010100D33A1EDB640DCA48B78E86B83249CD91" PreviousValue="false"/>
</file>

<file path=customXml/item3.xml><?xml version="1.0" encoding="utf-8"?>
<p:properties xmlns:p="http://schemas.microsoft.com/office/2006/metadata/properties" xmlns:xsi="http://www.w3.org/2001/XMLSchema-instance" xmlns:pc="http://schemas.microsoft.com/office/infopath/2007/PartnerControls">
  <documentManagement>
    <fcbc10e3ae62436582ca3e68a6350284 xmlns="d89cb2b0-926c-4eba-8e4a-de87571ecc8d">
      <Terms xmlns="http://schemas.microsoft.com/office/infopath/2007/PartnerControls"/>
    </fcbc10e3ae62436582ca3e68a6350284>
    <fd3a56ea09924bb598a3fa99cfe3380e xmlns="d89cb2b0-926c-4eba-8e4a-de87571ecc8d">
      <Terms xmlns="http://schemas.microsoft.com/office/infopath/2007/PartnerControls"/>
    </fd3a56ea09924bb598a3fa99cfe3380e>
    <_ip_UnifiedCompliancePolicyUIAction xmlns="http://schemas.microsoft.com/sharepoint/v3" xsi:nil="true"/>
    <_ip_UnifiedCompliancePolicyProperties xmlns="http://schemas.microsoft.com/sharepoint/v3" xsi:nil="true"/>
    <c2b9d7a7afc94cbc843d56b0cc8d2f4f xmlns="d89cb2b0-926c-4eba-8e4a-de87571ecc8d">
      <Terms xmlns="http://schemas.microsoft.com/office/infopath/2007/PartnerControls"/>
    </c2b9d7a7afc94cbc843d56b0cc8d2f4f>
    <TaxCatchAll xmlns="d89cb2b0-926c-4eba-8e4a-de87571ecc8d" xsi:nil="true"/>
    <lcf76f155ced4ddcb4097134ff3c332f xmlns="256160a3-9943-4721-b143-76ac389eed0f">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Moore_Doc" ma:contentTypeID="0x010100D33A1EDB640DCA48B78E86B83249CD9100C87E1F0EB61AED4E84EC105AEC9D854C" ma:contentTypeVersion="58" ma:contentTypeDescription="" ma:contentTypeScope="" ma:versionID="a3c7497b048c6d9827c1767323718e12">
  <xsd:schema xmlns:xsd="http://www.w3.org/2001/XMLSchema" xmlns:xs="http://www.w3.org/2001/XMLSchema" xmlns:p="http://schemas.microsoft.com/office/2006/metadata/properties" xmlns:ns1="http://schemas.microsoft.com/sharepoint/v3" xmlns:ns2="d89cb2b0-926c-4eba-8e4a-de87571ecc8d" xmlns:ns3="256160a3-9943-4721-b143-76ac389eed0f" xmlns:ns4="3aec77b9-7c1e-4eed-aa4a-3bdaf8edbb8f" targetNamespace="http://schemas.microsoft.com/office/2006/metadata/properties" ma:root="true" ma:fieldsID="d0c4e4108d3b720b998559b9064924c0" ns1:_="" ns2:_="" ns3:_="" ns4:_="">
    <xsd:import namespace="http://schemas.microsoft.com/sharepoint/v3"/>
    <xsd:import namespace="d89cb2b0-926c-4eba-8e4a-de87571ecc8d"/>
    <xsd:import namespace="256160a3-9943-4721-b143-76ac389eed0f"/>
    <xsd:import namespace="3aec77b9-7c1e-4eed-aa4a-3bdaf8edbb8f"/>
    <xsd:element name="properties">
      <xsd:complexType>
        <xsd:sequence>
          <xsd:element name="documentManagement">
            <xsd:complexType>
              <xsd:all>
                <xsd:element ref="ns2:c2b9d7a7afc94cbc843d56b0cc8d2f4f" minOccurs="0"/>
                <xsd:element ref="ns2:TaxCatchAll" minOccurs="0"/>
                <xsd:element ref="ns2:TaxCatchAllLabel" minOccurs="0"/>
                <xsd:element ref="ns2:fd3a56ea09924bb598a3fa99cfe3380e" minOccurs="0"/>
                <xsd:element ref="ns2:fcbc10e3ae62436582ca3e68a6350284" minOccurs="0"/>
                <xsd:element ref="ns3:MediaServiceAutoKeyPoints" minOccurs="0"/>
                <xsd:element ref="ns3:MediaServiceKeyPoints" minOccurs="0"/>
                <xsd:element ref="ns4:SharedWithUsers" minOccurs="0"/>
                <xsd:element ref="ns4:SharedWithDetails" minOccurs="0"/>
                <xsd:element ref="ns3:MediaLengthInSeconds" minOccurs="0"/>
                <xsd:element ref="ns1:_ip_UnifiedCompliancePolicyProperties" minOccurs="0"/>
                <xsd:element ref="ns1:_ip_UnifiedCompliancePolicyUIAction"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b2b0-926c-4eba-8e4a-de87571ecc8d" elementFormDefault="qualified">
    <xsd:import namespace="http://schemas.microsoft.com/office/2006/documentManagement/types"/>
    <xsd:import namespace="http://schemas.microsoft.com/office/infopath/2007/PartnerControls"/>
    <xsd:element name="c2b9d7a7afc94cbc843d56b0cc8d2f4f" ma:index="8" nillable="true" ma:taxonomy="true" ma:internalName="c2b9d7a7afc94cbc843d56b0cc8d2f4f" ma:taxonomyFieldName="Clients" ma:displayName="Client" ma:default="" ma:fieldId="{c2b9d7a7-afc9-4cbc-843d-56b0cc8d2f4f}" ma:taxonomyMulti="true" ma:sspId="0ce2ccbd-e98b-40c7-b37a-730b965eff4c" ma:termSetId="d064d9b3-e8a0-4ac3-b49c-7d29c5721557"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3a8ed520-5431-40af-a5f9-dfabea10e66d}" ma:internalName="TaxCatchAll" ma:showField="CatchAllData"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a8ed520-5431-40af-a5f9-dfabea10e66d}" ma:internalName="TaxCatchAllLabel" ma:readOnly="true" ma:showField="CatchAllDataLabel"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fd3a56ea09924bb598a3fa99cfe3380e" ma:index="12" nillable="true" ma:taxonomy="true" ma:internalName="fd3a56ea09924bb598a3fa99cfe3380e" ma:taxonomyFieldName="Tasks" ma:displayName="Implementation" ma:readOnly="false" ma:default="" ma:fieldId="{fd3a56ea-0992-4bb5-98a3-fa99cfe3380e}" ma:taxonomyMulti="true" ma:sspId="0ce2ccbd-e98b-40c7-b37a-730b965eff4c" ma:termSetId="173a5504-dcd9-4388-bc93-cc1181f2343f" ma:anchorId="00000000-0000-0000-0000-000000000000" ma:open="false" ma:isKeyword="false">
      <xsd:complexType>
        <xsd:sequence>
          <xsd:element ref="pc:Terms" minOccurs="0" maxOccurs="1"/>
        </xsd:sequence>
      </xsd:complexType>
    </xsd:element>
    <xsd:element name="fcbc10e3ae62436582ca3e68a6350284" ma:index="14" nillable="true" ma:taxonomy="true" ma:internalName="fcbc10e3ae62436582ca3e68a6350284" ma:taxonomyFieldName="Feeder_Firm" ma:displayName="Feeder_Firm" ma:default="" ma:fieldId="{fcbc10e3-ae62-4365-82ca-3e68a6350284}" ma:sspId="0ce2ccbd-e98b-40c7-b37a-730b965eff4c" ma:termSetId="a7586230-b234-4585-8b0e-e21a758d973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6160a3-9943-4721-b143-76ac389eed0f" elementFormDefault="qualified">
    <xsd:import namespace="http://schemas.microsoft.com/office/2006/documentManagement/types"/>
    <xsd:import namespace="http://schemas.microsoft.com/office/infopath/2007/PartnerControls"/>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ce2ccbd-e98b-40c7-b37a-730b965eff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ec77b9-7c1e-4eed-aa4a-3bdaf8edbb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F4311-547B-488C-9055-24881CD22C5D}">
  <ds:schemaRefs>
    <ds:schemaRef ds:uri="http://schemas.microsoft.com/sharepoint/v3/contenttype/forms"/>
  </ds:schemaRefs>
</ds:datastoreItem>
</file>

<file path=customXml/itemProps2.xml><?xml version="1.0" encoding="utf-8"?>
<ds:datastoreItem xmlns:ds="http://schemas.openxmlformats.org/officeDocument/2006/customXml" ds:itemID="{26AF7478-2D60-46AE-8C77-440D7FCDBD5F}">
  <ds:schemaRefs>
    <ds:schemaRef ds:uri="Microsoft.SharePoint.Taxonomy.ContentTypeSync"/>
  </ds:schemaRefs>
</ds:datastoreItem>
</file>

<file path=customXml/itemProps3.xml><?xml version="1.0" encoding="utf-8"?>
<ds:datastoreItem xmlns:ds="http://schemas.openxmlformats.org/officeDocument/2006/customXml" ds:itemID="{3EF5C47B-BE45-48CC-B808-0A1651CD6E25}">
  <ds:schemaRefs>
    <ds:schemaRef ds:uri="http://schemas.microsoft.com/office/2006/documentManagement/types"/>
    <ds:schemaRef ds:uri="http://www.w3.org/XML/1998/namespace"/>
    <ds:schemaRef ds:uri="http://schemas.openxmlformats.org/package/2006/metadata/core-properties"/>
    <ds:schemaRef ds:uri="http://purl.org/dc/terms/"/>
    <ds:schemaRef ds:uri="3aec77b9-7c1e-4eed-aa4a-3bdaf8edbb8f"/>
    <ds:schemaRef ds:uri="http://purl.org/dc/dcmitype/"/>
    <ds:schemaRef ds:uri="256160a3-9943-4721-b143-76ac389eed0f"/>
    <ds:schemaRef ds:uri="http://purl.org/dc/elements/1.1/"/>
    <ds:schemaRef ds:uri="http://schemas.microsoft.com/office/infopath/2007/PartnerControls"/>
    <ds:schemaRef ds:uri="d89cb2b0-926c-4eba-8e4a-de87571ecc8d"/>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718790A7-FBC0-4513-9163-1D40B17DB4F9}">
  <ds:schemaRefs>
    <ds:schemaRef ds:uri="256160a3-9943-4721-b143-76ac389eed0f"/>
    <ds:schemaRef ds:uri="3aec77b9-7c1e-4eed-aa4a-3bdaf8edbb8f"/>
    <ds:schemaRef ds:uri="d89cb2b0-926c-4eba-8e4a-de87571ecc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TotalTime>
  <Words>5880</Words>
  <Application>Microsoft Office PowerPoint</Application>
  <PresentationFormat>Widescreen</PresentationFormat>
  <Paragraphs>426</Paragraphs>
  <Slides>40</Slides>
  <Notes>30</Notes>
  <HiddenSlides>13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aktiv-grotesk</vt:lpstr>
      <vt:lpstr>Arial</vt:lpstr>
      <vt:lpstr>Arial Black</vt:lpstr>
      <vt:lpstr>Calibri</vt:lpstr>
      <vt:lpstr>Wingdings,Sans-Serif</vt:lpstr>
      <vt:lpstr>Office Theme</vt:lpstr>
      <vt:lpstr>Everything You Need to Know About Florida’s Disability Savings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Lauren Trump</dc:creator>
  <cp:lastModifiedBy>Jenn Sikora</cp:lastModifiedBy>
  <cp:revision>3</cp:revision>
  <cp:lastPrinted>2024-12-30T14:16:11Z</cp:lastPrinted>
  <dcterms:created xsi:type="dcterms:W3CDTF">2024-07-17T20:45:31Z</dcterms:created>
  <dcterms:modified xsi:type="dcterms:W3CDTF">2025-11-07T16:50:35Z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0x010100D33A1EDB640DCA48B78E86B83249CD9100C87E1F0EB61AED4E84EC105AEC9D854C</vt:lpwstr>
  </property>
  <property fmtid="{D5CDD505-2E9C-101B-9397-08002B2CF9AE}" pid="3" name="MediaServiceImageTags">
    <vt:lpwstr/>
  </property>
  <property fmtid="{D5CDD505-2E9C-101B-9397-08002B2CF9AE}" pid="4" name="Feeder_Firm">
    <vt:lpwstr/>
  </property>
  <property fmtid="{D5CDD505-2E9C-101B-9397-08002B2CF9AE}" pid="5" name="Clients">
    <vt:lpwstr/>
  </property>
  <property fmtid="{D5CDD505-2E9C-101B-9397-08002B2CF9AE}" pid="6" name="Tasks">
    <vt:lpwstr/>
  </property>
</Properties>
</file>