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58" r:id="rId5"/>
    <p:sldId id="259" r:id="rId6"/>
    <p:sldId id="261" r:id="rId7"/>
    <p:sldId id="262" r:id="rId8"/>
    <p:sldId id="263" r:id="rId9"/>
    <p:sldId id="264" r:id="rId10"/>
    <p:sldId id="278" r:id="rId11"/>
    <p:sldId id="265" r:id="rId12"/>
    <p:sldId id="266" r:id="rId13"/>
    <p:sldId id="279" r:id="rId14"/>
    <p:sldId id="267" r:id="rId15"/>
    <p:sldId id="268" r:id="rId16"/>
    <p:sldId id="269" r:id="rId17"/>
    <p:sldId id="270" r:id="rId18"/>
    <p:sldId id="271" r:id="rId19"/>
    <p:sldId id="272" r:id="rId20"/>
    <p:sldId id="273" r:id="rId21"/>
    <p:sldId id="274" r:id="rId22"/>
    <p:sldId id="277" r:id="rId23"/>
    <p:sldId id="276" r:id="rId24"/>
    <p:sldId id="27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4" d="100"/>
          <a:sy n="114" d="100"/>
        </p:scale>
        <p:origin x="477"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Jacobs" userId="e564ee19-6f24-400c-9b0a-a280a5b40c4b" providerId="ADAL" clId="{37D0A281-CEAC-4BEB-888B-CE8EA1F44095}"/>
    <pc:docChg chg="custSel modSld">
      <pc:chgData name="Sarah Jacobs" userId="e564ee19-6f24-400c-9b0a-a280a5b40c4b" providerId="ADAL" clId="{37D0A281-CEAC-4BEB-888B-CE8EA1F44095}" dt="2025-11-07T14:16:23.874" v="123" actId="20577"/>
      <pc:docMkLst>
        <pc:docMk/>
      </pc:docMkLst>
      <pc:sldChg chg="modSp mod">
        <pc:chgData name="Sarah Jacobs" userId="e564ee19-6f24-400c-9b0a-a280a5b40c4b" providerId="ADAL" clId="{37D0A281-CEAC-4BEB-888B-CE8EA1F44095}" dt="2025-11-07T14:14:15.217" v="28" actId="255"/>
        <pc:sldMkLst>
          <pc:docMk/>
          <pc:sldMk cId="2021128535" sldId="266"/>
        </pc:sldMkLst>
        <pc:spChg chg="mod">
          <ac:chgData name="Sarah Jacobs" userId="e564ee19-6f24-400c-9b0a-a280a5b40c4b" providerId="ADAL" clId="{37D0A281-CEAC-4BEB-888B-CE8EA1F44095}" dt="2025-11-07T14:14:15.217" v="28" actId="255"/>
          <ac:spMkLst>
            <pc:docMk/>
            <pc:sldMk cId="2021128535" sldId="266"/>
            <ac:spMk id="3" creationId="{7BBC764E-EB06-904E-7410-ACC30A1BF43D}"/>
          </ac:spMkLst>
        </pc:spChg>
      </pc:sldChg>
      <pc:sldChg chg="modSp mod">
        <pc:chgData name="Sarah Jacobs" userId="e564ee19-6f24-400c-9b0a-a280a5b40c4b" providerId="ADAL" clId="{37D0A281-CEAC-4BEB-888B-CE8EA1F44095}" dt="2025-11-07T14:16:23.874" v="123" actId="20577"/>
        <pc:sldMkLst>
          <pc:docMk/>
          <pc:sldMk cId="225593055" sldId="270"/>
        </pc:sldMkLst>
        <pc:spChg chg="mod">
          <ac:chgData name="Sarah Jacobs" userId="e564ee19-6f24-400c-9b0a-a280a5b40c4b" providerId="ADAL" clId="{37D0A281-CEAC-4BEB-888B-CE8EA1F44095}" dt="2025-11-07T14:16:23.874" v="123" actId="20577"/>
          <ac:spMkLst>
            <pc:docMk/>
            <pc:sldMk cId="225593055" sldId="270"/>
            <ac:spMk id="3" creationId="{35E77084-CA93-B79E-0BB1-59DD36EDD77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5ADD0B-73FB-435C-B098-81406F21AC2C}"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FFB05-55A5-4037-B533-86A4587A661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3312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5ADD0B-73FB-435C-B098-81406F21AC2C}"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340736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5ADD0B-73FB-435C-B098-81406F21AC2C}"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1794646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5ADD0B-73FB-435C-B098-81406F21AC2C}"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1655701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5ADD0B-73FB-435C-B098-81406F21AC2C}"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FFB05-55A5-4037-B533-86A4587A661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7135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5ADD0B-73FB-435C-B098-81406F21AC2C}"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1163568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5ADD0B-73FB-435C-B098-81406F21AC2C}" type="datetimeFigureOut">
              <a:rPr lang="en-US" smtClean="0"/>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1507275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5ADD0B-73FB-435C-B098-81406F21AC2C}" type="datetimeFigureOut">
              <a:rPr lang="en-US" smtClean="0"/>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346481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85ADD0B-73FB-435C-B098-81406F21AC2C}" type="datetimeFigureOut">
              <a:rPr lang="en-US" smtClean="0"/>
              <a:t>11/7/2025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1996437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85ADD0B-73FB-435C-B098-81406F21AC2C}" type="datetimeFigureOut">
              <a:rPr lang="en-US" smtClean="0"/>
              <a:t>11/7/2025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FBFFB05-55A5-4037-B533-86A4587A6618}" type="slidenum">
              <a:rPr lang="en-US" smtClean="0"/>
              <a:t>‹#›</a:t>
            </a:fld>
            <a:endParaRPr lang="en-US"/>
          </a:p>
        </p:txBody>
      </p:sp>
    </p:spTree>
    <p:extLst>
      <p:ext uri="{BB962C8B-B14F-4D97-AF65-F5344CB8AC3E}">
        <p14:creationId xmlns:p14="http://schemas.microsoft.com/office/powerpoint/2010/main" val="343736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5ADD0B-73FB-435C-B098-81406F21AC2C}"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FFB05-55A5-4037-B533-86A4587A6618}" type="slidenum">
              <a:rPr lang="en-US" smtClean="0"/>
              <a:t>‹#›</a:t>
            </a:fld>
            <a:endParaRPr lang="en-US"/>
          </a:p>
        </p:txBody>
      </p:sp>
    </p:spTree>
    <p:extLst>
      <p:ext uri="{BB962C8B-B14F-4D97-AF65-F5344CB8AC3E}">
        <p14:creationId xmlns:p14="http://schemas.microsoft.com/office/powerpoint/2010/main" val="2196382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5ADD0B-73FB-435C-B098-81406F21AC2C}" type="datetimeFigureOut">
              <a:rPr lang="en-US" smtClean="0"/>
              <a:t>11/7/2025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FBFFB05-55A5-4037-B533-86A4587A661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36891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ssa.go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A5E1E-2EAF-67BC-9CBB-5ED22B73447D}"/>
              </a:ext>
            </a:extLst>
          </p:cNvPr>
          <p:cNvSpPr>
            <a:spLocks noGrp="1"/>
          </p:cNvSpPr>
          <p:nvPr>
            <p:ph type="ctrTitle"/>
          </p:nvPr>
        </p:nvSpPr>
        <p:spPr>
          <a:xfrm>
            <a:off x="1097280" y="758952"/>
            <a:ext cx="10058400" cy="2944787"/>
          </a:xfrm>
        </p:spPr>
        <p:txBody>
          <a:bodyPr/>
          <a:lstStyle/>
          <a:p>
            <a:pPr algn="ctr"/>
            <a:r>
              <a:rPr lang="en-US" dirty="0">
                <a:latin typeface="Aptos ExtraBold" panose="020F0502020204030204" pitchFamily="34" charset="0"/>
              </a:rPr>
              <a:t>Social Security Disability Basics</a:t>
            </a:r>
          </a:p>
        </p:txBody>
      </p:sp>
      <p:sp>
        <p:nvSpPr>
          <p:cNvPr id="3" name="Subtitle 2">
            <a:extLst>
              <a:ext uri="{FF2B5EF4-FFF2-40B4-BE49-F238E27FC236}">
                <a16:creationId xmlns:a16="http://schemas.microsoft.com/office/drawing/2014/main" id="{24A98679-CA1C-82B5-7704-276FE5A893D6}"/>
              </a:ext>
            </a:extLst>
          </p:cNvPr>
          <p:cNvSpPr>
            <a:spLocks noGrp="1"/>
          </p:cNvSpPr>
          <p:nvPr>
            <p:ph type="subTitle" idx="1"/>
          </p:nvPr>
        </p:nvSpPr>
        <p:spPr/>
        <p:txBody>
          <a:bodyPr>
            <a:normAutofit fontScale="85000" lnSpcReduction="20000"/>
          </a:bodyPr>
          <a:lstStyle/>
          <a:p>
            <a:pPr algn="ctr"/>
            <a:r>
              <a:rPr lang="en-US" dirty="0">
                <a:solidFill>
                  <a:schemeClr val="tx1"/>
                </a:solidFill>
                <a:latin typeface="Aptos Black" panose="020B0004020202020204" pitchFamily="34" charset="0"/>
              </a:rPr>
              <a:t>Sarah Jacobs, Esquire</a:t>
            </a:r>
          </a:p>
          <a:p>
            <a:pPr algn="ctr"/>
            <a:r>
              <a:rPr lang="en-US" dirty="0">
                <a:solidFill>
                  <a:schemeClr val="tx1"/>
                </a:solidFill>
                <a:latin typeface="Aptos Black" panose="020B0004020202020204" pitchFamily="34" charset="0"/>
              </a:rPr>
              <a:t>Culbertson, Jacobs &amp; LaBoda, PLLC</a:t>
            </a:r>
          </a:p>
          <a:p>
            <a:pPr algn="ctr"/>
            <a:r>
              <a:rPr lang="en-US" dirty="0">
                <a:solidFill>
                  <a:schemeClr val="tx1"/>
                </a:solidFill>
                <a:latin typeface="Aptos Black" panose="020B0004020202020204" pitchFamily="34" charset="0"/>
              </a:rPr>
              <a:t>NOVEMBER 2025</a:t>
            </a:r>
          </a:p>
          <a:p>
            <a:pPr algn="ctr"/>
            <a:endParaRPr lang="en-US" dirty="0"/>
          </a:p>
        </p:txBody>
      </p:sp>
    </p:spTree>
    <p:extLst>
      <p:ext uri="{BB962C8B-B14F-4D97-AF65-F5344CB8AC3E}">
        <p14:creationId xmlns:p14="http://schemas.microsoft.com/office/powerpoint/2010/main" val="2548215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DE62B-C966-7D01-48A5-5745F6B7543E}"/>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Before You Apply</a:t>
            </a:r>
            <a:endParaRPr lang="en-US" dirty="0"/>
          </a:p>
        </p:txBody>
      </p:sp>
      <p:sp>
        <p:nvSpPr>
          <p:cNvPr id="3" name="Content Placeholder 2">
            <a:extLst>
              <a:ext uri="{FF2B5EF4-FFF2-40B4-BE49-F238E27FC236}">
                <a16:creationId xmlns:a16="http://schemas.microsoft.com/office/drawing/2014/main" id="{A5AA19D3-0E4E-B7A4-BA95-88E41613A18B}"/>
              </a:ext>
            </a:extLst>
          </p:cNvPr>
          <p:cNvSpPr>
            <a:spLocks noGrp="1"/>
          </p:cNvSpPr>
          <p:nvPr>
            <p:ph idx="1"/>
          </p:nvPr>
        </p:nvSpPr>
        <p:spPr/>
        <p:txBody>
          <a:bodyPr/>
          <a:lstStyle/>
          <a:p>
            <a:pPr lvl="1">
              <a:buFont typeface="Arial" panose="020B0604020202020204" pitchFamily="34" charset="0"/>
              <a:buChar char="•"/>
            </a:pPr>
            <a:r>
              <a:rPr lang="en-US" sz="2400" dirty="0">
                <a:solidFill>
                  <a:schemeClr val="tx1"/>
                </a:solidFill>
                <a:latin typeface="Aptos" panose="020B0004020202020204" pitchFamily="34" charset="0"/>
              </a:rPr>
              <a:t>A good starting point is SSA’s SSI Child Disability Starter Kit which can be found online.</a:t>
            </a:r>
          </a:p>
          <a:p>
            <a:pPr lvl="2">
              <a:buFont typeface="Arial" panose="020B0604020202020204" pitchFamily="34" charset="0"/>
              <a:buChar char="•"/>
            </a:pPr>
            <a:r>
              <a:rPr lang="en-US" sz="1800" dirty="0">
                <a:solidFill>
                  <a:schemeClr val="tx1"/>
                </a:solidFill>
                <a:latin typeface="Aptos" panose="020B0004020202020204" pitchFamily="34" charset="0"/>
              </a:rPr>
              <a:t>Name, address, and phone number of every doctor, therapist, hospital and clinic that your child has seen or been treated by over at least the last year;</a:t>
            </a:r>
          </a:p>
          <a:p>
            <a:pPr lvl="2">
              <a:buFont typeface="Arial" panose="020B0604020202020204" pitchFamily="34" charset="0"/>
              <a:buChar char="•"/>
            </a:pPr>
            <a:r>
              <a:rPr lang="en-US" sz="1800" dirty="0">
                <a:solidFill>
                  <a:schemeClr val="tx1"/>
                </a:solidFill>
                <a:latin typeface="Aptos" panose="020B0004020202020204" pitchFamily="34" charset="0"/>
              </a:rPr>
              <a:t>List of medication(s) your child is taking;</a:t>
            </a:r>
          </a:p>
          <a:p>
            <a:pPr lvl="2">
              <a:buFont typeface="Arial" panose="020B0604020202020204" pitchFamily="34" charset="0"/>
              <a:buChar char="•"/>
            </a:pPr>
            <a:r>
              <a:rPr lang="en-US" sz="1800" dirty="0">
                <a:solidFill>
                  <a:schemeClr val="tx1"/>
                </a:solidFill>
                <a:latin typeface="Aptos" panose="020B0004020202020204" pitchFamily="34" charset="0"/>
              </a:rPr>
              <a:t>Names, addresses, and phone numbers of any schools your child has attended over at least the last year;</a:t>
            </a:r>
          </a:p>
          <a:p>
            <a:pPr lvl="2">
              <a:buFont typeface="Arial" panose="020B0604020202020204" pitchFamily="34" charset="0"/>
              <a:buChar char="•"/>
            </a:pPr>
            <a:r>
              <a:rPr lang="en-US" sz="1800" dirty="0">
                <a:solidFill>
                  <a:schemeClr val="tx1"/>
                </a:solidFill>
                <a:latin typeface="Aptos" panose="020B0004020202020204" pitchFamily="34" charset="0"/>
              </a:rPr>
              <a:t>A copy of your child’s IEP or 504 plan;</a:t>
            </a:r>
          </a:p>
          <a:p>
            <a:pPr lvl="2">
              <a:buFont typeface="Arial" panose="020B0604020202020204" pitchFamily="34" charset="0"/>
              <a:buChar char="•"/>
            </a:pPr>
            <a:r>
              <a:rPr lang="en-US" sz="1800" dirty="0">
                <a:solidFill>
                  <a:schemeClr val="tx1"/>
                </a:solidFill>
                <a:latin typeface="Aptos" panose="020B0004020202020204" pitchFamily="34" charset="0"/>
              </a:rPr>
              <a:t>Names, addresses, and phone numbers for any social service programs and the name of the caseworkers that may have information about your child.</a:t>
            </a:r>
          </a:p>
          <a:p>
            <a:endParaRPr lang="en-US" dirty="0"/>
          </a:p>
        </p:txBody>
      </p:sp>
    </p:spTree>
    <p:extLst>
      <p:ext uri="{BB962C8B-B14F-4D97-AF65-F5344CB8AC3E}">
        <p14:creationId xmlns:p14="http://schemas.microsoft.com/office/powerpoint/2010/main" val="613778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C1DD-C857-0DD9-9BA3-C8DCB03BE33D}"/>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What Happens After I Apply?</a:t>
            </a:r>
            <a:endParaRPr lang="en-US" dirty="0">
              <a:solidFill>
                <a:schemeClr val="tx1"/>
              </a:solidFill>
              <a:latin typeface="Aptos ExtraBold" panose="020B0004020202020204" pitchFamily="34" charset="0"/>
            </a:endParaRPr>
          </a:p>
        </p:txBody>
      </p:sp>
      <p:sp>
        <p:nvSpPr>
          <p:cNvPr id="3" name="Content Placeholder 2">
            <a:extLst>
              <a:ext uri="{FF2B5EF4-FFF2-40B4-BE49-F238E27FC236}">
                <a16:creationId xmlns:a16="http://schemas.microsoft.com/office/drawing/2014/main" id="{99C04443-A750-DD5B-23D6-0074E757AB6B}"/>
              </a:ext>
            </a:extLst>
          </p:cNvPr>
          <p:cNvSpPr>
            <a:spLocks noGrp="1"/>
          </p:cNvSpPr>
          <p:nvPr>
            <p:ph idx="1"/>
          </p:nvPr>
        </p:nvSpPr>
        <p:spPr/>
        <p:txBody>
          <a:bodyPr/>
          <a:lstStyle/>
          <a:p>
            <a:pPr lvl="1">
              <a:buFont typeface="Arial" panose="020B0604020202020204" pitchFamily="34" charset="0"/>
              <a:buChar char="•"/>
            </a:pPr>
            <a:r>
              <a:rPr lang="en-US" sz="2200" dirty="0">
                <a:solidFill>
                  <a:schemeClr val="tx1"/>
                </a:solidFill>
                <a:latin typeface="Aptos" panose="020B0004020202020204" pitchFamily="34" charset="0"/>
              </a:rPr>
              <a:t>Unfortunately, there is no time limit on Social Security to make a decision in your child’s claim.</a:t>
            </a:r>
          </a:p>
          <a:p>
            <a:pPr lvl="1">
              <a:buFont typeface="Arial" panose="020B0604020202020204" pitchFamily="34" charset="0"/>
              <a:buChar char="•"/>
            </a:pPr>
            <a:r>
              <a:rPr lang="en-US" sz="2200" dirty="0">
                <a:solidFill>
                  <a:schemeClr val="tx1"/>
                </a:solidFill>
                <a:latin typeface="Aptos" panose="020B0004020202020204" pitchFamily="34" charset="0"/>
              </a:rPr>
              <a:t>After the application is submitted, Social Security will request any outstanding medical records you identified in your application.  After this information is received, your child’s claim will be reviewed. </a:t>
            </a:r>
          </a:p>
          <a:p>
            <a:pPr lvl="1">
              <a:buFont typeface="Arial" panose="020B0604020202020204" pitchFamily="34" charset="0"/>
              <a:buChar char="•"/>
            </a:pPr>
            <a:r>
              <a:rPr lang="en-US" sz="2200" dirty="0">
                <a:solidFill>
                  <a:schemeClr val="tx1"/>
                </a:solidFill>
                <a:latin typeface="Aptos" panose="020B0004020202020204" pitchFamily="34" charset="0"/>
              </a:rPr>
              <a:t>Compassionate Allowance List</a:t>
            </a:r>
          </a:p>
          <a:p>
            <a:pPr lvl="2"/>
            <a:r>
              <a:rPr lang="en-US" sz="2200" dirty="0">
                <a:solidFill>
                  <a:schemeClr val="tx1"/>
                </a:solidFill>
                <a:latin typeface="Aptos" panose="020B0004020202020204" pitchFamily="34" charset="0"/>
              </a:rPr>
              <a:t>Compassionate Allowances are a way to quickly identify diseases and other medical conditions that, by definition, meet Social Security's standards for disability benefits. These conditions primarily include certain cancers, adult brain disorders, and a number of rare disorders that affect children. The CAL initiative helps SSA reduce waiting time to reach a disability determination for individuals with the most serious disabilities. </a:t>
            </a:r>
          </a:p>
          <a:p>
            <a:endParaRPr lang="en-US" dirty="0"/>
          </a:p>
        </p:txBody>
      </p:sp>
    </p:spTree>
    <p:extLst>
      <p:ext uri="{BB962C8B-B14F-4D97-AF65-F5344CB8AC3E}">
        <p14:creationId xmlns:p14="http://schemas.microsoft.com/office/powerpoint/2010/main" val="1119608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5167C-012C-3B8D-E689-66837743F366}"/>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Processing Times</a:t>
            </a:r>
            <a:endParaRPr lang="en-US"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7BBC764E-EB06-904E-7410-ACC30A1BF43D}"/>
              </a:ext>
            </a:extLst>
          </p:cNvPr>
          <p:cNvSpPr>
            <a:spLocks noGrp="1"/>
          </p:cNvSpPr>
          <p:nvPr>
            <p:ph idx="1"/>
          </p:nvPr>
        </p:nvSpPr>
        <p:spPr/>
        <p:txBody>
          <a:bodyPr/>
          <a:lstStyle/>
          <a:p>
            <a:pPr lvl="1">
              <a:buFont typeface="Arial" panose="020B0604020202020204" pitchFamily="34" charset="0"/>
              <a:buChar char="•"/>
            </a:pPr>
            <a:r>
              <a:rPr lang="en-US" sz="2200" dirty="0">
                <a:solidFill>
                  <a:schemeClr val="tx1"/>
                </a:solidFill>
                <a:latin typeface="Aptos" panose="020B0004020202020204" pitchFamily="34" charset="0"/>
              </a:rPr>
              <a:t>Prior to the pandemic, it took an average of 30-90 days to receive an initial decision on an SSI application.</a:t>
            </a:r>
          </a:p>
          <a:p>
            <a:pPr lvl="1">
              <a:buFont typeface="Arial" panose="020B0604020202020204" pitchFamily="34" charset="0"/>
              <a:buChar char="•"/>
            </a:pPr>
            <a:r>
              <a:rPr lang="en-US" sz="2200" dirty="0">
                <a:solidFill>
                  <a:schemeClr val="tx1"/>
                </a:solidFill>
                <a:latin typeface="Aptos" panose="020B0004020202020204" pitchFamily="34" charset="0"/>
              </a:rPr>
              <a:t>Currently it takes approximately </a:t>
            </a:r>
            <a:r>
              <a:rPr lang="en-US" sz="2200" b="1" dirty="0">
                <a:solidFill>
                  <a:schemeClr val="tx1"/>
                </a:solidFill>
                <a:latin typeface="Aptos" panose="020B0004020202020204" pitchFamily="34" charset="0"/>
              </a:rPr>
              <a:t>18 to 22 months</a:t>
            </a:r>
            <a:r>
              <a:rPr lang="en-US" sz="2200" dirty="0">
                <a:solidFill>
                  <a:schemeClr val="tx1"/>
                </a:solidFill>
                <a:latin typeface="Aptos" panose="020B0004020202020204" pitchFamily="34" charset="0"/>
              </a:rPr>
              <a:t> to receive an initial decision on an SSI application.</a:t>
            </a:r>
          </a:p>
          <a:p>
            <a:pPr lvl="1">
              <a:buFont typeface="Arial" panose="020B0604020202020204" pitchFamily="34" charset="0"/>
              <a:buChar char="•"/>
            </a:pPr>
            <a:r>
              <a:rPr lang="en-US" sz="2200" dirty="0">
                <a:solidFill>
                  <a:schemeClr val="tx1"/>
                </a:solidFill>
                <a:latin typeface="Aptos" panose="020B0004020202020204" pitchFamily="34" charset="0"/>
              </a:rPr>
              <a:t>There are multiple reasons why this wait time has increased.</a:t>
            </a:r>
          </a:p>
          <a:p>
            <a:pPr lvl="2">
              <a:buFont typeface="Arial" panose="020B0604020202020204" pitchFamily="34" charset="0"/>
              <a:buChar char="•"/>
            </a:pPr>
            <a:r>
              <a:rPr lang="en-US" sz="2200" dirty="0">
                <a:solidFill>
                  <a:schemeClr val="tx1"/>
                </a:solidFill>
                <a:latin typeface="Aptos" panose="020B0004020202020204" pitchFamily="34" charset="0"/>
              </a:rPr>
              <a:t>Government shutdown;</a:t>
            </a:r>
          </a:p>
          <a:p>
            <a:pPr lvl="2">
              <a:buFont typeface="Arial" panose="020B0604020202020204" pitchFamily="34" charset="0"/>
              <a:buChar char="•"/>
            </a:pPr>
            <a:r>
              <a:rPr lang="en-US" sz="2200" dirty="0">
                <a:solidFill>
                  <a:schemeClr val="tx1"/>
                </a:solidFill>
                <a:latin typeface="Aptos" panose="020B0004020202020204" pitchFamily="34" charset="0"/>
              </a:rPr>
              <a:t>Reduced number in SSA staff and they are working from home;</a:t>
            </a:r>
          </a:p>
          <a:p>
            <a:pPr lvl="2">
              <a:buFont typeface="Arial" panose="020B0604020202020204" pitchFamily="34" charset="0"/>
              <a:buChar char="•"/>
            </a:pPr>
            <a:r>
              <a:rPr lang="en-US" sz="2200" dirty="0">
                <a:solidFill>
                  <a:schemeClr val="tx1"/>
                </a:solidFill>
                <a:latin typeface="Aptos" panose="020B0004020202020204" pitchFamily="34" charset="0"/>
              </a:rPr>
              <a:t>Delays in receiving medical records from providers; and</a:t>
            </a:r>
          </a:p>
          <a:p>
            <a:pPr lvl="2">
              <a:buFont typeface="Arial" panose="020B0604020202020204" pitchFamily="34" charset="0"/>
              <a:buChar char="•"/>
            </a:pPr>
            <a:r>
              <a:rPr lang="en-US" sz="2200" dirty="0">
                <a:solidFill>
                  <a:schemeClr val="tx1"/>
                </a:solidFill>
                <a:latin typeface="Aptos" panose="020B0004020202020204" pitchFamily="34" charset="0"/>
              </a:rPr>
              <a:t>Increased number of applications.</a:t>
            </a:r>
          </a:p>
          <a:p>
            <a:endParaRPr lang="en-US" dirty="0"/>
          </a:p>
        </p:txBody>
      </p:sp>
    </p:spTree>
    <p:extLst>
      <p:ext uri="{BB962C8B-B14F-4D97-AF65-F5344CB8AC3E}">
        <p14:creationId xmlns:p14="http://schemas.microsoft.com/office/powerpoint/2010/main" val="2021128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38BD-0EAE-7607-2743-0F5C77499629}"/>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Non-Mosaic Down Syndrome</a:t>
            </a:r>
          </a:p>
        </p:txBody>
      </p:sp>
      <p:sp>
        <p:nvSpPr>
          <p:cNvPr id="3" name="Content Placeholder 2">
            <a:extLst>
              <a:ext uri="{FF2B5EF4-FFF2-40B4-BE49-F238E27FC236}">
                <a16:creationId xmlns:a16="http://schemas.microsoft.com/office/drawing/2014/main" id="{6921BC53-85BD-29FB-ADBD-5C2FB200091E}"/>
              </a:ext>
            </a:extLst>
          </p:cNvPr>
          <p:cNvSpPr>
            <a:spLocks noGrp="1"/>
          </p:cNvSpPr>
          <p:nvPr>
            <p:ph idx="1"/>
          </p:nvPr>
        </p:nvSpPr>
        <p:spPr/>
        <p:txBody>
          <a:bodyPr/>
          <a:lstStyle/>
          <a:p>
            <a:pPr lvl="1">
              <a:buFont typeface="Arial" panose="020B0604020202020204" pitchFamily="34" charset="0"/>
              <a:buChar char="•"/>
            </a:pPr>
            <a:r>
              <a:rPr lang="en-US" dirty="0">
                <a:solidFill>
                  <a:schemeClr val="tx1"/>
                </a:solidFill>
                <a:latin typeface="Aptos" panose="020B0004020202020204" pitchFamily="34" charset="0"/>
              </a:rPr>
              <a:t>If you have a copy </a:t>
            </a:r>
            <a:r>
              <a:rPr lang="en-US" b="0" i="0" dirty="0">
                <a:solidFill>
                  <a:schemeClr val="tx1"/>
                </a:solidFill>
                <a:effectLst/>
                <a:latin typeface="Aptos" panose="020B0004020202020204" pitchFamily="34" charset="0"/>
              </a:rPr>
              <a:t>of the laboratory report of karyotype analysis, which is the definitive test to establish non-mosaic Down Syndrome, signed by a physician, SSA </a:t>
            </a:r>
            <a:r>
              <a:rPr lang="en-US" b="0" i="1" dirty="0">
                <a:solidFill>
                  <a:schemeClr val="tx1"/>
                </a:solidFill>
                <a:effectLst/>
                <a:latin typeface="Aptos" panose="020B0004020202020204" pitchFamily="34" charset="0"/>
              </a:rPr>
              <a:t>should </a:t>
            </a:r>
            <a:r>
              <a:rPr lang="en-US" b="0" dirty="0">
                <a:solidFill>
                  <a:schemeClr val="tx1"/>
                </a:solidFill>
                <a:effectLst/>
                <a:latin typeface="Aptos" panose="020B0004020202020204" pitchFamily="34" charset="0"/>
              </a:rPr>
              <a:t>find the individual disabled.</a:t>
            </a:r>
          </a:p>
          <a:p>
            <a:pPr lvl="1">
              <a:buFont typeface="Arial" panose="020B0604020202020204" pitchFamily="34" charset="0"/>
              <a:buChar char="•"/>
            </a:pPr>
            <a:r>
              <a:rPr lang="en-US" dirty="0">
                <a:solidFill>
                  <a:schemeClr val="tx1"/>
                </a:solidFill>
                <a:latin typeface="Aptos" panose="020B0004020202020204" pitchFamily="34" charset="0"/>
              </a:rPr>
              <a:t>If the laboratory report is not signed by a physician, you must also get a statement from a physician confirming the diagnosis of non-mosaic Down Syndrome.</a:t>
            </a:r>
          </a:p>
          <a:p>
            <a:pPr lvl="1">
              <a:buFont typeface="Arial" panose="020B0604020202020204" pitchFamily="34" charset="0"/>
              <a:buChar char="•"/>
            </a:pPr>
            <a:r>
              <a:rPr lang="en-US" dirty="0">
                <a:solidFill>
                  <a:schemeClr val="tx1"/>
                </a:solidFill>
                <a:latin typeface="Aptos" panose="020B0004020202020204" pitchFamily="34" charset="0"/>
              </a:rPr>
              <a:t>If you do not have the laboratory report of karyotype analysis, you will need:</a:t>
            </a:r>
          </a:p>
          <a:p>
            <a:pPr lvl="2">
              <a:buFont typeface="Arial" panose="020B0604020202020204" pitchFamily="34" charset="0"/>
              <a:buChar char="•"/>
            </a:pPr>
            <a:r>
              <a:rPr lang="en-US" b="0" i="0" dirty="0">
                <a:solidFill>
                  <a:schemeClr val="tx1"/>
                </a:solidFill>
                <a:effectLst/>
                <a:latin typeface="Aptos" panose="020B0004020202020204" pitchFamily="34" charset="0"/>
              </a:rPr>
              <a:t>a physician’s report stating: (</a:t>
            </a:r>
            <a:r>
              <a:rPr lang="en-US" b="0" i="0" dirty="0" err="1">
                <a:solidFill>
                  <a:schemeClr val="tx1"/>
                </a:solidFill>
                <a:effectLst/>
                <a:latin typeface="Aptos" panose="020B0004020202020204" pitchFamily="34" charset="0"/>
              </a:rPr>
              <a:t>i</a:t>
            </a:r>
            <a:r>
              <a:rPr lang="en-US" b="0" i="0" dirty="0">
                <a:solidFill>
                  <a:schemeClr val="tx1"/>
                </a:solidFill>
                <a:effectLst/>
                <a:latin typeface="Aptos" panose="020B0004020202020204" pitchFamily="34" charset="0"/>
              </a:rPr>
              <a:t>) your karyotype diagnosis or evidence that documents your type of Down Syndrome is consistent with prior karyotype analysis (for example, reference to a diagnosis of “trisomy 21”), and (ii) that you have the distinctive facial or other physical features of Down Syndrome. </a:t>
            </a:r>
          </a:p>
          <a:p>
            <a:pPr marL="384048" lvl="2" indent="0">
              <a:buNone/>
            </a:pPr>
            <a:r>
              <a:rPr lang="en-US" dirty="0">
                <a:solidFill>
                  <a:schemeClr val="tx1"/>
                </a:solidFill>
                <a:latin typeface="Aptos" panose="020B0004020202020204" pitchFamily="34" charset="0"/>
              </a:rPr>
              <a:t>Or</a:t>
            </a:r>
          </a:p>
          <a:p>
            <a:pPr lvl="2">
              <a:buFont typeface="Arial" panose="020B0604020202020204" pitchFamily="34" charset="0"/>
              <a:buChar char="•"/>
            </a:pPr>
            <a:r>
              <a:rPr lang="en-US" b="0" i="0" dirty="0">
                <a:solidFill>
                  <a:schemeClr val="tx1"/>
                </a:solidFill>
                <a:effectLst/>
                <a:latin typeface="Aptos" panose="020B0004020202020204" pitchFamily="34" charset="0"/>
              </a:rPr>
              <a:t>A physician’s report stating that the individual has Down Syndrome with the distinctive facial or other physical features </a:t>
            </a:r>
            <a:r>
              <a:rPr lang="en-US" b="0" i="1" dirty="0">
                <a:solidFill>
                  <a:schemeClr val="tx1"/>
                </a:solidFill>
                <a:effectLst/>
                <a:latin typeface="Aptos" panose="020B0004020202020204" pitchFamily="34" charset="0"/>
              </a:rPr>
              <a:t>and</a:t>
            </a:r>
            <a:r>
              <a:rPr lang="en-US" b="0" i="0" dirty="0">
                <a:solidFill>
                  <a:schemeClr val="tx1"/>
                </a:solidFill>
                <a:effectLst/>
                <a:latin typeface="Aptos" panose="020B0004020202020204" pitchFamily="34" charset="0"/>
              </a:rPr>
              <a:t> evidence demonstrating that the individual functions at a level consistent with non-mosaic Down Syndrome.</a:t>
            </a:r>
          </a:p>
          <a:p>
            <a:pPr lvl="3">
              <a:buFont typeface="Arial" panose="020B0604020202020204" pitchFamily="34" charset="0"/>
              <a:buChar char="•"/>
            </a:pPr>
            <a:endParaRPr lang="en-US" dirty="0">
              <a:solidFill>
                <a:schemeClr val="tx1"/>
              </a:solidFill>
              <a:latin typeface="Aptos" panose="020B0004020202020204" pitchFamily="34" charset="0"/>
            </a:endParaRPr>
          </a:p>
          <a:p>
            <a:pPr lvl="3">
              <a:buFont typeface="Arial" panose="020B0604020202020204" pitchFamily="34" charset="0"/>
              <a:buChar char="•"/>
            </a:pPr>
            <a:r>
              <a:rPr lang="en-US" b="1" dirty="0">
                <a:solidFill>
                  <a:schemeClr val="tx1"/>
                </a:solidFill>
                <a:latin typeface="Aptos" panose="020B0004020202020204" pitchFamily="34" charset="0"/>
              </a:rPr>
              <a:t>***</a:t>
            </a:r>
            <a:r>
              <a:rPr lang="en-US" dirty="0">
                <a:solidFill>
                  <a:schemeClr val="tx1"/>
                </a:solidFill>
                <a:latin typeface="Aptos" panose="020B0004020202020204" pitchFamily="34" charset="0"/>
              </a:rPr>
              <a:t>However, SSA will not find the individual disabled if there is evidence</a:t>
            </a:r>
            <a:r>
              <a:rPr lang="en-US" b="0" i="0" dirty="0">
                <a:solidFill>
                  <a:schemeClr val="tx1"/>
                </a:solidFill>
                <a:effectLst/>
                <a:latin typeface="Aptos" panose="020B0004020202020204" pitchFamily="34" charset="0"/>
              </a:rPr>
              <a:t>—such as evidence of functioning inconsistent with the diagnosis—that indicates the individual does not have non-mosaic Down Syndrome.</a:t>
            </a:r>
            <a:r>
              <a:rPr lang="en-US" b="1" i="0" dirty="0">
                <a:solidFill>
                  <a:schemeClr val="tx1"/>
                </a:solidFill>
                <a:effectLst/>
                <a:latin typeface="Aptos" panose="020B0004020202020204" pitchFamily="34" charset="0"/>
              </a:rPr>
              <a:t>***</a:t>
            </a:r>
            <a:endParaRPr lang="en-US" b="1" dirty="0">
              <a:solidFill>
                <a:schemeClr val="tx1"/>
              </a:solidFill>
              <a:latin typeface="Aptos" panose="020B0004020202020204" pitchFamily="34" charset="0"/>
            </a:endParaRPr>
          </a:p>
        </p:txBody>
      </p:sp>
    </p:spTree>
    <p:extLst>
      <p:ext uri="{BB962C8B-B14F-4D97-AF65-F5344CB8AC3E}">
        <p14:creationId xmlns:p14="http://schemas.microsoft.com/office/powerpoint/2010/main" val="2114720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3F624-7C7A-4222-40FC-6AE283506CCE}"/>
              </a:ext>
            </a:extLst>
          </p:cNvPr>
          <p:cNvSpPr>
            <a:spLocks noGrp="1"/>
          </p:cNvSpPr>
          <p:nvPr>
            <p:ph type="title"/>
          </p:nvPr>
        </p:nvSpPr>
        <p:spPr/>
        <p:txBody>
          <a:bodyPr>
            <a:normAutofit/>
          </a:bodyPr>
          <a:lstStyle/>
          <a:p>
            <a:pPr algn="ctr"/>
            <a:r>
              <a:rPr lang="en-US" sz="3500" dirty="0">
                <a:solidFill>
                  <a:schemeClr val="tx1"/>
                </a:solidFill>
                <a:latin typeface="Aptos ExtraBold" panose="020B0004020202020204" pitchFamily="34" charset="0"/>
              </a:rPr>
              <a:t>My child is receiving SSI and will be turning 18 years old soon.  What happens now?</a:t>
            </a:r>
            <a:endParaRPr lang="en-US" sz="3500"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66EB1F15-B407-1384-C71B-A237C59F45CC}"/>
              </a:ext>
            </a:extLst>
          </p:cNvPr>
          <p:cNvSpPr>
            <a:spLocks noGrp="1"/>
          </p:cNvSpPr>
          <p:nvPr>
            <p:ph idx="1"/>
          </p:nvPr>
        </p:nvSpPr>
        <p:spPr/>
        <p:txBody>
          <a:bodyPr/>
          <a:lstStyle/>
          <a:p>
            <a:pPr lvl="1">
              <a:buFont typeface="Arial" panose="020B0604020202020204" pitchFamily="34" charset="0"/>
              <a:buChar char="•"/>
            </a:pPr>
            <a:r>
              <a:rPr lang="en-US" sz="2000" dirty="0">
                <a:solidFill>
                  <a:schemeClr val="tx1"/>
                </a:solidFill>
                <a:latin typeface="Aptos" panose="020B0004020202020204" pitchFamily="34" charset="0"/>
              </a:rPr>
              <a:t>The Social Security Act provides that individuals who are eligible for SSI as children must have their disability redetermined under the rules for disability used for adults.</a:t>
            </a:r>
          </a:p>
          <a:p>
            <a:pPr lvl="2">
              <a:buFont typeface="Arial" panose="020B0604020202020204" pitchFamily="34" charset="0"/>
              <a:buChar char="•"/>
            </a:pPr>
            <a:r>
              <a:rPr lang="en-US" sz="1600" dirty="0">
                <a:solidFill>
                  <a:schemeClr val="tx1"/>
                </a:solidFill>
                <a:latin typeface="Aptos" panose="020B0004020202020204" pitchFamily="34" charset="0"/>
              </a:rPr>
              <a:t>If the individual was found disabled as a child based on non-mosaic Down Syndrome, SSA </a:t>
            </a:r>
            <a:r>
              <a:rPr lang="en-US" sz="1600" i="1" dirty="0">
                <a:solidFill>
                  <a:schemeClr val="tx1"/>
                </a:solidFill>
                <a:latin typeface="Aptos" panose="020B0004020202020204" pitchFamily="34" charset="0"/>
              </a:rPr>
              <a:t>should </a:t>
            </a:r>
            <a:r>
              <a:rPr lang="en-US" sz="1600" dirty="0">
                <a:solidFill>
                  <a:schemeClr val="tx1"/>
                </a:solidFill>
                <a:latin typeface="Aptos" panose="020B0004020202020204" pitchFamily="34" charset="0"/>
              </a:rPr>
              <a:t>find that the individual continues to be disabled under the adult standard.</a:t>
            </a:r>
          </a:p>
          <a:p>
            <a:pPr lvl="1">
              <a:buFont typeface="Arial" panose="020B0604020202020204" pitchFamily="34" charset="0"/>
              <a:buChar char="•"/>
            </a:pPr>
            <a:r>
              <a:rPr lang="en-US" sz="2000" dirty="0">
                <a:solidFill>
                  <a:schemeClr val="tx1"/>
                </a:solidFill>
                <a:latin typeface="Aptos" panose="020B0004020202020204" pitchFamily="34" charset="0"/>
              </a:rPr>
              <a:t>However, mistakes are often made. It’s possible that SSA could find that the individual is no longer disabled and issue a cessation notice.</a:t>
            </a:r>
          </a:p>
          <a:p>
            <a:pPr lvl="2">
              <a:buFont typeface="Arial" panose="020B0604020202020204" pitchFamily="34" charset="0"/>
              <a:buChar char="•"/>
            </a:pPr>
            <a:r>
              <a:rPr lang="en-US" dirty="0">
                <a:solidFill>
                  <a:schemeClr val="tx1"/>
                </a:solidFill>
                <a:latin typeface="Aptos" panose="020B0004020202020204" pitchFamily="34" charset="0"/>
              </a:rPr>
              <a:t>Once you receive that notice, be aware of the </a:t>
            </a:r>
            <a:r>
              <a:rPr lang="en-US" b="1" dirty="0">
                <a:solidFill>
                  <a:schemeClr val="tx1"/>
                </a:solidFill>
                <a:latin typeface="Aptos" panose="020B0004020202020204" pitchFamily="34" charset="0"/>
              </a:rPr>
              <a:t>10 day deadline </a:t>
            </a:r>
            <a:r>
              <a:rPr lang="en-US" dirty="0">
                <a:solidFill>
                  <a:schemeClr val="tx1"/>
                </a:solidFill>
                <a:latin typeface="Aptos" panose="020B0004020202020204" pitchFamily="34" charset="0"/>
              </a:rPr>
              <a:t>to request the continuance of benefits.</a:t>
            </a:r>
          </a:p>
          <a:p>
            <a:pPr lvl="1">
              <a:buFont typeface="Arial" panose="020B0604020202020204" pitchFamily="34" charset="0"/>
              <a:buChar char="•"/>
            </a:pPr>
            <a:r>
              <a:rPr lang="en-US" sz="2000" dirty="0">
                <a:solidFill>
                  <a:schemeClr val="tx1"/>
                </a:solidFill>
                <a:latin typeface="Aptos" panose="020B0004020202020204" pitchFamily="34" charset="0"/>
              </a:rPr>
              <a:t>You need to Request a Reconsideration of that decision and attend a hearing before a hearing officer at your local Social Security office.</a:t>
            </a:r>
          </a:p>
          <a:p>
            <a:pPr lvl="1">
              <a:buFont typeface="Arial" panose="020B0604020202020204" pitchFamily="34" charset="0"/>
              <a:buChar char="•"/>
            </a:pPr>
            <a:r>
              <a:rPr lang="en-US" sz="2000" dirty="0">
                <a:solidFill>
                  <a:schemeClr val="tx1"/>
                </a:solidFill>
                <a:latin typeface="Aptos" panose="020B0004020202020204" pitchFamily="34" charset="0"/>
              </a:rPr>
              <a:t>If the Request for Reconsideration is denied, you would need to file a Request for Hearing Before an Administrative Law Judge.</a:t>
            </a:r>
          </a:p>
          <a:p>
            <a:endParaRPr lang="en-US" dirty="0"/>
          </a:p>
        </p:txBody>
      </p:sp>
    </p:spTree>
    <p:extLst>
      <p:ext uri="{BB962C8B-B14F-4D97-AF65-F5344CB8AC3E}">
        <p14:creationId xmlns:p14="http://schemas.microsoft.com/office/powerpoint/2010/main" val="2349804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5BF3F-83A0-12B8-4DFB-8AC579B66463}"/>
              </a:ext>
            </a:extLst>
          </p:cNvPr>
          <p:cNvSpPr>
            <a:spLocks noGrp="1"/>
          </p:cNvSpPr>
          <p:nvPr>
            <p:ph type="title"/>
          </p:nvPr>
        </p:nvSpPr>
        <p:spPr>
          <a:xfrm>
            <a:off x="1097280" y="286603"/>
            <a:ext cx="10058400" cy="1600920"/>
          </a:xfrm>
        </p:spPr>
        <p:txBody>
          <a:bodyPr>
            <a:noAutofit/>
          </a:bodyPr>
          <a:lstStyle/>
          <a:p>
            <a:pPr algn="ctr"/>
            <a:r>
              <a:rPr lang="en-US" sz="3500" dirty="0">
                <a:solidFill>
                  <a:schemeClr val="tx1"/>
                </a:solidFill>
                <a:latin typeface="Aptos ExtraBold" panose="020B0004020202020204" pitchFamily="34" charset="0"/>
              </a:rPr>
              <a:t>My child was ineligible for SSI benefits due to my income.  He/she will be turning 18 soon.  What should I do?</a:t>
            </a:r>
            <a:endParaRPr lang="en-US" sz="3500"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47F905B5-28E3-A81C-A5E0-5E9B0DDE2245}"/>
              </a:ext>
            </a:extLst>
          </p:cNvPr>
          <p:cNvSpPr>
            <a:spLocks noGrp="1"/>
          </p:cNvSpPr>
          <p:nvPr>
            <p:ph idx="1"/>
          </p:nvPr>
        </p:nvSpPr>
        <p:spPr>
          <a:xfrm>
            <a:off x="1097280" y="2277610"/>
            <a:ext cx="10058400" cy="3591483"/>
          </a:xfrm>
        </p:spPr>
        <p:txBody>
          <a:bodyPr/>
          <a:lstStyle/>
          <a:p>
            <a:pPr lvl="1">
              <a:buFont typeface="Arial" panose="020B0604020202020204" pitchFamily="34" charset="0"/>
              <a:buChar char="•"/>
            </a:pPr>
            <a:endParaRPr lang="en-US" dirty="0"/>
          </a:p>
          <a:p>
            <a:pPr lvl="1">
              <a:buFont typeface="Arial" panose="020B0604020202020204" pitchFamily="34" charset="0"/>
              <a:buChar char="•"/>
            </a:pPr>
            <a:r>
              <a:rPr lang="en-US" sz="2200" dirty="0">
                <a:solidFill>
                  <a:schemeClr val="tx1"/>
                </a:solidFill>
                <a:latin typeface="Aptos" panose="020B0004020202020204" pitchFamily="34" charset="0"/>
              </a:rPr>
              <a:t>Parents’ income/assets are no longer deemed to the child.</a:t>
            </a:r>
          </a:p>
          <a:p>
            <a:pPr lvl="1">
              <a:buFont typeface="Arial" panose="020B0604020202020204" pitchFamily="34" charset="0"/>
              <a:buChar char="•"/>
            </a:pPr>
            <a:r>
              <a:rPr lang="en-US" sz="2200" dirty="0">
                <a:solidFill>
                  <a:schemeClr val="tx1"/>
                </a:solidFill>
                <a:latin typeface="Aptos" panose="020B0004020202020204" pitchFamily="34" charset="0"/>
              </a:rPr>
              <a:t>Apply for SSI on your child’s 18</a:t>
            </a:r>
            <a:r>
              <a:rPr lang="en-US" sz="2200" baseline="30000" dirty="0">
                <a:solidFill>
                  <a:schemeClr val="tx1"/>
                </a:solidFill>
                <a:latin typeface="Aptos" panose="020B0004020202020204" pitchFamily="34" charset="0"/>
              </a:rPr>
              <a:t>th</a:t>
            </a:r>
            <a:r>
              <a:rPr lang="en-US" sz="2200" dirty="0">
                <a:solidFill>
                  <a:schemeClr val="tx1"/>
                </a:solidFill>
                <a:latin typeface="Aptos" panose="020B0004020202020204" pitchFamily="34" charset="0"/>
              </a:rPr>
              <a:t> birthday.</a:t>
            </a:r>
          </a:p>
          <a:p>
            <a:pPr lvl="1">
              <a:buFont typeface="Arial" panose="020B0604020202020204" pitchFamily="34" charset="0"/>
              <a:buChar char="•"/>
            </a:pPr>
            <a:r>
              <a:rPr lang="en-US" sz="2200" dirty="0">
                <a:solidFill>
                  <a:schemeClr val="tx1"/>
                </a:solidFill>
                <a:latin typeface="Aptos" panose="020B0004020202020204" pitchFamily="34" charset="0"/>
              </a:rPr>
              <a:t>If denied, file a Request for Reconsideration.</a:t>
            </a:r>
          </a:p>
          <a:p>
            <a:pPr lvl="1">
              <a:buFont typeface="Arial" panose="020B0604020202020204" pitchFamily="34" charset="0"/>
              <a:buChar char="•"/>
            </a:pPr>
            <a:r>
              <a:rPr lang="en-US" sz="2200" dirty="0">
                <a:solidFill>
                  <a:schemeClr val="tx1"/>
                </a:solidFill>
                <a:latin typeface="Aptos" panose="020B0004020202020204" pitchFamily="34" charset="0"/>
              </a:rPr>
              <a:t>If denied, file a Request for Hearing Before an Administrative Law Judge.</a:t>
            </a:r>
          </a:p>
          <a:p>
            <a:endParaRPr lang="en-US" dirty="0"/>
          </a:p>
        </p:txBody>
      </p:sp>
    </p:spTree>
    <p:extLst>
      <p:ext uri="{BB962C8B-B14F-4D97-AF65-F5344CB8AC3E}">
        <p14:creationId xmlns:p14="http://schemas.microsoft.com/office/powerpoint/2010/main" val="195585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4C886-58CB-BFBC-542F-ECA6E18C1276}"/>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Hearing Before an Administrative Law Judge</a:t>
            </a:r>
          </a:p>
        </p:txBody>
      </p:sp>
      <p:sp>
        <p:nvSpPr>
          <p:cNvPr id="3" name="Content Placeholder 2">
            <a:extLst>
              <a:ext uri="{FF2B5EF4-FFF2-40B4-BE49-F238E27FC236}">
                <a16:creationId xmlns:a16="http://schemas.microsoft.com/office/drawing/2014/main" id="{62D4B156-EFEC-BEAD-98F3-CEA1FFEC908C}"/>
              </a:ext>
            </a:extLst>
          </p:cNvPr>
          <p:cNvSpPr>
            <a:spLocks noGrp="1"/>
          </p:cNvSpPr>
          <p:nvPr>
            <p:ph idx="1"/>
          </p:nvPr>
        </p:nvSpPr>
        <p:spPr/>
        <p:txBody>
          <a:bodyPr/>
          <a:lstStyle/>
          <a:p>
            <a:pPr lvl="1">
              <a:buFont typeface="Arial" panose="020B0604020202020204" pitchFamily="34" charset="0"/>
              <a:buChar char="•"/>
            </a:pPr>
            <a:r>
              <a:rPr lang="en-US" sz="2400" dirty="0">
                <a:solidFill>
                  <a:schemeClr val="tx1"/>
                </a:solidFill>
                <a:latin typeface="Aptos" panose="020B0004020202020204" pitchFamily="34" charset="0"/>
              </a:rPr>
              <a:t>Do not attend the hearing without an attorney or representative.</a:t>
            </a:r>
          </a:p>
          <a:p>
            <a:pPr lvl="2"/>
            <a:r>
              <a:rPr lang="en-US" sz="1800" dirty="0">
                <a:solidFill>
                  <a:schemeClr val="tx1"/>
                </a:solidFill>
                <a:latin typeface="Aptos" panose="020B0004020202020204" pitchFamily="34" charset="0"/>
              </a:rPr>
              <a:t>Contingency fee agreement</a:t>
            </a:r>
          </a:p>
          <a:p>
            <a:pPr marL="384048" lvl="2" indent="0">
              <a:buNone/>
            </a:pPr>
            <a:endParaRPr lang="en-US" dirty="0">
              <a:solidFill>
                <a:schemeClr val="tx1"/>
              </a:solidFill>
              <a:latin typeface="Aptos" panose="020B0004020202020204" pitchFamily="34" charset="0"/>
            </a:endParaRPr>
          </a:p>
          <a:p>
            <a:pPr lvl="1">
              <a:buFont typeface="Arial" panose="020B0604020202020204" pitchFamily="34" charset="0"/>
              <a:buChar char="•"/>
            </a:pPr>
            <a:r>
              <a:rPr lang="en-US" sz="2400" dirty="0">
                <a:solidFill>
                  <a:schemeClr val="tx1"/>
                </a:solidFill>
                <a:latin typeface="Aptos" panose="020B0004020202020204" pitchFamily="34" charset="0"/>
              </a:rPr>
              <a:t>Judge conducts a five-step sequential evaluation process</a:t>
            </a:r>
          </a:p>
          <a:p>
            <a:pPr lvl="2"/>
            <a:r>
              <a:rPr lang="en-US" sz="1800" dirty="0">
                <a:solidFill>
                  <a:schemeClr val="tx1"/>
                </a:solidFill>
                <a:latin typeface="Aptos" panose="020B0004020202020204" pitchFamily="34" charset="0"/>
              </a:rPr>
              <a:t>1. Is the individual engaging in substantial gainful activity?</a:t>
            </a:r>
          </a:p>
          <a:p>
            <a:pPr lvl="2"/>
            <a:r>
              <a:rPr lang="en-US" sz="1800" dirty="0">
                <a:solidFill>
                  <a:schemeClr val="tx1"/>
                </a:solidFill>
                <a:latin typeface="Aptos" panose="020B0004020202020204" pitchFamily="34" charset="0"/>
              </a:rPr>
              <a:t>2. Does the individual have a severe impairment?</a:t>
            </a:r>
          </a:p>
          <a:p>
            <a:pPr lvl="2"/>
            <a:r>
              <a:rPr lang="en-US" sz="1800" dirty="0">
                <a:solidFill>
                  <a:schemeClr val="tx1"/>
                </a:solidFill>
                <a:latin typeface="Aptos" panose="020B0004020202020204" pitchFamily="34" charset="0"/>
              </a:rPr>
              <a:t>3. Does the individual’s impairment meet or equal a Listed impairment?</a:t>
            </a:r>
          </a:p>
          <a:p>
            <a:pPr lvl="3"/>
            <a:r>
              <a:rPr lang="en-US" sz="1500" dirty="0">
                <a:solidFill>
                  <a:schemeClr val="tx1"/>
                </a:solidFill>
                <a:latin typeface="Aptos" panose="020B0004020202020204" pitchFamily="34" charset="0"/>
              </a:rPr>
              <a:t>If yes, the inquiry ends, and a finding of disabled is entered.</a:t>
            </a:r>
          </a:p>
          <a:p>
            <a:pPr lvl="2"/>
            <a:r>
              <a:rPr lang="en-US" sz="1800" dirty="0">
                <a:solidFill>
                  <a:schemeClr val="tx1"/>
                </a:solidFill>
                <a:latin typeface="Aptos" panose="020B0004020202020204" pitchFamily="34" charset="0"/>
              </a:rPr>
              <a:t>4. Can the individual return to his/her past work?</a:t>
            </a:r>
          </a:p>
          <a:p>
            <a:pPr lvl="2"/>
            <a:r>
              <a:rPr lang="en-US" sz="1800" dirty="0">
                <a:solidFill>
                  <a:schemeClr val="tx1"/>
                </a:solidFill>
                <a:latin typeface="Aptos" panose="020B0004020202020204" pitchFamily="34" charset="0"/>
              </a:rPr>
              <a:t>5. Can this individual perform any other work considering his/her residual functional capacity, age, education, and work experience?</a:t>
            </a:r>
          </a:p>
          <a:p>
            <a:endParaRPr lang="en-US" dirty="0"/>
          </a:p>
        </p:txBody>
      </p:sp>
    </p:spTree>
    <p:extLst>
      <p:ext uri="{BB962C8B-B14F-4D97-AF65-F5344CB8AC3E}">
        <p14:creationId xmlns:p14="http://schemas.microsoft.com/office/powerpoint/2010/main" val="2973826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DE6A9-63C2-B95B-6597-CBD4906E8A57}"/>
              </a:ext>
            </a:extLst>
          </p:cNvPr>
          <p:cNvSpPr>
            <a:spLocks noGrp="1"/>
          </p:cNvSpPr>
          <p:nvPr>
            <p:ph type="title"/>
          </p:nvPr>
        </p:nvSpPr>
        <p:spPr/>
        <p:txBody>
          <a:bodyPr>
            <a:normAutofit/>
          </a:bodyPr>
          <a:lstStyle/>
          <a:p>
            <a:pPr algn="ctr"/>
            <a:r>
              <a:rPr lang="en-US" sz="4500" dirty="0">
                <a:solidFill>
                  <a:schemeClr val="tx1"/>
                </a:solidFill>
                <a:latin typeface="Aptos ExtraBold" panose="020B0004020202020204" pitchFamily="34" charset="0"/>
              </a:rPr>
              <a:t>SSA found the 18 year old disabled.  What happens now?</a:t>
            </a:r>
          </a:p>
        </p:txBody>
      </p:sp>
      <p:sp>
        <p:nvSpPr>
          <p:cNvPr id="3" name="Content Placeholder 2">
            <a:extLst>
              <a:ext uri="{FF2B5EF4-FFF2-40B4-BE49-F238E27FC236}">
                <a16:creationId xmlns:a16="http://schemas.microsoft.com/office/drawing/2014/main" id="{35E77084-CA93-B79E-0BB1-59DD36EDD779}"/>
              </a:ext>
            </a:extLst>
          </p:cNvPr>
          <p:cNvSpPr>
            <a:spLocks noGrp="1"/>
          </p:cNvSpPr>
          <p:nvPr>
            <p:ph idx="1"/>
          </p:nvPr>
        </p:nvSpPr>
        <p:spPr/>
        <p:txBody>
          <a:bodyPr>
            <a:normAutofit lnSpcReduction="10000"/>
          </a:bodyPr>
          <a:lstStyle/>
          <a:p>
            <a:pPr lvl="1">
              <a:buFont typeface="Arial" panose="020B0604020202020204" pitchFamily="34" charset="0"/>
              <a:buChar char="•"/>
            </a:pPr>
            <a:r>
              <a:rPr lang="en-US" sz="2500" dirty="0">
                <a:solidFill>
                  <a:schemeClr val="tx1"/>
                </a:solidFill>
                <a:latin typeface="Aptos" panose="020B0004020202020204" pitchFamily="34" charset="0"/>
              </a:rPr>
              <a:t>Interview regarding finances, assets, and living arrangements</a:t>
            </a:r>
          </a:p>
          <a:p>
            <a:pPr lvl="1">
              <a:buFont typeface="Arial" panose="020B0604020202020204" pitchFamily="34" charset="0"/>
              <a:buChar char="•"/>
            </a:pPr>
            <a:r>
              <a:rPr lang="en-US" sz="2500" dirty="0">
                <a:solidFill>
                  <a:schemeClr val="tx1"/>
                </a:solidFill>
                <a:latin typeface="Aptos" panose="020B0004020202020204" pitchFamily="34" charset="0"/>
              </a:rPr>
              <a:t>Presumption of 1/3 reduction of benefits</a:t>
            </a:r>
          </a:p>
          <a:p>
            <a:pPr lvl="1">
              <a:buFont typeface="Arial" panose="020B0604020202020204" pitchFamily="34" charset="0"/>
              <a:buChar char="•"/>
            </a:pPr>
            <a:r>
              <a:rPr lang="en-US" sz="2500" dirty="0">
                <a:solidFill>
                  <a:schemeClr val="tx1"/>
                </a:solidFill>
                <a:latin typeface="Aptos" panose="020B0004020202020204" pitchFamily="34" charset="0"/>
              </a:rPr>
              <a:t>Payee and accounting</a:t>
            </a:r>
          </a:p>
          <a:p>
            <a:pPr lvl="1">
              <a:buFont typeface="Arial" panose="020B0604020202020204" pitchFamily="34" charset="0"/>
              <a:buChar char="•"/>
            </a:pPr>
            <a:r>
              <a:rPr lang="en-US" sz="2500" dirty="0">
                <a:solidFill>
                  <a:schemeClr val="tx1"/>
                </a:solidFill>
                <a:latin typeface="Aptos" panose="020B0004020202020204" pitchFamily="34" charset="0"/>
              </a:rPr>
              <a:t>Notice of Award</a:t>
            </a:r>
          </a:p>
          <a:p>
            <a:pPr lvl="2"/>
            <a:r>
              <a:rPr lang="en-US" sz="2200" dirty="0">
                <a:solidFill>
                  <a:schemeClr val="tx1"/>
                </a:solidFill>
                <a:latin typeface="Aptos" panose="020B0004020202020204" pitchFamily="34" charset="0"/>
              </a:rPr>
              <a:t>Maximum monthly SSI payment for an individual is $967 in 2025</a:t>
            </a:r>
          </a:p>
          <a:p>
            <a:pPr lvl="3"/>
            <a:r>
              <a:rPr lang="en-US" sz="2000" dirty="0">
                <a:solidFill>
                  <a:schemeClr val="tx1"/>
                </a:solidFill>
                <a:latin typeface="Aptos" panose="020B0004020202020204" pitchFamily="34" charset="0"/>
              </a:rPr>
              <a:t>Maximum for a couple is $1,450 in 2025</a:t>
            </a:r>
          </a:p>
          <a:p>
            <a:pPr lvl="2"/>
            <a:r>
              <a:rPr lang="en-US" sz="2000" dirty="0">
                <a:solidFill>
                  <a:schemeClr val="tx1"/>
                </a:solidFill>
                <a:latin typeface="Aptos" panose="020B0004020202020204" pitchFamily="34" charset="0"/>
              </a:rPr>
              <a:t>COLA has been announced for 2026</a:t>
            </a:r>
          </a:p>
          <a:p>
            <a:pPr lvl="3"/>
            <a:r>
              <a:rPr lang="en-US" sz="2000" dirty="0">
                <a:solidFill>
                  <a:schemeClr val="tx1"/>
                </a:solidFill>
                <a:latin typeface="Aptos" panose="020B0004020202020204" pitchFamily="34" charset="0"/>
              </a:rPr>
              <a:t>SSI for an individual is $994</a:t>
            </a:r>
          </a:p>
          <a:p>
            <a:pPr lvl="3"/>
            <a:r>
              <a:rPr lang="en-US" sz="2000" dirty="0">
                <a:solidFill>
                  <a:schemeClr val="tx1"/>
                </a:solidFill>
                <a:latin typeface="Aptos" panose="020B0004020202020204" pitchFamily="34" charset="0"/>
              </a:rPr>
              <a:t>Maximum for a </a:t>
            </a:r>
            <a:r>
              <a:rPr lang="en-US" sz="2000">
                <a:solidFill>
                  <a:schemeClr val="tx1"/>
                </a:solidFill>
                <a:latin typeface="Aptos" panose="020B0004020202020204" pitchFamily="34" charset="0"/>
              </a:rPr>
              <a:t>couple is $1,491 </a:t>
            </a:r>
            <a:endParaRPr lang="en-US" sz="20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Medicaid</a:t>
            </a:r>
          </a:p>
          <a:p>
            <a:pPr lvl="1">
              <a:buFont typeface="Arial" panose="020B0604020202020204" pitchFamily="34" charset="0"/>
              <a:buChar char="•"/>
            </a:pPr>
            <a:r>
              <a:rPr lang="en-US" sz="2500" dirty="0">
                <a:solidFill>
                  <a:schemeClr val="tx1"/>
                </a:solidFill>
                <a:latin typeface="Aptos" panose="020B0004020202020204" pitchFamily="34" charset="0"/>
              </a:rPr>
              <a:t>Continuing Disability Reviews</a:t>
            </a:r>
          </a:p>
          <a:p>
            <a:endParaRPr lang="en-US" dirty="0"/>
          </a:p>
        </p:txBody>
      </p:sp>
    </p:spTree>
    <p:extLst>
      <p:ext uri="{BB962C8B-B14F-4D97-AF65-F5344CB8AC3E}">
        <p14:creationId xmlns:p14="http://schemas.microsoft.com/office/powerpoint/2010/main" val="225593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001B3-6830-4EB8-50C6-B5C8720364BE}"/>
              </a:ext>
            </a:extLst>
          </p:cNvPr>
          <p:cNvSpPr>
            <a:spLocks noGrp="1"/>
          </p:cNvSpPr>
          <p:nvPr>
            <p:ph type="title"/>
          </p:nvPr>
        </p:nvSpPr>
        <p:spPr/>
        <p:txBody>
          <a:bodyPr>
            <a:normAutofit/>
          </a:bodyPr>
          <a:lstStyle/>
          <a:p>
            <a:pPr algn="ctr"/>
            <a:r>
              <a:rPr lang="en-US" sz="4500" dirty="0">
                <a:solidFill>
                  <a:schemeClr val="tx1"/>
                </a:solidFill>
                <a:latin typeface="Aptos ExtraBold" panose="020B0004020202020204" pitchFamily="34" charset="0"/>
              </a:rPr>
              <a:t>Ages 18 to 22</a:t>
            </a:r>
            <a:br>
              <a:rPr lang="en-US" sz="4500" dirty="0">
                <a:solidFill>
                  <a:schemeClr val="tx1"/>
                </a:solidFill>
                <a:latin typeface="Aptos ExtraBold" panose="020B0004020202020204" pitchFamily="34" charset="0"/>
              </a:rPr>
            </a:br>
            <a:r>
              <a:rPr lang="en-US" sz="4500" dirty="0">
                <a:solidFill>
                  <a:schemeClr val="tx1"/>
                </a:solidFill>
                <a:latin typeface="Aptos ExtraBold" panose="020B0004020202020204" pitchFamily="34" charset="0"/>
              </a:rPr>
              <a:t>*Extremely Important Time Period*</a:t>
            </a:r>
            <a:endParaRPr lang="en-US" sz="4500"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0332A572-D7C1-8396-491B-5E1688AA5DB0}"/>
              </a:ext>
            </a:extLst>
          </p:cNvPr>
          <p:cNvSpPr>
            <a:spLocks noGrp="1"/>
          </p:cNvSpPr>
          <p:nvPr>
            <p:ph idx="1"/>
          </p:nvPr>
        </p:nvSpPr>
        <p:spPr/>
        <p:txBody>
          <a:bodyPr/>
          <a:lstStyle/>
          <a:p>
            <a:pPr lvl="1">
              <a:buFont typeface="Arial" panose="020B0604020202020204" pitchFamily="34" charset="0"/>
              <a:buChar char="•"/>
            </a:pPr>
            <a:endParaRPr lang="en-US" sz="25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Receive continuous medical treatment</a:t>
            </a:r>
          </a:p>
          <a:p>
            <a:pPr marL="201168" lvl="1" indent="0">
              <a:buNone/>
            </a:pPr>
            <a:endParaRPr lang="en-US" sz="25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Make sure the doctors are documenting everything appropriately</a:t>
            </a:r>
          </a:p>
          <a:p>
            <a:pPr marL="201168" lvl="1" indent="0">
              <a:buNone/>
            </a:pPr>
            <a:endParaRPr lang="en-US" sz="25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Keep copies of all medical records</a:t>
            </a:r>
          </a:p>
          <a:p>
            <a:pPr marL="201168" lvl="1" indent="0">
              <a:buNone/>
            </a:pPr>
            <a:endParaRPr lang="en-US" sz="25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Work attempts/earned income must be reported to SSA</a:t>
            </a:r>
          </a:p>
          <a:p>
            <a:endParaRPr lang="en-US" dirty="0"/>
          </a:p>
        </p:txBody>
      </p:sp>
    </p:spTree>
    <p:extLst>
      <p:ext uri="{BB962C8B-B14F-4D97-AF65-F5344CB8AC3E}">
        <p14:creationId xmlns:p14="http://schemas.microsoft.com/office/powerpoint/2010/main" val="4256101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B38C9-620F-B8C6-62EF-E5184F9D378F}"/>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Disabled Adult Child’s Benefit</a:t>
            </a:r>
            <a:endParaRPr lang="en-US" dirty="0">
              <a:solidFill>
                <a:schemeClr val="tx1"/>
              </a:solidFill>
              <a:latin typeface="Aptos ExtraBold" panose="020B0004020202020204" pitchFamily="34" charset="0"/>
            </a:endParaRPr>
          </a:p>
        </p:txBody>
      </p:sp>
      <p:sp>
        <p:nvSpPr>
          <p:cNvPr id="3" name="Content Placeholder 2">
            <a:extLst>
              <a:ext uri="{FF2B5EF4-FFF2-40B4-BE49-F238E27FC236}">
                <a16:creationId xmlns:a16="http://schemas.microsoft.com/office/drawing/2014/main" id="{85096CFD-8525-59B0-433A-18B2B0A41BF9}"/>
              </a:ext>
            </a:extLst>
          </p:cNvPr>
          <p:cNvSpPr>
            <a:spLocks noGrp="1"/>
          </p:cNvSpPr>
          <p:nvPr>
            <p:ph idx="1"/>
          </p:nvPr>
        </p:nvSpPr>
        <p:spPr/>
        <p:txBody>
          <a:bodyPr/>
          <a:lstStyle/>
          <a:p>
            <a:pPr lvl="1">
              <a:buFont typeface="Arial" panose="020B0604020202020204" pitchFamily="34" charset="0"/>
              <a:buChar char="•"/>
            </a:pPr>
            <a:endParaRPr lang="en-US" dirty="0">
              <a:solidFill>
                <a:schemeClr val="tx1"/>
              </a:solidFill>
              <a:latin typeface="Aptos" panose="020B0004020202020204" pitchFamily="34" charset="0"/>
            </a:endParaRPr>
          </a:p>
          <a:p>
            <a:pPr lvl="1">
              <a:buFont typeface="Arial" panose="020B0604020202020204" pitchFamily="34" charset="0"/>
              <a:buChar char="•"/>
            </a:pPr>
            <a:endParaRPr lang="en-US" dirty="0">
              <a:solidFill>
                <a:schemeClr val="tx1"/>
              </a:solidFill>
              <a:latin typeface="Aptos" panose="020B0004020202020204" pitchFamily="34" charset="0"/>
            </a:endParaRPr>
          </a:p>
          <a:p>
            <a:pPr lvl="1">
              <a:buFont typeface="Arial" panose="020B0604020202020204" pitchFamily="34" charset="0"/>
              <a:buChar char="•"/>
            </a:pPr>
            <a:r>
              <a:rPr lang="en-US" sz="2000" dirty="0">
                <a:solidFill>
                  <a:schemeClr val="tx1"/>
                </a:solidFill>
                <a:latin typeface="Aptos" panose="020B0004020202020204" pitchFamily="34" charset="0"/>
              </a:rPr>
              <a:t>If the parent is deceased or starts receiving Social Security retirement or disability benefits, their adult child may be eligible for Disabled Adult Child’s Benefits on their earnings record.</a:t>
            </a:r>
          </a:p>
          <a:p>
            <a:pPr lvl="1"/>
            <a:r>
              <a:rPr lang="en-US" sz="2000" dirty="0">
                <a:solidFill>
                  <a:schemeClr val="tx1"/>
                </a:solidFill>
                <a:latin typeface="Aptos" panose="020B0004020202020204" pitchFamily="34" charset="0"/>
              </a:rPr>
              <a:t>The adult child must go through the same adult five step sequential evaluation process to prove they are disabled; </a:t>
            </a:r>
            <a:r>
              <a:rPr lang="en-US" sz="2000" b="1" dirty="0">
                <a:solidFill>
                  <a:schemeClr val="tx1"/>
                </a:solidFill>
                <a:latin typeface="Aptos" panose="020B0004020202020204" pitchFamily="34" charset="0"/>
              </a:rPr>
              <a:t>and</a:t>
            </a:r>
          </a:p>
          <a:p>
            <a:pPr lvl="1"/>
            <a:r>
              <a:rPr lang="en-US" sz="2000" i="1" dirty="0">
                <a:solidFill>
                  <a:schemeClr val="tx1"/>
                </a:solidFill>
                <a:latin typeface="Aptos" panose="020B0004020202020204" pitchFamily="34" charset="0"/>
              </a:rPr>
              <a:t>The adult child must prove their impairment was disabling prior to the age of 22.</a:t>
            </a:r>
          </a:p>
          <a:p>
            <a:pPr lvl="2"/>
            <a:r>
              <a:rPr lang="en-US" sz="2000" dirty="0">
                <a:solidFill>
                  <a:schemeClr val="tx1"/>
                </a:solidFill>
                <a:latin typeface="Aptos" panose="020B0004020202020204" pitchFamily="34" charset="0"/>
              </a:rPr>
              <a:t>This is why it is so important to establish disability sometime between the ages of 18 to 22.</a:t>
            </a:r>
          </a:p>
          <a:p>
            <a:pPr lvl="2"/>
            <a:r>
              <a:rPr lang="en-US" sz="2000" dirty="0">
                <a:solidFill>
                  <a:schemeClr val="tx1"/>
                </a:solidFill>
                <a:latin typeface="Aptos" panose="020B0004020202020204" pitchFamily="34" charset="0"/>
              </a:rPr>
              <a:t>The disability must be continuous.</a:t>
            </a:r>
          </a:p>
          <a:p>
            <a:pPr lvl="1"/>
            <a:r>
              <a:rPr lang="en-US" sz="2000" dirty="0">
                <a:solidFill>
                  <a:schemeClr val="tx1"/>
                </a:solidFill>
                <a:latin typeface="Aptos" panose="020B0004020202020204" pitchFamily="34" charset="0"/>
              </a:rPr>
              <a:t>Medicare coverage</a:t>
            </a:r>
          </a:p>
          <a:p>
            <a:endParaRPr lang="en-US" dirty="0"/>
          </a:p>
        </p:txBody>
      </p:sp>
    </p:spTree>
    <p:extLst>
      <p:ext uri="{BB962C8B-B14F-4D97-AF65-F5344CB8AC3E}">
        <p14:creationId xmlns:p14="http://schemas.microsoft.com/office/powerpoint/2010/main" val="4025794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D766-CCE8-77C6-6A06-7CB14542B0D4}"/>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Background</a:t>
            </a:r>
          </a:p>
        </p:txBody>
      </p:sp>
      <p:sp>
        <p:nvSpPr>
          <p:cNvPr id="3" name="Content Placeholder 2">
            <a:extLst>
              <a:ext uri="{FF2B5EF4-FFF2-40B4-BE49-F238E27FC236}">
                <a16:creationId xmlns:a16="http://schemas.microsoft.com/office/drawing/2014/main" id="{F5854509-1F93-301C-12D8-AB1FCA6D9C6E}"/>
              </a:ext>
            </a:extLst>
          </p:cNvPr>
          <p:cNvSpPr>
            <a:spLocks noGrp="1"/>
          </p:cNvSpPr>
          <p:nvPr>
            <p:ph idx="1"/>
          </p:nvPr>
        </p:nvSpPr>
        <p:spPr/>
        <p:txBody>
          <a:bodyPr/>
          <a:lstStyle/>
          <a:p>
            <a:pPr lvl="1">
              <a:buFont typeface="Arial" panose="020B0604020202020204" pitchFamily="34" charset="0"/>
              <a:buChar char="•"/>
            </a:pPr>
            <a:r>
              <a:rPr lang="en-US" sz="2000" dirty="0">
                <a:solidFill>
                  <a:schemeClr val="tx1"/>
                </a:solidFill>
                <a:latin typeface="Aptos" panose="020B0004020202020204" pitchFamily="34" charset="0"/>
              </a:rPr>
              <a:t>In 2011, I earned my law degree from Barry University School of Law in Orlando.  Directly out of law school, I started working for Culbertson, Jacobs &amp; LaBoda, PLLC.  I became a partner at the firm in 2018.</a:t>
            </a:r>
          </a:p>
          <a:p>
            <a:pPr lvl="1">
              <a:buFont typeface="Arial" panose="020B0604020202020204" pitchFamily="34" charset="0"/>
              <a:buChar char="•"/>
            </a:pPr>
            <a:r>
              <a:rPr lang="en-US" sz="2000" dirty="0">
                <a:solidFill>
                  <a:schemeClr val="tx1"/>
                </a:solidFill>
                <a:latin typeface="Aptos" panose="020B0004020202020204" pitchFamily="34" charset="0"/>
              </a:rPr>
              <a:t>I limit my practice to exclusively representing claimants seeking Social Security Disability benefits throughout all stages of the disability process.</a:t>
            </a:r>
          </a:p>
          <a:p>
            <a:pPr lvl="1">
              <a:buFont typeface="Arial" panose="020B0604020202020204" pitchFamily="34" charset="0"/>
              <a:buChar char="•"/>
            </a:pPr>
            <a:r>
              <a:rPr lang="en-US" sz="2000" dirty="0">
                <a:solidFill>
                  <a:schemeClr val="tx1"/>
                </a:solidFill>
                <a:latin typeface="Aptos" panose="020B0004020202020204" pitchFamily="34" charset="0"/>
              </a:rPr>
              <a:t>I have successfully represented hundreds of claimants in their Social Security appeals to federal court.  I have successfully briefed cases before the Eleventh Circuit Court of Appeals and was co-counsel in</a:t>
            </a:r>
            <a:r>
              <a:rPr lang="en-US" sz="2000" b="0" i="0" dirty="0">
                <a:solidFill>
                  <a:schemeClr val="tx1"/>
                </a:solidFill>
                <a:effectLst/>
                <a:latin typeface="Aptos" panose="020B0004020202020204" pitchFamily="34" charset="0"/>
              </a:rPr>
              <a:t> the case of </a:t>
            </a:r>
            <a:r>
              <a:rPr lang="en-US" sz="2000" b="0" i="1" dirty="0">
                <a:solidFill>
                  <a:schemeClr val="tx1"/>
                </a:solidFill>
                <a:effectLst/>
                <a:latin typeface="Aptos" panose="020B0004020202020204" pitchFamily="34" charset="0"/>
              </a:rPr>
              <a:t>Culbertson v. Berryhill</a:t>
            </a:r>
            <a:r>
              <a:rPr lang="en-US" sz="2000" b="0" i="0" dirty="0">
                <a:solidFill>
                  <a:schemeClr val="tx1"/>
                </a:solidFill>
                <a:effectLst/>
                <a:latin typeface="Aptos" panose="020B0004020202020204" pitchFamily="34" charset="0"/>
              </a:rPr>
              <a:t> which resulted in a       9 – 0 favorable decision in the United States Supreme Court on January 8, 2019. </a:t>
            </a:r>
            <a:endParaRPr lang="en-US" sz="2000" dirty="0">
              <a:solidFill>
                <a:schemeClr val="tx1"/>
              </a:solidFill>
              <a:latin typeface="Aptos" panose="020B0004020202020204" pitchFamily="34" charset="0"/>
            </a:endParaRPr>
          </a:p>
          <a:p>
            <a:pPr lvl="1">
              <a:buFont typeface="Arial" panose="020B0604020202020204" pitchFamily="34" charset="0"/>
              <a:buChar char="•"/>
            </a:pPr>
            <a:r>
              <a:rPr lang="en-US" sz="2000" dirty="0">
                <a:solidFill>
                  <a:schemeClr val="tx1"/>
                </a:solidFill>
                <a:latin typeface="Aptos" panose="020B0004020202020204" pitchFamily="34" charset="0"/>
              </a:rPr>
              <a:t>In December 2016, I became a Board Certified Advocate in Social Security Disability by the National Board of Trial Advocacy.  Currently, there are only 10 board certified Social Security attorneys in the state of Florida.  </a:t>
            </a:r>
          </a:p>
        </p:txBody>
      </p:sp>
    </p:spTree>
    <p:extLst>
      <p:ext uri="{BB962C8B-B14F-4D97-AF65-F5344CB8AC3E}">
        <p14:creationId xmlns:p14="http://schemas.microsoft.com/office/powerpoint/2010/main" val="7983345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267C6-D836-F642-05FC-5B7F4099C006}"/>
              </a:ext>
            </a:extLst>
          </p:cNvPr>
          <p:cNvSpPr>
            <a:spLocks noGrp="1"/>
          </p:cNvSpPr>
          <p:nvPr>
            <p:ph type="title"/>
          </p:nvPr>
        </p:nvSpPr>
        <p:spPr/>
        <p:txBody>
          <a:bodyPr>
            <a:normAutofit/>
          </a:bodyPr>
          <a:lstStyle/>
          <a:p>
            <a:pPr algn="ctr"/>
            <a:r>
              <a:rPr lang="en-US" sz="4500" dirty="0">
                <a:solidFill>
                  <a:schemeClr val="tx1"/>
                </a:solidFill>
                <a:latin typeface="Aptos ExtraBold" panose="020B0004020202020204" pitchFamily="34" charset="0"/>
              </a:rPr>
              <a:t>If your adult child wants to try to work, let them!</a:t>
            </a:r>
            <a:endParaRPr lang="en-US" sz="4500"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4FEA7F4A-491E-3C35-2200-A89FA0A9A6FA}"/>
              </a:ext>
            </a:extLst>
          </p:cNvPr>
          <p:cNvSpPr>
            <a:spLocks noGrp="1"/>
          </p:cNvSpPr>
          <p:nvPr>
            <p:ph idx="1"/>
          </p:nvPr>
        </p:nvSpPr>
        <p:spPr/>
        <p:txBody>
          <a:bodyPr/>
          <a:lstStyle/>
          <a:p>
            <a:pPr lvl="1">
              <a:buFont typeface="Arial" panose="020B0604020202020204" pitchFamily="34" charset="0"/>
              <a:buChar char="•"/>
            </a:pPr>
            <a:r>
              <a:rPr lang="en-US" sz="2500" dirty="0">
                <a:solidFill>
                  <a:schemeClr val="tx1"/>
                </a:solidFill>
                <a:latin typeface="Aptos" panose="020B0004020202020204" pitchFamily="34" charset="0"/>
              </a:rPr>
              <a:t>SSA encourages people to try to work.</a:t>
            </a:r>
          </a:p>
          <a:p>
            <a:pPr lvl="2"/>
            <a:r>
              <a:rPr lang="en-US" sz="2200" dirty="0">
                <a:solidFill>
                  <a:schemeClr val="tx1"/>
                </a:solidFill>
                <a:latin typeface="Aptos" panose="020B0004020202020204" pitchFamily="34" charset="0"/>
              </a:rPr>
              <a:t>Unsuccessful work attempt</a:t>
            </a:r>
          </a:p>
          <a:p>
            <a:pPr lvl="2"/>
            <a:r>
              <a:rPr lang="en-US" sz="2200" dirty="0">
                <a:solidFill>
                  <a:schemeClr val="tx1"/>
                </a:solidFill>
                <a:latin typeface="Aptos" panose="020B0004020202020204" pitchFamily="34" charset="0"/>
              </a:rPr>
              <a:t>Ticket to work program</a:t>
            </a:r>
          </a:p>
          <a:p>
            <a:pPr lvl="2"/>
            <a:r>
              <a:rPr lang="en-US" sz="2200" dirty="0">
                <a:solidFill>
                  <a:schemeClr val="tx1"/>
                </a:solidFill>
                <a:latin typeface="Aptos" panose="020B0004020202020204" pitchFamily="34" charset="0"/>
              </a:rPr>
              <a:t>Vocational Rehabilitation</a:t>
            </a:r>
          </a:p>
          <a:p>
            <a:pPr lvl="2"/>
            <a:r>
              <a:rPr lang="en-US" sz="2200" dirty="0">
                <a:solidFill>
                  <a:schemeClr val="tx1"/>
                </a:solidFill>
                <a:latin typeface="Aptos" panose="020B0004020202020204" pitchFamily="34" charset="0"/>
              </a:rPr>
              <a:t>Sheltered work</a:t>
            </a:r>
          </a:p>
          <a:p>
            <a:pPr lvl="2"/>
            <a:r>
              <a:rPr lang="en-US" sz="2200" dirty="0">
                <a:solidFill>
                  <a:schemeClr val="tx1"/>
                </a:solidFill>
                <a:latin typeface="Aptos" panose="020B0004020202020204" pitchFamily="34" charset="0"/>
              </a:rPr>
              <a:t>Accommodations</a:t>
            </a:r>
          </a:p>
          <a:p>
            <a:pPr lvl="2"/>
            <a:r>
              <a:rPr lang="en-US" sz="2200" dirty="0">
                <a:solidFill>
                  <a:schemeClr val="tx1"/>
                </a:solidFill>
                <a:latin typeface="Aptos" panose="020B0004020202020204" pitchFamily="34" charset="0"/>
              </a:rPr>
              <a:t>Part-time work</a:t>
            </a:r>
          </a:p>
          <a:p>
            <a:pPr lvl="2"/>
            <a:r>
              <a:rPr lang="en-US" sz="2200" dirty="0">
                <a:solidFill>
                  <a:schemeClr val="tx1"/>
                </a:solidFill>
                <a:latin typeface="Aptos" panose="020B0004020202020204" pitchFamily="34" charset="0"/>
              </a:rPr>
              <a:t>Volunteer</a:t>
            </a:r>
          </a:p>
          <a:p>
            <a:pPr lvl="1">
              <a:buFont typeface="Arial" panose="020B0604020202020204" pitchFamily="34" charset="0"/>
              <a:buChar char="•"/>
            </a:pPr>
            <a:r>
              <a:rPr lang="en-US" sz="2500" dirty="0">
                <a:solidFill>
                  <a:schemeClr val="tx1"/>
                </a:solidFill>
              </a:rPr>
              <a:t>Remember your continuing duty to notify SSA of any work attempts/earned income.</a:t>
            </a:r>
          </a:p>
        </p:txBody>
      </p:sp>
    </p:spTree>
    <p:extLst>
      <p:ext uri="{BB962C8B-B14F-4D97-AF65-F5344CB8AC3E}">
        <p14:creationId xmlns:p14="http://schemas.microsoft.com/office/powerpoint/2010/main" val="388598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35584-3A38-C55E-EBA9-7FC850AEEC28}"/>
              </a:ext>
            </a:extLst>
          </p:cNvPr>
          <p:cNvSpPr>
            <a:spLocks noGrp="1"/>
          </p:cNvSpPr>
          <p:nvPr>
            <p:ph type="title"/>
          </p:nvPr>
        </p:nvSpPr>
        <p:spPr/>
        <p:txBody>
          <a:bodyPr>
            <a:normAutofit/>
          </a:bodyPr>
          <a:lstStyle/>
          <a:p>
            <a:pPr algn="ctr"/>
            <a:r>
              <a:rPr lang="en-US" sz="4000" dirty="0">
                <a:solidFill>
                  <a:schemeClr val="tx1"/>
                </a:solidFill>
                <a:latin typeface="Aptos ExtraBold" panose="020B0004020202020204" pitchFamily="34" charset="0"/>
              </a:rPr>
              <a:t>Social Security Disability Insurance</a:t>
            </a:r>
            <a:br>
              <a:rPr lang="en-US" sz="4000" dirty="0">
                <a:solidFill>
                  <a:schemeClr val="tx1"/>
                </a:solidFill>
                <a:latin typeface="Aptos ExtraBold" panose="020B0004020202020204" pitchFamily="34" charset="0"/>
              </a:rPr>
            </a:br>
            <a:r>
              <a:rPr lang="en-US" sz="4000" dirty="0">
                <a:solidFill>
                  <a:schemeClr val="tx1"/>
                </a:solidFill>
                <a:latin typeface="Aptos ExtraBold" panose="020B0004020202020204" pitchFamily="34" charset="0"/>
              </a:rPr>
              <a:t>“SSDI” Benefits</a:t>
            </a:r>
          </a:p>
        </p:txBody>
      </p:sp>
      <p:sp>
        <p:nvSpPr>
          <p:cNvPr id="3" name="Content Placeholder 2">
            <a:extLst>
              <a:ext uri="{FF2B5EF4-FFF2-40B4-BE49-F238E27FC236}">
                <a16:creationId xmlns:a16="http://schemas.microsoft.com/office/drawing/2014/main" id="{B3E0AA3B-F3A2-F860-E107-70B1A1CE77C6}"/>
              </a:ext>
            </a:extLst>
          </p:cNvPr>
          <p:cNvSpPr>
            <a:spLocks noGrp="1"/>
          </p:cNvSpPr>
          <p:nvPr>
            <p:ph idx="1"/>
          </p:nvPr>
        </p:nvSpPr>
        <p:spPr/>
        <p:txBody>
          <a:bodyPr/>
          <a:lstStyle/>
          <a:p>
            <a:pPr lvl="1">
              <a:buFont typeface="Arial" panose="020B0604020202020204" pitchFamily="34" charset="0"/>
              <a:buChar char="•"/>
            </a:pPr>
            <a:r>
              <a:rPr lang="en-US" sz="2000" dirty="0">
                <a:solidFill>
                  <a:schemeClr val="tx1"/>
                </a:solidFill>
                <a:latin typeface="Aptos" panose="020B0004020202020204" pitchFamily="34" charset="0"/>
              </a:rPr>
              <a:t>If your adult child works even part-time, it is possible that they will accumulate enough quarters of coverage on their own earnings record in order to be eligible to apply for Social Security Disability Insurance.  </a:t>
            </a:r>
          </a:p>
          <a:p>
            <a:pPr lvl="2">
              <a:buFont typeface="Arial" panose="020B0604020202020204" pitchFamily="34" charset="0"/>
              <a:buChar char="•"/>
            </a:pPr>
            <a:r>
              <a:rPr lang="en-US" sz="1600" b="0" i="0" dirty="0">
                <a:solidFill>
                  <a:schemeClr val="tx1"/>
                </a:solidFill>
                <a:effectLst/>
                <a:latin typeface="Aptos" panose="020B0004020202020204" pitchFamily="34" charset="0"/>
              </a:rPr>
              <a:t>The amount of earnings required for a quarter of coverage </a:t>
            </a:r>
            <a:r>
              <a:rPr lang="en-US" sz="1600" b="0" i="0">
                <a:solidFill>
                  <a:schemeClr val="tx1"/>
                </a:solidFill>
                <a:effectLst/>
                <a:latin typeface="Aptos" panose="020B0004020202020204" pitchFamily="34" charset="0"/>
              </a:rPr>
              <a:t>in 2025 </a:t>
            </a:r>
            <a:r>
              <a:rPr lang="en-US" sz="1600" b="0" i="0" dirty="0">
                <a:solidFill>
                  <a:schemeClr val="tx1"/>
                </a:solidFill>
                <a:effectLst/>
                <a:latin typeface="Aptos" panose="020B0004020202020204" pitchFamily="34" charset="0"/>
              </a:rPr>
              <a:t>is </a:t>
            </a:r>
            <a:r>
              <a:rPr lang="en-US" sz="1600" b="0" i="0">
                <a:solidFill>
                  <a:schemeClr val="tx1"/>
                </a:solidFill>
                <a:effectLst/>
                <a:latin typeface="Aptos" panose="020B0004020202020204" pitchFamily="34" charset="0"/>
              </a:rPr>
              <a:t>$1,810.  </a:t>
            </a:r>
            <a:endParaRPr lang="en-US" sz="1600" b="0" i="0" dirty="0">
              <a:solidFill>
                <a:schemeClr val="tx1"/>
              </a:solidFill>
              <a:effectLst/>
              <a:latin typeface="Aptos" panose="020B0004020202020204" pitchFamily="34" charset="0"/>
            </a:endParaRPr>
          </a:p>
          <a:p>
            <a:pPr lvl="2">
              <a:buFont typeface="Arial" panose="020B0604020202020204" pitchFamily="34" charset="0"/>
              <a:buChar char="•"/>
            </a:pPr>
            <a:r>
              <a:rPr lang="en-US" sz="1600" b="0" i="0" dirty="0">
                <a:solidFill>
                  <a:schemeClr val="tx1"/>
                </a:solidFill>
                <a:effectLst/>
                <a:latin typeface="Aptos" panose="020B0004020202020204" pitchFamily="34" charset="0"/>
              </a:rPr>
              <a:t>No matter how high your earnings may be, you cannot earn more than 4 quarters of coverage in one year.</a:t>
            </a:r>
          </a:p>
          <a:p>
            <a:pPr lvl="1">
              <a:buFont typeface="Arial" panose="020B0604020202020204" pitchFamily="34" charset="0"/>
              <a:buChar char="•"/>
            </a:pPr>
            <a:r>
              <a:rPr lang="en-US" sz="2000" dirty="0">
                <a:solidFill>
                  <a:schemeClr val="tx1"/>
                </a:solidFill>
                <a:latin typeface="Aptos" panose="020B0004020202020204" pitchFamily="34" charset="0"/>
              </a:rPr>
              <a:t>Before age 24: Y</a:t>
            </a:r>
            <a:r>
              <a:rPr lang="en-US" sz="2000" b="0" i="0" dirty="0">
                <a:solidFill>
                  <a:schemeClr val="tx1"/>
                </a:solidFill>
                <a:effectLst/>
                <a:latin typeface="Aptos" panose="020B0004020202020204" pitchFamily="34" charset="0"/>
              </a:rPr>
              <a:t>ou may qualify if you have 6 credits earned in the 3-year period ending when your disability starts.</a:t>
            </a:r>
          </a:p>
          <a:p>
            <a:pPr lvl="1">
              <a:buFont typeface="Arial" panose="020B0604020202020204" pitchFamily="34" charset="0"/>
              <a:buChar char="•"/>
            </a:pPr>
            <a:r>
              <a:rPr lang="en-US" sz="2000" dirty="0">
                <a:solidFill>
                  <a:schemeClr val="tx1"/>
                </a:solidFill>
                <a:latin typeface="Aptos" panose="020B0004020202020204" pitchFamily="34" charset="0"/>
              </a:rPr>
              <a:t>Ages 24 to 31: </a:t>
            </a:r>
            <a:r>
              <a:rPr lang="en-US" sz="2000" b="0" i="0" dirty="0">
                <a:solidFill>
                  <a:schemeClr val="tx1"/>
                </a:solidFill>
                <a:effectLst/>
                <a:latin typeface="Aptos" panose="020B0004020202020204" pitchFamily="34" charset="0"/>
              </a:rPr>
              <a:t>In general, you may qualify if you have credit for working half the time between age 21 and the time your disability began. As an example, if you develop a disability at age 27, you would need 3 years of work (12 credits) out of the past 6 years (between ages 21 and 27).</a:t>
            </a:r>
            <a:endParaRPr lang="en-US" sz="2000" dirty="0">
              <a:solidFill>
                <a:schemeClr val="tx1"/>
              </a:solidFill>
              <a:latin typeface="Aptos" panose="020B0004020202020204" pitchFamily="34" charset="0"/>
            </a:endParaRPr>
          </a:p>
        </p:txBody>
      </p:sp>
    </p:spTree>
    <p:extLst>
      <p:ext uri="{BB962C8B-B14F-4D97-AF65-F5344CB8AC3E}">
        <p14:creationId xmlns:p14="http://schemas.microsoft.com/office/powerpoint/2010/main" val="2027865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69147-ACEE-AC92-60D3-3C64DF6068AC}"/>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SSDI Benefits</a:t>
            </a:r>
          </a:p>
        </p:txBody>
      </p:sp>
      <p:sp>
        <p:nvSpPr>
          <p:cNvPr id="3" name="Content Placeholder 2">
            <a:extLst>
              <a:ext uri="{FF2B5EF4-FFF2-40B4-BE49-F238E27FC236}">
                <a16:creationId xmlns:a16="http://schemas.microsoft.com/office/drawing/2014/main" id="{C5F240B9-67BB-ED95-7188-A84A7D9FD77F}"/>
              </a:ext>
            </a:extLst>
          </p:cNvPr>
          <p:cNvSpPr>
            <a:spLocks noGrp="1"/>
          </p:cNvSpPr>
          <p:nvPr>
            <p:ph idx="1"/>
          </p:nvPr>
        </p:nvSpPr>
        <p:spPr/>
        <p:txBody>
          <a:bodyPr/>
          <a:lstStyle/>
          <a:p>
            <a:pPr lvl="1">
              <a:buFont typeface="Arial" panose="020B0604020202020204" pitchFamily="34" charset="0"/>
              <a:buChar char="•"/>
            </a:pPr>
            <a:endParaRPr lang="en-US" sz="2000" dirty="0">
              <a:solidFill>
                <a:schemeClr val="tx1"/>
              </a:solidFill>
              <a:latin typeface="Aptos" panose="020B0004020202020204" pitchFamily="34" charset="0"/>
            </a:endParaRPr>
          </a:p>
          <a:p>
            <a:pPr lvl="1">
              <a:buFont typeface="Arial" panose="020B0604020202020204" pitchFamily="34" charset="0"/>
              <a:buChar char="•"/>
            </a:pPr>
            <a:r>
              <a:rPr lang="en-US" sz="2000" dirty="0">
                <a:solidFill>
                  <a:schemeClr val="tx1"/>
                </a:solidFill>
                <a:latin typeface="Aptos" panose="020B0004020202020204" pitchFamily="34" charset="0"/>
              </a:rPr>
              <a:t>It is important to keep track of any earned quarters of coverage and potential eligibility for SSDI benefits.</a:t>
            </a:r>
          </a:p>
          <a:p>
            <a:pPr lvl="2">
              <a:buFont typeface="Arial" panose="020B0604020202020204" pitchFamily="34" charset="0"/>
              <a:buChar char="•"/>
            </a:pPr>
            <a:r>
              <a:rPr lang="en-US" sz="1600" dirty="0">
                <a:solidFill>
                  <a:schemeClr val="tx1"/>
                </a:solidFill>
                <a:latin typeface="Aptos" panose="020B0004020202020204" pitchFamily="34" charset="0"/>
              </a:rPr>
              <a:t>In order to receive SSI payments, you must also apply for any other Social Security benefits you may be entitled to, as well as any other governmental benefits you may be entitled to receive.</a:t>
            </a:r>
          </a:p>
          <a:p>
            <a:pPr lvl="1">
              <a:buFont typeface="Arial" panose="020B0604020202020204" pitchFamily="34" charset="0"/>
              <a:buChar char="•"/>
            </a:pPr>
            <a:r>
              <a:rPr lang="en-US" sz="2000" dirty="0">
                <a:solidFill>
                  <a:schemeClr val="tx1"/>
                </a:solidFill>
                <a:latin typeface="Aptos" panose="020B0004020202020204" pitchFamily="34" charset="0"/>
              </a:rPr>
              <a:t>Even though the SSDI benefit amount may be low, an approval would result in the claimant receiving Medicare coverage twenty-four months after the first SSDI benefit check.</a:t>
            </a:r>
          </a:p>
          <a:p>
            <a:pPr lvl="1">
              <a:buFont typeface="Arial" panose="020B0604020202020204" pitchFamily="34" charset="0"/>
              <a:buChar char="•"/>
            </a:pPr>
            <a:r>
              <a:rPr lang="en-US" sz="2000" dirty="0">
                <a:solidFill>
                  <a:schemeClr val="tx1"/>
                </a:solidFill>
                <a:latin typeface="Aptos" panose="020B0004020202020204" pitchFamily="34" charset="0"/>
              </a:rPr>
              <a:t>If you have not already done so, I highly encourage each of you to go to </a:t>
            </a:r>
            <a:r>
              <a:rPr lang="en-US" sz="2000" dirty="0">
                <a:solidFill>
                  <a:schemeClr val="tx1"/>
                </a:solidFill>
                <a:latin typeface="Aptos" panose="020B0004020202020204" pitchFamily="34" charset="0"/>
                <a:hlinkClick r:id="rId2">
                  <a:extLst>
                    <a:ext uri="{A12FA001-AC4F-418D-AE19-62706E023703}">
                      <ahyp:hlinkClr xmlns:ahyp="http://schemas.microsoft.com/office/drawing/2018/hyperlinkcolor" val="tx"/>
                    </a:ext>
                  </a:extLst>
                </a:hlinkClick>
              </a:rPr>
              <a:t>www.ssa.gov</a:t>
            </a:r>
            <a:r>
              <a:rPr lang="en-US" sz="2000" dirty="0">
                <a:solidFill>
                  <a:schemeClr val="tx1"/>
                </a:solidFill>
                <a:latin typeface="Aptos" panose="020B0004020202020204" pitchFamily="34" charset="0"/>
              </a:rPr>
              <a:t> and create a “</a:t>
            </a:r>
            <a:r>
              <a:rPr lang="en-US" sz="2000" i="1" dirty="0">
                <a:solidFill>
                  <a:schemeClr val="tx1"/>
                </a:solidFill>
                <a:latin typeface="Aptos" panose="020B0004020202020204" pitchFamily="34" charset="0"/>
              </a:rPr>
              <a:t>my </a:t>
            </a:r>
            <a:r>
              <a:rPr lang="en-US" sz="2000" dirty="0">
                <a:solidFill>
                  <a:schemeClr val="tx1"/>
                </a:solidFill>
                <a:latin typeface="Aptos" panose="020B0004020202020204" pitchFamily="34" charset="0"/>
              </a:rPr>
              <a:t>Social Security account.”  </a:t>
            </a:r>
          </a:p>
          <a:p>
            <a:pPr lvl="2">
              <a:buFont typeface="Arial" panose="020B0604020202020204" pitchFamily="34" charset="0"/>
              <a:buChar char="•"/>
            </a:pPr>
            <a:r>
              <a:rPr lang="en-US" sz="1600" dirty="0">
                <a:solidFill>
                  <a:schemeClr val="tx1"/>
                </a:solidFill>
                <a:latin typeface="Aptos" panose="020B0004020202020204" pitchFamily="34" charset="0"/>
              </a:rPr>
              <a:t>This account can be used to</a:t>
            </a:r>
            <a:r>
              <a:rPr lang="en-US" sz="1600" b="0" i="0" dirty="0">
                <a:solidFill>
                  <a:schemeClr val="tx1"/>
                </a:solidFill>
                <a:effectLst/>
                <a:latin typeface="Aptos" panose="020B0004020202020204" pitchFamily="34" charset="0"/>
              </a:rPr>
              <a:t> request a replacement Social Security card, check the status of an application, estimate future benefits, or manage the benefits you already receive.</a:t>
            </a:r>
            <a:r>
              <a:rPr lang="en-US" sz="1600" dirty="0">
                <a:solidFill>
                  <a:schemeClr val="tx1"/>
                </a:solidFill>
                <a:latin typeface="Aptos" panose="020B0004020202020204" pitchFamily="34" charset="0"/>
              </a:rPr>
              <a:t>  </a:t>
            </a:r>
          </a:p>
        </p:txBody>
      </p:sp>
    </p:spTree>
    <p:extLst>
      <p:ext uri="{BB962C8B-B14F-4D97-AF65-F5344CB8AC3E}">
        <p14:creationId xmlns:p14="http://schemas.microsoft.com/office/powerpoint/2010/main" val="2279633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6A1F1-35F7-1934-BB0C-9752549986B5}"/>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General Tips</a:t>
            </a:r>
          </a:p>
        </p:txBody>
      </p:sp>
      <p:sp>
        <p:nvSpPr>
          <p:cNvPr id="3" name="Content Placeholder 2">
            <a:extLst>
              <a:ext uri="{FF2B5EF4-FFF2-40B4-BE49-F238E27FC236}">
                <a16:creationId xmlns:a16="http://schemas.microsoft.com/office/drawing/2014/main" id="{32F8AC23-24D4-8718-5AEF-C20B93BC98D1}"/>
              </a:ext>
            </a:extLst>
          </p:cNvPr>
          <p:cNvSpPr>
            <a:spLocks noGrp="1"/>
          </p:cNvSpPr>
          <p:nvPr>
            <p:ph idx="1"/>
          </p:nvPr>
        </p:nvSpPr>
        <p:spPr/>
        <p:txBody>
          <a:bodyPr/>
          <a:lstStyle/>
          <a:p>
            <a:pPr lvl="1">
              <a:buFont typeface="Arial" panose="020B0604020202020204" pitchFamily="34" charset="0"/>
              <a:buChar char="•"/>
            </a:pPr>
            <a:r>
              <a:rPr lang="en-US" sz="2200" dirty="0">
                <a:solidFill>
                  <a:schemeClr val="tx1"/>
                </a:solidFill>
                <a:latin typeface="Aptos" panose="020B0004020202020204" pitchFamily="34" charset="0"/>
              </a:rPr>
              <a:t>Remember, you are dealing with a governmental agency. Keep copies of all correspondence with the agency.</a:t>
            </a:r>
          </a:p>
          <a:p>
            <a:pPr lvl="1">
              <a:buFont typeface="Arial" panose="020B0604020202020204" pitchFamily="34" charset="0"/>
              <a:buChar char="•"/>
            </a:pPr>
            <a:r>
              <a:rPr lang="en-US" sz="2200" dirty="0">
                <a:solidFill>
                  <a:schemeClr val="tx1"/>
                </a:solidFill>
                <a:latin typeface="Aptos" panose="020B0004020202020204" pitchFamily="34" charset="0"/>
              </a:rPr>
              <a:t>SSA is underfunded and understaffed.</a:t>
            </a:r>
          </a:p>
          <a:p>
            <a:pPr lvl="1">
              <a:buFont typeface="Arial" panose="020B0604020202020204" pitchFamily="34" charset="0"/>
              <a:buChar char="•"/>
            </a:pPr>
            <a:r>
              <a:rPr lang="en-US" sz="2200" dirty="0">
                <a:solidFill>
                  <a:schemeClr val="tx1"/>
                </a:solidFill>
                <a:latin typeface="Aptos" panose="020B0004020202020204" pitchFamily="34" charset="0"/>
              </a:rPr>
              <a:t>If you speak with a representative at Social Security, make sure to get their name and extension.</a:t>
            </a:r>
          </a:p>
          <a:p>
            <a:pPr lvl="1">
              <a:buFont typeface="Arial" panose="020B0604020202020204" pitchFamily="34" charset="0"/>
              <a:buChar char="•"/>
            </a:pPr>
            <a:r>
              <a:rPr lang="en-US" sz="2200" dirty="0">
                <a:solidFill>
                  <a:schemeClr val="tx1"/>
                </a:solidFill>
                <a:latin typeface="Aptos" panose="020B0004020202020204" pitchFamily="34" charset="0"/>
              </a:rPr>
              <a:t>Do not be afraid to ask to speak to a supervisor.</a:t>
            </a:r>
          </a:p>
          <a:p>
            <a:pPr lvl="1">
              <a:buFont typeface="Arial" panose="020B0604020202020204" pitchFamily="34" charset="0"/>
              <a:buChar char="•"/>
            </a:pPr>
            <a:r>
              <a:rPr lang="en-US" sz="2200" dirty="0">
                <a:solidFill>
                  <a:schemeClr val="tx1"/>
                </a:solidFill>
                <a:latin typeface="Aptos" panose="020B0004020202020204" pitchFamily="34" charset="0"/>
              </a:rPr>
              <a:t>You can ask SSA the same question ten times and receive ten different responses from ten different representatives.  </a:t>
            </a:r>
            <a:r>
              <a:rPr lang="en-US" sz="2200" dirty="0">
                <a:solidFill>
                  <a:schemeClr val="tx1"/>
                </a:solidFill>
                <a:latin typeface="Aptos" panose="020B0004020202020204" pitchFamily="34" charset="0"/>
                <a:sym typeface="Wingdings" panose="05000000000000000000" pitchFamily="2" charset="2"/>
              </a:rPr>
              <a:t></a:t>
            </a:r>
          </a:p>
          <a:p>
            <a:pPr lvl="1">
              <a:buFont typeface="Arial" panose="020B0604020202020204" pitchFamily="34" charset="0"/>
              <a:buChar char="•"/>
            </a:pPr>
            <a:r>
              <a:rPr lang="en-US" sz="2200" dirty="0">
                <a:solidFill>
                  <a:schemeClr val="tx1"/>
                </a:solidFill>
                <a:latin typeface="Aptos" panose="020B0004020202020204" pitchFamily="34" charset="0"/>
              </a:rPr>
              <a:t>Reach out to Legal Aid or Community Legal Services for assistance.</a:t>
            </a:r>
          </a:p>
          <a:p>
            <a:endParaRPr lang="en-US" dirty="0"/>
          </a:p>
        </p:txBody>
      </p:sp>
    </p:spTree>
    <p:extLst>
      <p:ext uri="{BB962C8B-B14F-4D97-AF65-F5344CB8AC3E}">
        <p14:creationId xmlns:p14="http://schemas.microsoft.com/office/powerpoint/2010/main" val="27875518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247D6-FE45-2B1E-37F6-CDC1DAA7A946}"/>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Thank you!</a:t>
            </a:r>
          </a:p>
        </p:txBody>
      </p:sp>
      <p:sp>
        <p:nvSpPr>
          <p:cNvPr id="3" name="Content Placeholder 2">
            <a:extLst>
              <a:ext uri="{FF2B5EF4-FFF2-40B4-BE49-F238E27FC236}">
                <a16:creationId xmlns:a16="http://schemas.microsoft.com/office/drawing/2014/main" id="{91A60064-F92B-656C-89A5-F2799D3BE6E5}"/>
              </a:ext>
            </a:extLst>
          </p:cNvPr>
          <p:cNvSpPr>
            <a:spLocks noGrp="1"/>
          </p:cNvSpPr>
          <p:nvPr>
            <p:ph idx="1"/>
          </p:nvPr>
        </p:nvSpPr>
        <p:spPr/>
        <p:txBody>
          <a:bodyPr/>
          <a:lstStyle/>
          <a:p>
            <a:pPr marL="0" indent="0" algn="ctr">
              <a:buNone/>
            </a:pPr>
            <a:endParaRPr lang="en-US" dirty="0">
              <a:solidFill>
                <a:schemeClr val="tx1"/>
              </a:solidFill>
            </a:endParaRPr>
          </a:p>
          <a:p>
            <a:pPr marL="0" indent="0">
              <a:buNone/>
            </a:pPr>
            <a:r>
              <a:rPr lang="en-US" dirty="0">
                <a:solidFill>
                  <a:schemeClr val="tx1"/>
                </a:solidFill>
              </a:rPr>
              <a:t>				Sarah Jacobs, Esquire</a:t>
            </a:r>
          </a:p>
          <a:p>
            <a:pPr marL="0" indent="0">
              <a:buNone/>
            </a:pPr>
            <a:r>
              <a:rPr lang="en-US" dirty="0">
                <a:solidFill>
                  <a:schemeClr val="tx1"/>
                </a:solidFill>
              </a:rPr>
              <a:t>			   Culbertson, Jacobs &amp; LaBoda, PLLC</a:t>
            </a:r>
          </a:p>
          <a:p>
            <a:pPr marL="0" indent="0">
              <a:buNone/>
            </a:pPr>
            <a:r>
              <a:rPr lang="en-US" dirty="0">
                <a:solidFill>
                  <a:schemeClr val="tx1"/>
                </a:solidFill>
              </a:rPr>
              <a:t>				3200 Corrine Drive</a:t>
            </a:r>
          </a:p>
          <a:p>
            <a:pPr marL="0" indent="0">
              <a:buNone/>
            </a:pPr>
            <a:r>
              <a:rPr lang="en-US" dirty="0">
                <a:solidFill>
                  <a:schemeClr val="tx1"/>
                </a:solidFill>
              </a:rPr>
              <a:t>				Orlando, FL 32803</a:t>
            </a:r>
          </a:p>
          <a:p>
            <a:pPr marL="0" indent="0">
              <a:buNone/>
            </a:pPr>
            <a:r>
              <a:rPr lang="en-US" dirty="0">
                <a:solidFill>
                  <a:schemeClr val="tx1"/>
                </a:solidFill>
              </a:rPr>
              <a:t>				   (407) 894-0888</a:t>
            </a:r>
          </a:p>
          <a:p>
            <a:pPr marL="0" indent="0">
              <a:buNone/>
            </a:pPr>
            <a:r>
              <a:rPr lang="en-US" dirty="0">
                <a:solidFill>
                  <a:schemeClr val="tx1"/>
                </a:solidFill>
              </a:rPr>
              <a:t>				sj@cjldisability.com</a:t>
            </a:r>
          </a:p>
          <a:p>
            <a:pPr algn="ctr"/>
            <a:endParaRPr lang="en-US" dirty="0"/>
          </a:p>
        </p:txBody>
      </p:sp>
    </p:spTree>
    <p:extLst>
      <p:ext uri="{BB962C8B-B14F-4D97-AF65-F5344CB8AC3E}">
        <p14:creationId xmlns:p14="http://schemas.microsoft.com/office/powerpoint/2010/main" val="2309861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26C78-DE5C-9816-5A08-BB8660CA498A}"/>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Disability</a:t>
            </a:r>
          </a:p>
        </p:txBody>
      </p:sp>
      <p:sp>
        <p:nvSpPr>
          <p:cNvPr id="3" name="Content Placeholder 2">
            <a:extLst>
              <a:ext uri="{FF2B5EF4-FFF2-40B4-BE49-F238E27FC236}">
                <a16:creationId xmlns:a16="http://schemas.microsoft.com/office/drawing/2014/main" id="{E51E4007-64AB-B35F-0CA1-5DF37802A067}"/>
              </a:ext>
            </a:extLst>
          </p:cNvPr>
          <p:cNvSpPr>
            <a:spLocks noGrp="1"/>
          </p:cNvSpPr>
          <p:nvPr>
            <p:ph idx="1"/>
          </p:nvPr>
        </p:nvSpPr>
        <p:spPr>
          <a:xfrm>
            <a:off x="1097280" y="2432806"/>
            <a:ext cx="10058400" cy="3436287"/>
          </a:xfrm>
        </p:spPr>
        <p:txBody>
          <a:bodyPr/>
          <a:lstStyle/>
          <a:p>
            <a:pPr marL="201168" lvl="1" indent="0">
              <a:buNone/>
            </a:pPr>
            <a:endParaRPr lang="en-US" sz="2000" dirty="0">
              <a:solidFill>
                <a:schemeClr val="tx1"/>
              </a:solidFill>
              <a:latin typeface="Aptos" panose="020B0004020202020204" pitchFamily="34" charset="0"/>
            </a:endParaRPr>
          </a:p>
          <a:p>
            <a:pPr lvl="1">
              <a:buFont typeface="Arial" panose="020B0604020202020204" pitchFamily="34" charset="0"/>
              <a:buChar char="•"/>
            </a:pPr>
            <a:r>
              <a:rPr lang="en-US" sz="2000" dirty="0">
                <a:solidFill>
                  <a:schemeClr val="tx1"/>
                </a:solidFill>
                <a:latin typeface="Aptos" panose="020B0004020202020204" pitchFamily="34" charset="0"/>
              </a:rPr>
              <a:t>Social Security’s definition of disability for children is:</a:t>
            </a:r>
          </a:p>
          <a:p>
            <a:pPr lvl="2"/>
            <a:r>
              <a:rPr lang="en-US" sz="2000" dirty="0">
                <a:solidFill>
                  <a:schemeClr val="tx1"/>
                </a:solidFill>
                <a:latin typeface="Aptos" panose="020B0004020202020204" pitchFamily="34" charset="0"/>
              </a:rPr>
              <a:t>The child must have a physical or mental condition(s) that very seriously limits his or her activities; </a:t>
            </a:r>
          </a:p>
          <a:p>
            <a:pPr marL="384048" lvl="2" indent="0">
              <a:buNone/>
            </a:pPr>
            <a:r>
              <a:rPr lang="en-US" sz="2000" b="1" dirty="0">
                <a:solidFill>
                  <a:schemeClr val="tx1"/>
                </a:solidFill>
                <a:latin typeface="Aptos" panose="020B0004020202020204" pitchFamily="34" charset="0"/>
              </a:rPr>
              <a:t>	and</a:t>
            </a:r>
          </a:p>
          <a:p>
            <a:pPr lvl="2"/>
            <a:r>
              <a:rPr lang="en-US" sz="2000" dirty="0">
                <a:solidFill>
                  <a:schemeClr val="tx1"/>
                </a:solidFill>
                <a:latin typeface="Aptos" panose="020B0004020202020204" pitchFamily="34" charset="0"/>
              </a:rPr>
              <a:t>The condition(s) must have lasted, or be expected to last, at least 1 year or result in death.</a:t>
            </a:r>
          </a:p>
          <a:p>
            <a:pPr marL="150876" lvl="1" indent="0">
              <a:buNone/>
            </a:pPr>
            <a:endParaRPr lang="en-US" sz="2000" dirty="0">
              <a:solidFill>
                <a:schemeClr val="tx1"/>
              </a:solidFill>
              <a:latin typeface="Aptos" panose="020B0004020202020204" pitchFamily="34" charset="0"/>
            </a:endParaRPr>
          </a:p>
          <a:p>
            <a:endParaRPr lang="en-US" dirty="0"/>
          </a:p>
        </p:txBody>
      </p:sp>
    </p:spTree>
    <p:extLst>
      <p:ext uri="{BB962C8B-B14F-4D97-AF65-F5344CB8AC3E}">
        <p14:creationId xmlns:p14="http://schemas.microsoft.com/office/powerpoint/2010/main" val="296363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97094-D02D-7F7C-93D4-B14B6BADEE8F}"/>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Supplemental Security Income (“SSI”)</a:t>
            </a:r>
            <a:endParaRPr lang="en-US" dirty="0">
              <a:solidFill>
                <a:schemeClr val="tx1"/>
              </a:solidFill>
              <a:latin typeface="Aptos ExtraBold" panose="020B0004020202020204" pitchFamily="34" charset="0"/>
            </a:endParaRPr>
          </a:p>
        </p:txBody>
      </p:sp>
      <p:sp>
        <p:nvSpPr>
          <p:cNvPr id="3" name="Content Placeholder 2">
            <a:extLst>
              <a:ext uri="{FF2B5EF4-FFF2-40B4-BE49-F238E27FC236}">
                <a16:creationId xmlns:a16="http://schemas.microsoft.com/office/drawing/2014/main" id="{C9D30A41-D463-F121-58C3-7BF2BC44162D}"/>
              </a:ext>
            </a:extLst>
          </p:cNvPr>
          <p:cNvSpPr>
            <a:spLocks noGrp="1"/>
          </p:cNvSpPr>
          <p:nvPr>
            <p:ph idx="1"/>
          </p:nvPr>
        </p:nvSpPr>
        <p:spPr>
          <a:xfrm>
            <a:off x="1097280" y="2202110"/>
            <a:ext cx="10058400" cy="3666984"/>
          </a:xfrm>
        </p:spPr>
        <p:txBody>
          <a:bodyPr/>
          <a:lstStyle/>
          <a:p>
            <a:pPr lvl="1">
              <a:buFont typeface="Arial" panose="020B0604020202020204" pitchFamily="34" charset="0"/>
              <a:buChar char="•"/>
            </a:pPr>
            <a:r>
              <a:rPr lang="en-US" sz="2200" dirty="0">
                <a:solidFill>
                  <a:schemeClr val="tx1"/>
                </a:solidFill>
                <a:latin typeface="Aptos" panose="020B0004020202020204" pitchFamily="34" charset="0"/>
              </a:rPr>
              <a:t>It is a federal program designed to help aged, blind, and disabled people, who have little or no income; and</a:t>
            </a:r>
          </a:p>
          <a:p>
            <a:endParaRPr lang="en-US" sz="2400" dirty="0">
              <a:solidFill>
                <a:schemeClr val="tx1"/>
              </a:solidFill>
              <a:latin typeface="Aptos" panose="020B0004020202020204" pitchFamily="34" charset="0"/>
            </a:endParaRPr>
          </a:p>
          <a:p>
            <a:pPr lvl="1">
              <a:buFont typeface="Arial" panose="020B0604020202020204" pitchFamily="34" charset="0"/>
              <a:buChar char="•"/>
            </a:pPr>
            <a:r>
              <a:rPr lang="en-US" sz="2200" dirty="0">
                <a:solidFill>
                  <a:schemeClr val="tx1"/>
                </a:solidFill>
                <a:latin typeface="Aptos" panose="020B0004020202020204" pitchFamily="34" charset="0"/>
              </a:rPr>
              <a:t>It provides cash to meet basic needs for food, clothing, and shelter.</a:t>
            </a:r>
          </a:p>
          <a:p>
            <a:pPr marL="0" indent="0">
              <a:buNone/>
            </a:pPr>
            <a:endParaRPr lang="en-US" sz="2400" dirty="0">
              <a:solidFill>
                <a:schemeClr val="tx1"/>
              </a:solidFill>
              <a:latin typeface="Aptos" panose="020B0004020202020204" pitchFamily="34" charset="0"/>
            </a:endParaRPr>
          </a:p>
          <a:p>
            <a:pPr lvl="1">
              <a:buFont typeface="Arial" panose="020B0604020202020204" pitchFamily="34" charset="0"/>
              <a:buChar char="•"/>
            </a:pPr>
            <a:r>
              <a:rPr lang="en-US" sz="2200" dirty="0">
                <a:solidFill>
                  <a:schemeClr val="tx1"/>
                </a:solidFill>
                <a:latin typeface="Aptos" panose="020B0004020202020204" pitchFamily="34" charset="0"/>
              </a:rPr>
              <a:t>This is generally the program that you would apply for if you have a disabled child.  </a:t>
            </a:r>
          </a:p>
          <a:p>
            <a:pPr lvl="2"/>
            <a:r>
              <a:rPr lang="en-US" sz="2000" dirty="0">
                <a:solidFill>
                  <a:schemeClr val="tx1"/>
                </a:solidFill>
                <a:latin typeface="Aptos" panose="020B0004020202020204" pitchFamily="34" charset="0"/>
              </a:rPr>
              <a:t>In order to qualify, SSA must find that your child meets the medical requirements for disability and your family must meet certain financial requirements.</a:t>
            </a:r>
          </a:p>
          <a:p>
            <a:endParaRPr lang="en-US" dirty="0"/>
          </a:p>
        </p:txBody>
      </p:sp>
    </p:spTree>
    <p:extLst>
      <p:ext uri="{BB962C8B-B14F-4D97-AF65-F5344CB8AC3E}">
        <p14:creationId xmlns:p14="http://schemas.microsoft.com/office/powerpoint/2010/main" val="2834778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9EC4C-1B5D-616E-25FC-77A6A70932B8}"/>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Applying for SSI</a:t>
            </a:r>
            <a:endParaRPr lang="en-US"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736D1EED-8826-DE61-3982-23D3F8F190DD}"/>
              </a:ext>
            </a:extLst>
          </p:cNvPr>
          <p:cNvSpPr>
            <a:spLocks noGrp="1"/>
          </p:cNvSpPr>
          <p:nvPr>
            <p:ph idx="1"/>
          </p:nvPr>
        </p:nvSpPr>
        <p:spPr/>
        <p:txBody>
          <a:bodyPr/>
          <a:lstStyle/>
          <a:p>
            <a:r>
              <a:rPr lang="en-US" sz="3000" dirty="0">
                <a:solidFill>
                  <a:schemeClr val="tx1"/>
                </a:solidFill>
                <a:latin typeface="Aptos" panose="020B0004020202020204" pitchFamily="34" charset="0"/>
              </a:rPr>
              <a:t>Currently there are three ways to apply for SSI benefits:</a:t>
            </a:r>
          </a:p>
          <a:p>
            <a:pPr lvl="4">
              <a:buFont typeface="Arial" panose="020B0604020202020204" pitchFamily="34" charset="0"/>
              <a:buChar char="•"/>
            </a:pPr>
            <a:endParaRPr lang="en-US" sz="2400" dirty="0">
              <a:solidFill>
                <a:schemeClr val="tx1"/>
              </a:solidFill>
              <a:latin typeface="Aptos" panose="020B0004020202020204" pitchFamily="34" charset="0"/>
            </a:endParaRPr>
          </a:p>
          <a:p>
            <a:pPr lvl="4">
              <a:buFont typeface="Arial" panose="020B0604020202020204" pitchFamily="34" charset="0"/>
              <a:buChar char="•"/>
            </a:pPr>
            <a:r>
              <a:rPr lang="en-US" sz="3000" dirty="0">
                <a:solidFill>
                  <a:schemeClr val="tx1"/>
                </a:solidFill>
                <a:latin typeface="Aptos" panose="020B0004020202020204" pitchFamily="34" charset="0"/>
              </a:rPr>
              <a:t>Online</a:t>
            </a:r>
          </a:p>
          <a:p>
            <a:pPr lvl="4">
              <a:buFont typeface="Arial" panose="020B0604020202020204" pitchFamily="34" charset="0"/>
              <a:buChar char="•"/>
            </a:pPr>
            <a:r>
              <a:rPr lang="en-US" sz="3000" dirty="0">
                <a:solidFill>
                  <a:schemeClr val="tx1"/>
                </a:solidFill>
                <a:latin typeface="Aptos" panose="020B0004020202020204" pitchFamily="34" charset="0"/>
              </a:rPr>
              <a:t>Telephone</a:t>
            </a:r>
          </a:p>
          <a:p>
            <a:pPr lvl="4">
              <a:buFont typeface="Arial" panose="020B0604020202020204" pitchFamily="34" charset="0"/>
              <a:buChar char="•"/>
            </a:pPr>
            <a:r>
              <a:rPr lang="en-US" sz="3000" dirty="0">
                <a:solidFill>
                  <a:schemeClr val="tx1"/>
                </a:solidFill>
                <a:latin typeface="Aptos" panose="020B0004020202020204" pitchFamily="34" charset="0"/>
              </a:rPr>
              <a:t>Mail</a:t>
            </a:r>
          </a:p>
          <a:p>
            <a:endParaRPr lang="en-US" dirty="0"/>
          </a:p>
        </p:txBody>
      </p:sp>
    </p:spTree>
    <p:extLst>
      <p:ext uri="{BB962C8B-B14F-4D97-AF65-F5344CB8AC3E}">
        <p14:creationId xmlns:p14="http://schemas.microsoft.com/office/powerpoint/2010/main" val="3364659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F9108-ED6A-2AC9-F122-7758110F4099}"/>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Online</a:t>
            </a:r>
            <a:endParaRPr lang="en-US" dirty="0">
              <a:latin typeface="Aptos ExtraBold" panose="020B0004020202020204" pitchFamily="34" charset="0"/>
            </a:endParaRPr>
          </a:p>
        </p:txBody>
      </p:sp>
      <p:sp>
        <p:nvSpPr>
          <p:cNvPr id="3" name="Content Placeholder 2">
            <a:extLst>
              <a:ext uri="{FF2B5EF4-FFF2-40B4-BE49-F238E27FC236}">
                <a16:creationId xmlns:a16="http://schemas.microsoft.com/office/drawing/2014/main" id="{14CAF819-5B8F-B426-9577-FBF88F06AC32}"/>
              </a:ext>
            </a:extLst>
          </p:cNvPr>
          <p:cNvSpPr>
            <a:spLocks noGrp="1"/>
          </p:cNvSpPr>
          <p:nvPr>
            <p:ph idx="1"/>
          </p:nvPr>
        </p:nvSpPr>
        <p:spPr/>
        <p:txBody>
          <a:bodyPr/>
          <a:lstStyle/>
          <a:p>
            <a:pPr lvl="1">
              <a:spcBef>
                <a:spcPts val="0"/>
              </a:spcBef>
            </a:pPr>
            <a:r>
              <a:rPr lang="en-US" sz="2500" dirty="0">
                <a:solidFill>
                  <a:schemeClr val="tx1"/>
                </a:solidFill>
                <a:latin typeface="Aptos" panose="020B0004020202020204" pitchFamily="34" charset="0"/>
                <a:ea typeface="Times New Roman" panose="02020603050405020304" pitchFamily="18" charset="0"/>
              </a:rPr>
              <a:t>This is only an option for adults (18 - 64) applying for SSI based on disability - there is no online option for an SSI application for children (under 18) or seniors (65+). In order for an adult to use the online SSI application, they must:</a:t>
            </a:r>
            <a:endParaRPr lang="en-US" sz="2500" dirty="0">
              <a:solidFill>
                <a:schemeClr val="tx1"/>
              </a:solidFill>
              <a:latin typeface="Aptos" panose="020B0004020202020204" pitchFamily="34" charset="0"/>
              <a:ea typeface="Calibri" panose="020F0502020204030204" pitchFamily="34" charset="0"/>
            </a:endParaRPr>
          </a:p>
          <a:p>
            <a:pPr marL="776669" lvl="2" indent="-257175">
              <a:spcBef>
                <a:spcPts val="0"/>
              </a:spcBef>
              <a:buSzPts val="1000"/>
              <a:buFont typeface="Symbol" panose="05050102010706020507" pitchFamily="18" charset="2"/>
              <a:buChar char=""/>
              <a:tabLst>
                <a:tab pos="342900" algn="l"/>
              </a:tabLst>
            </a:pPr>
            <a:r>
              <a:rPr lang="en-US" sz="2500" dirty="0">
                <a:solidFill>
                  <a:schemeClr val="tx1"/>
                </a:solidFill>
                <a:latin typeface="Aptos" panose="020B0004020202020204" pitchFamily="34" charset="0"/>
                <a:ea typeface="Times New Roman" panose="02020603050405020304" pitchFamily="18" charset="0"/>
              </a:rPr>
              <a:t>have never been married,</a:t>
            </a:r>
            <a:endParaRPr lang="en-US" sz="2500" dirty="0">
              <a:solidFill>
                <a:schemeClr val="tx1"/>
              </a:solidFill>
              <a:latin typeface="Aptos" panose="020B0004020202020204" pitchFamily="34" charset="0"/>
              <a:ea typeface="Calibri" panose="020F0502020204030204" pitchFamily="34" charset="0"/>
            </a:endParaRPr>
          </a:p>
          <a:p>
            <a:pPr marL="776669" lvl="2" indent="-257175">
              <a:spcBef>
                <a:spcPts val="0"/>
              </a:spcBef>
              <a:buSzPts val="1000"/>
              <a:buFont typeface="Symbol" panose="05050102010706020507" pitchFamily="18" charset="2"/>
              <a:buChar char=""/>
              <a:tabLst>
                <a:tab pos="342900" algn="l"/>
              </a:tabLst>
            </a:pPr>
            <a:r>
              <a:rPr lang="en-US" sz="2500" dirty="0">
                <a:solidFill>
                  <a:schemeClr val="tx1"/>
                </a:solidFill>
                <a:latin typeface="Aptos" panose="020B0004020202020204" pitchFamily="34" charset="0"/>
                <a:ea typeface="Times New Roman" panose="02020603050405020304" pitchFamily="18" charset="0"/>
              </a:rPr>
              <a:t>have never applied for or received SSI benefits in the past, or</a:t>
            </a:r>
            <a:endParaRPr lang="en-US" sz="2500" dirty="0">
              <a:solidFill>
                <a:schemeClr val="tx1"/>
              </a:solidFill>
              <a:latin typeface="Aptos" panose="020B0004020202020204" pitchFamily="34" charset="0"/>
              <a:ea typeface="Calibri" panose="020F0502020204030204" pitchFamily="34" charset="0"/>
            </a:endParaRPr>
          </a:p>
          <a:p>
            <a:pPr marL="776669" lvl="2" indent="-257175">
              <a:spcBef>
                <a:spcPts val="0"/>
              </a:spcBef>
              <a:buSzPts val="1000"/>
              <a:buFont typeface="Symbol" panose="05050102010706020507" pitchFamily="18" charset="2"/>
              <a:buChar char=""/>
              <a:tabLst>
                <a:tab pos="342900" algn="l"/>
              </a:tabLst>
            </a:pPr>
            <a:r>
              <a:rPr lang="en-US" sz="2500" dirty="0">
                <a:solidFill>
                  <a:schemeClr val="tx1"/>
                </a:solidFill>
                <a:latin typeface="Aptos" panose="020B0004020202020204" pitchFamily="34" charset="0"/>
                <a:ea typeface="Times New Roman" panose="02020603050405020304" pitchFamily="18" charset="0"/>
              </a:rPr>
              <a:t>be applying for Social Security Disability Insurance at the same time as SSI.</a:t>
            </a:r>
            <a:endParaRPr lang="en-US" sz="2500" dirty="0">
              <a:solidFill>
                <a:schemeClr val="tx1"/>
              </a:solidFill>
              <a:latin typeface="Aptos" panose="020B000402020202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2543331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E1DB9-A96D-9D17-2FD1-6FB113B25CA9}"/>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Telephone</a:t>
            </a:r>
            <a:endParaRPr lang="en-US" dirty="0">
              <a:solidFill>
                <a:schemeClr val="tx1"/>
              </a:solidFill>
              <a:latin typeface="Aptos ExtraBold" panose="020B0004020202020204" pitchFamily="34" charset="0"/>
            </a:endParaRPr>
          </a:p>
        </p:txBody>
      </p:sp>
      <p:sp>
        <p:nvSpPr>
          <p:cNvPr id="3" name="Content Placeholder 2">
            <a:extLst>
              <a:ext uri="{FF2B5EF4-FFF2-40B4-BE49-F238E27FC236}">
                <a16:creationId xmlns:a16="http://schemas.microsoft.com/office/drawing/2014/main" id="{39309F19-B0C4-339D-ECAA-4A8017E92872}"/>
              </a:ext>
            </a:extLst>
          </p:cNvPr>
          <p:cNvSpPr>
            <a:spLocks noGrp="1"/>
          </p:cNvSpPr>
          <p:nvPr>
            <p:ph idx="1"/>
          </p:nvPr>
        </p:nvSpPr>
        <p:spPr/>
        <p:txBody>
          <a:bodyPr/>
          <a:lstStyle/>
          <a:p>
            <a:pPr lvl="1">
              <a:buFont typeface="Arial" panose="020B0604020202020204" pitchFamily="34" charset="0"/>
              <a:buChar char="•"/>
            </a:pPr>
            <a:r>
              <a:rPr lang="en-US" sz="2500" dirty="0">
                <a:solidFill>
                  <a:schemeClr val="tx1"/>
                </a:solidFill>
                <a:latin typeface="Aptos" panose="020B0004020202020204" pitchFamily="34" charset="0"/>
              </a:rPr>
              <a:t>Currently, this is the most popular way to apply for SSI benefits.  If you need to file an application, you call SSA and they will set up a telephone appointment with you.  They will call you on a specific date/time and take all the information over the phone in order to start processing the application.</a:t>
            </a:r>
          </a:p>
          <a:p>
            <a:pPr marL="201168" lvl="1" indent="0">
              <a:buNone/>
            </a:pPr>
            <a:endParaRPr lang="en-US" sz="2500" dirty="0">
              <a:solidFill>
                <a:schemeClr val="tx1"/>
              </a:solidFill>
              <a:latin typeface="Aptos" panose="020B0004020202020204" pitchFamily="34" charset="0"/>
            </a:endParaRPr>
          </a:p>
          <a:p>
            <a:pPr lvl="1">
              <a:buFont typeface="Arial" panose="020B0604020202020204" pitchFamily="34" charset="0"/>
              <a:buChar char="•"/>
            </a:pPr>
            <a:r>
              <a:rPr lang="en-US" sz="2500" dirty="0">
                <a:solidFill>
                  <a:schemeClr val="tx1"/>
                </a:solidFill>
                <a:latin typeface="Aptos" panose="020B0004020202020204" pitchFamily="34" charset="0"/>
              </a:rPr>
              <a:t>The day you call to schedule your appointment is considered your protective filing date which can impact the amount of benefits you are entitled to.  </a:t>
            </a:r>
          </a:p>
          <a:p>
            <a:endParaRPr lang="en-US" dirty="0"/>
          </a:p>
        </p:txBody>
      </p:sp>
    </p:spTree>
    <p:extLst>
      <p:ext uri="{BB962C8B-B14F-4D97-AF65-F5344CB8AC3E}">
        <p14:creationId xmlns:p14="http://schemas.microsoft.com/office/powerpoint/2010/main" val="802872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D29A7-EB11-EDBB-EEA6-61E4C0FF4799}"/>
              </a:ext>
            </a:extLst>
          </p:cNvPr>
          <p:cNvSpPr>
            <a:spLocks noGrp="1"/>
          </p:cNvSpPr>
          <p:nvPr>
            <p:ph type="title"/>
          </p:nvPr>
        </p:nvSpPr>
        <p:spPr/>
        <p:txBody>
          <a:bodyPr/>
          <a:lstStyle/>
          <a:p>
            <a:pPr algn="ctr"/>
            <a:r>
              <a:rPr lang="en-US" sz="4800" dirty="0">
                <a:solidFill>
                  <a:schemeClr val="tx1"/>
                </a:solidFill>
                <a:latin typeface="Aptos ExtraBold" panose="020B0004020202020204" pitchFamily="34" charset="0"/>
              </a:rPr>
              <a:t>Mail</a:t>
            </a:r>
            <a:endParaRPr lang="en-US" dirty="0">
              <a:solidFill>
                <a:schemeClr val="tx1"/>
              </a:solidFill>
              <a:latin typeface="Aptos ExtraBold" panose="020B0004020202020204" pitchFamily="34" charset="0"/>
            </a:endParaRPr>
          </a:p>
        </p:txBody>
      </p:sp>
      <p:sp>
        <p:nvSpPr>
          <p:cNvPr id="3" name="Content Placeholder 2">
            <a:extLst>
              <a:ext uri="{FF2B5EF4-FFF2-40B4-BE49-F238E27FC236}">
                <a16:creationId xmlns:a16="http://schemas.microsoft.com/office/drawing/2014/main" id="{8FC57BA9-308E-52B1-F209-E1EB42AAAD63}"/>
              </a:ext>
            </a:extLst>
          </p:cNvPr>
          <p:cNvSpPr>
            <a:spLocks noGrp="1"/>
          </p:cNvSpPr>
          <p:nvPr>
            <p:ph idx="1"/>
          </p:nvPr>
        </p:nvSpPr>
        <p:spPr>
          <a:xfrm>
            <a:off x="1097280" y="1992384"/>
            <a:ext cx="10058400" cy="3876709"/>
          </a:xfrm>
        </p:spPr>
        <p:txBody>
          <a:bodyPr/>
          <a:lstStyle/>
          <a:p>
            <a:pPr lvl="1">
              <a:buFont typeface="Arial" panose="020B0604020202020204" pitchFamily="34" charset="0"/>
              <a:buChar char="•"/>
            </a:pPr>
            <a:r>
              <a:rPr lang="en-US" sz="2500" dirty="0">
                <a:solidFill>
                  <a:schemeClr val="tx1"/>
                </a:solidFill>
                <a:latin typeface="Aptos" panose="020B0004020202020204" pitchFamily="34" charset="0"/>
              </a:rPr>
              <a:t>There is a paper application that can be completed and mailed to SSA.  However, this is the least preferred way to apply for benefits at this time.   </a:t>
            </a:r>
          </a:p>
          <a:p>
            <a:pPr lvl="1">
              <a:buFont typeface="Arial" panose="020B0604020202020204" pitchFamily="34" charset="0"/>
              <a:buChar char="•"/>
            </a:pPr>
            <a:r>
              <a:rPr lang="en-US" sz="2500" dirty="0">
                <a:solidFill>
                  <a:schemeClr val="tx1"/>
                </a:solidFill>
                <a:latin typeface="Aptos" panose="020B0004020202020204" pitchFamily="34" charset="0"/>
              </a:rPr>
              <a:t>The delay in processing mail is significant. </a:t>
            </a:r>
          </a:p>
          <a:p>
            <a:pPr lvl="1">
              <a:buFont typeface="Arial" panose="020B0604020202020204" pitchFamily="34" charset="0"/>
              <a:buChar char="•"/>
            </a:pPr>
            <a:r>
              <a:rPr lang="en-US" sz="2500" dirty="0">
                <a:solidFill>
                  <a:schemeClr val="tx1"/>
                </a:solidFill>
                <a:latin typeface="Aptos" panose="020B0004020202020204" pitchFamily="34" charset="0"/>
              </a:rPr>
              <a:t>If you have to file an application by mail, I highly recommend it be sent via certified mail, so you have documentation that SSA received it.</a:t>
            </a:r>
          </a:p>
          <a:p>
            <a:pPr lvl="3">
              <a:buFont typeface="Arial" panose="020B0604020202020204" pitchFamily="34" charset="0"/>
              <a:buChar char="•"/>
            </a:pPr>
            <a:r>
              <a:rPr lang="en-US" sz="2500" dirty="0">
                <a:solidFill>
                  <a:schemeClr val="tx1"/>
                </a:solidFill>
                <a:latin typeface="Aptos" panose="020B0004020202020204" pitchFamily="34" charset="0"/>
              </a:rPr>
              <a:t>It is </a:t>
            </a:r>
            <a:r>
              <a:rPr lang="en-US" sz="2500" b="1" dirty="0">
                <a:solidFill>
                  <a:schemeClr val="tx1"/>
                </a:solidFill>
                <a:latin typeface="Aptos" panose="020B0004020202020204" pitchFamily="34" charset="0"/>
              </a:rPr>
              <a:t>very </a:t>
            </a:r>
            <a:r>
              <a:rPr lang="en-US" sz="2500" dirty="0">
                <a:solidFill>
                  <a:schemeClr val="tx1"/>
                </a:solidFill>
                <a:latin typeface="Aptos" panose="020B0004020202020204" pitchFamily="34" charset="0"/>
              </a:rPr>
              <a:t>common for SSA to lose documents or claim they never received anything.</a:t>
            </a:r>
          </a:p>
          <a:p>
            <a:endParaRPr lang="en-US" dirty="0"/>
          </a:p>
        </p:txBody>
      </p:sp>
    </p:spTree>
    <p:extLst>
      <p:ext uri="{BB962C8B-B14F-4D97-AF65-F5344CB8AC3E}">
        <p14:creationId xmlns:p14="http://schemas.microsoft.com/office/powerpoint/2010/main" val="4050978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65F2-714E-FC88-4917-A17C836E6FFE}"/>
              </a:ext>
            </a:extLst>
          </p:cNvPr>
          <p:cNvSpPr>
            <a:spLocks noGrp="1"/>
          </p:cNvSpPr>
          <p:nvPr>
            <p:ph type="title"/>
          </p:nvPr>
        </p:nvSpPr>
        <p:spPr/>
        <p:txBody>
          <a:bodyPr/>
          <a:lstStyle/>
          <a:p>
            <a:pPr algn="ctr"/>
            <a:r>
              <a:rPr lang="en-US" dirty="0">
                <a:solidFill>
                  <a:schemeClr val="tx1"/>
                </a:solidFill>
                <a:latin typeface="Aptos ExtraBold" panose="020B0004020202020204" pitchFamily="34" charset="0"/>
              </a:rPr>
              <a:t>Before You Apply</a:t>
            </a:r>
          </a:p>
        </p:txBody>
      </p:sp>
      <p:sp>
        <p:nvSpPr>
          <p:cNvPr id="3" name="Content Placeholder 2">
            <a:extLst>
              <a:ext uri="{FF2B5EF4-FFF2-40B4-BE49-F238E27FC236}">
                <a16:creationId xmlns:a16="http://schemas.microsoft.com/office/drawing/2014/main" id="{0259A05E-25B2-7F00-C447-D3965915CB5A}"/>
              </a:ext>
            </a:extLst>
          </p:cNvPr>
          <p:cNvSpPr>
            <a:spLocks noGrp="1"/>
          </p:cNvSpPr>
          <p:nvPr>
            <p:ph idx="1"/>
          </p:nvPr>
        </p:nvSpPr>
        <p:spPr/>
        <p:txBody>
          <a:bodyPr/>
          <a:lstStyle/>
          <a:p>
            <a:pPr lvl="1">
              <a:buFont typeface="Arial" panose="020B0604020202020204" pitchFamily="34" charset="0"/>
              <a:buChar char="•"/>
            </a:pPr>
            <a:r>
              <a:rPr lang="en-US" sz="2800" dirty="0">
                <a:solidFill>
                  <a:schemeClr val="tx1"/>
                </a:solidFill>
                <a:latin typeface="Aptos" panose="020B0004020202020204" pitchFamily="34" charset="0"/>
              </a:rPr>
              <a:t>Get a copy</a:t>
            </a:r>
            <a:r>
              <a:rPr lang="en-US" sz="2800" b="0" i="0" dirty="0">
                <a:solidFill>
                  <a:schemeClr val="tx1"/>
                </a:solidFill>
                <a:effectLst/>
                <a:latin typeface="Aptos" panose="020B0004020202020204" pitchFamily="34" charset="0"/>
              </a:rPr>
              <a:t> of the laboratory report of karyotype analysis, which is the definitive test to establish non-mosaic Down Syndrome.</a:t>
            </a:r>
          </a:p>
          <a:p>
            <a:pPr lvl="2">
              <a:buFont typeface="Arial" panose="020B0604020202020204" pitchFamily="34" charset="0"/>
              <a:buChar char="•"/>
            </a:pPr>
            <a:r>
              <a:rPr lang="en-US" sz="2000" dirty="0">
                <a:solidFill>
                  <a:schemeClr val="tx1"/>
                </a:solidFill>
                <a:latin typeface="Aptos" panose="020B0004020202020204" pitchFamily="34" charset="0"/>
              </a:rPr>
              <a:t>SSA will not </a:t>
            </a:r>
            <a:r>
              <a:rPr lang="en-US" sz="2000" b="0" i="0" dirty="0">
                <a:solidFill>
                  <a:schemeClr val="tx1"/>
                </a:solidFill>
                <a:effectLst/>
                <a:latin typeface="Aptos" panose="020B0004020202020204" pitchFamily="34" charset="0"/>
              </a:rPr>
              <a:t>purchase karyotype analysis.</a:t>
            </a:r>
            <a:endParaRPr lang="en-US" sz="2000" dirty="0">
              <a:solidFill>
                <a:schemeClr val="tx1"/>
              </a:solidFill>
              <a:latin typeface="Aptos" panose="020B0004020202020204" pitchFamily="34" charset="0"/>
            </a:endParaRPr>
          </a:p>
          <a:p>
            <a:pPr lvl="2">
              <a:buFont typeface="Arial" panose="020B0604020202020204" pitchFamily="34" charset="0"/>
              <a:buChar char="•"/>
            </a:pPr>
            <a:r>
              <a:rPr lang="en-US" sz="2000" b="0" i="0" dirty="0">
                <a:solidFill>
                  <a:schemeClr val="tx1"/>
                </a:solidFill>
                <a:effectLst/>
                <a:latin typeface="Aptos" panose="020B0004020202020204" pitchFamily="34" charset="0"/>
              </a:rPr>
              <a:t>SSA will not accept a fluorescence in situ hybridization (FISH) test because it does not distinguish between the mosaic and non-mosaic forms of Down Syndrome.</a:t>
            </a:r>
          </a:p>
          <a:p>
            <a:pPr lvl="2">
              <a:buFont typeface="Arial" panose="020B0604020202020204" pitchFamily="34" charset="0"/>
              <a:buChar char="•"/>
            </a:pPr>
            <a:r>
              <a:rPr lang="en-US" sz="2000" b="0" i="0" dirty="0">
                <a:solidFill>
                  <a:schemeClr val="tx1"/>
                </a:solidFill>
                <a:effectLst/>
                <a:latin typeface="Aptos" panose="020B0004020202020204" pitchFamily="34" charset="0"/>
              </a:rPr>
              <a:t>SSA applies different sta</a:t>
            </a:r>
            <a:r>
              <a:rPr lang="en-US" sz="2000" dirty="0">
                <a:solidFill>
                  <a:schemeClr val="tx1"/>
                </a:solidFill>
                <a:latin typeface="Aptos" panose="020B0004020202020204" pitchFamily="34" charset="0"/>
              </a:rPr>
              <a:t>ndards to mosaic and non-mosaic forms of Down Syndrome. </a:t>
            </a:r>
            <a:endParaRPr lang="en-US" sz="2000" b="0" i="0" dirty="0">
              <a:solidFill>
                <a:schemeClr val="tx1"/>
              </a:solidFill>
              <a:effectLst/>
              <a:latin typeface="Aptos" panose="020B0004020202020204" pitchFamily="34" charset="0"/>
            </a:endParaRPr>
          </a:p>
          <a:p>
            <a:pPr lvl="1">
              <a:buFont typeface="Arial" panose="020B0604020202020204" pitchFamily="34" charset="0"/>
              <a:buChar char="•"/>
            </a:pPr>
            <a:r>
              <a:rPr lang="en-US" sz="2800" dirty="0">
                <a:solidFill>
                  <a:schemeClr val="tx1"/>
                </a:solidFill>
                <a:latin typeface="Aptos" panose="020B0004020202020204" pitchFamily="34" charset="0"/>
              </a:rPr>
              <a:t>Gather as much information as you can related to your child’s impairments and treatment.</a:t>
            </a:r>
          </a:p>
          <a:p>
            <a:pPr marL="384048" lvl="2" indent="0">
              <a:buNone/>
            </a:pPr>
            <a:endParaRPr lang="en-US" b="0" i="0" dirty="0">
              <a:solidFill>
                <a:srgbClr val="212121"/>
              </a:solidFill>
              <a:effectLst/>
              <a:latin typeface="ui-sans-serif"/>
            </a:endParaRPr>
          </a:p>
        </p:txBody>
      </p:sp>
    </p:spTree>
    <p:extLst>
      <p:ext uri="{BB962C8B-B14F-4D97-AF65-F5344CB8AC3E}">
        <p14:creationId xmlns:p14="http://schemas.microsoft.com/office/powerpoint/2010/main" val="3933623602"/>
      </p:ext>
    </p:extLst>
  </p:cSld>
  <p:clrMapOvr>
    <a:masterClrMapping/>
  </p:clrMapOvr>
</p:sld>
</file>

<file path=ppt/theme/theme1.xml><?xml version="1.0" encoding="utf-8"?>
<a:theme xmlns:a="http://schemas.openxmlformats.org/drawingml/2006/main" name="Retrospec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195</TotalTime>
  <Words>2325</Words>
  <Application>Microsoft Office PowerPoint</Application>
  <PresentationFormat>Widescreen</PresentationFormat>
  <Paragraphs>169</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Black</vt:lpstr>
      <vt:lpstr>Aptos ExtraBold</vt:lpstr>
      <vt:lpstr>Arial</vt:lpstr>
      <vt:lpstr>Calibri</vt:lpstr>
      <vt:lpstr>Calibri Light</vt:lpstr>
      <vt:lpstr>Symbol</vt:lpstr>
      <vt:lpstr>ui-sans-serif</vt:lpstr>
      <vt:lpstr>Retrospect</vt:lpstr>
      <vt:lpstr>Social Security Disability Basics</vt:lpstr>
      <vt:lpstr>Background</vt:lpstr>
      <vt:lpstr>Disability</vt:lpstr>
      <vt:lpstr>Supplemental Security Income (“SSI”)</vt:lpstr>
      <vt:lpstr>Applying for SSI</vt:lpstr>
      <vt:lpstr>Online</vt:lpstr>
      <vt:lpstr>Telephone</vt:lpstr>
      <vt:lpstr>Mail</vt:lpstr>
      <vt:lpstr>Before You Apply</vt:lpstr>
      <vt:lpstr>Before You Apply</vt:lpstr>
      <vt:lpstr>What Happens After I Apply?</vt:lpstr>
      <vt:lpstr>Processing Times</vt:lpstr>
      <vt:lpstr>Non-Mosaic Down Syndrome</vt:lpstr>
      <vt:lpstr>My child is receiving SSI and will be turning 18 years old soon.  What happens now?</vt:lpstr>
      <vt:lpstr>My child was ineligible for SSI benefits due to my income.  He/she will be turning 18 soon.  What should I do?</vt:lpstr>
      <vt:lpstr>Hearing Before an Administrative Law Judge</vt:lpstr>
      <vt:lpstr>SSA found the 18 year old disabled.  What happens now?</vt:lpstr>
      <vt:lpstr>Ages 18 to 22 *Extremely Important Time Period*</vt:lpstr>
      <vt:lpstr>Disabled Adult Child’s Benefit</vt:lpstr>
      <vt:lpstr>If your adult child wants to try to work, let them!</vt:lpstr>
      <vt:lpstr>Social Security Disability Insurance “SSDI” Benefits</vt:lpstr>
      <vt:lpstr>SSDI Benefits</vt:lpstr>
      <vt:lpstr>General Tips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Security Disability Basics</dc:title>
  <dc:creator>Sarah Jacobs</dc:creator>
  <cp:lastModifiedBy>Sarah Jacobs</cp:lastModifiedBy>
  <cp:revision>5</cp:revision>
  <dcterms:created xsi:type="dcterms:W3CDTF">2023-11-02T15:51:56Z</dcterms:created>
  <dcterms:modified xsi:type="dcterms:W3CDTF">2025-11-07T14:16:24Z</dcterms:modified>
</cp:coreProperties>
</file>