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8" r:id="rId1"/>
  </p:sldMasterIdLst>
  <p:notesMasterIdLst>
    <p:notesMasterId r:id="rId59"/>
  </p:notesMasterIdLst>
  <p:sldIdLst>
    <p:sldId id="381" r:id="rId2"/>
    <p:sldId id="382" r:id="rId3"/>
    <p:sldId id="455" r:id="rId4"/>
    <p:sldId id="456" r:id="rId5"/>
    <p:sldId id="319" r:id="rId6"/>
    <p:sldId id="416" r:id="rId7"/>
    <p:sldId id="321" r:id="rId8"/>
    <p:sldId id="331" r:id="rId9"/>
    <p:sldId id="311" r:id="rId10"/>
    <p:sldId id="417" r:id="rId11"/>
    <p:sldId id="454" r:id="rId12"/>
    <p:sldId id="396" r:id="rId13"/>
    <p:sldId id="414" r:id="rId14"/>
    <p:sldId id="383" r:id="rId15"/>
    <p:sldId id="314" r:id="rId16"/>
    <p:sldId id="315" r:id="rId17"/>
    <p:sldId id="312" r:id="rId18"/>
    <p:sldId id="395" r:id="rId19"/>
    <p:sldId id="268" r:id="rId20"/>
    <p:sldId id="418" r:id="rId21"/>
    <p:sldId id="419" r:id="rId22"/>
    <p:sldId id="420" r:id="rId23"/>
    <p:sldId id="421" r:id="rId24"/>
    <p:sldId id="409" r:id="rId25"/>
    <p:sldId id="410" r:id="rId26"/>
    <p:sldId id="422" r:id="rId27"/>
    <p:sldId id="423" r:id="rId28"/>
    <p:sldId id="424" r:id="rId29"/>
    <p:sldId id="407" r:id="rId30"/>
    <p:sldId id="401" r:id="rId31"/>
    <p:sldId id="425" r:id="rId32"/>
    <p:sldId id="426" r:id="rId33"/>
    <p:sldId id="408" r:id="rId34"/>
    <p:sldId id="427" r:id="rId35"/>
    <p:sldId id="428" r:id="rId36"/>
    <p:sldId id="415" r:id="rId37"/>
    <p:sldId id="429" r:id="rId38"/>
    <p:sldId id="430" r:id="rId39"/>
    <p:sldId id="431" r:id="rId40"/>
    <p:sldId id="432" r:id="rId41"/>
    <p:sldId id="402" r:id="rId42"/>
    <p:sldId id="433" r:id="rId43"/>
    <p:sldId id="434" r:id="rId44"/>
    <p:sldId id="435" r:id="rId45"/>
    <p:sldId id="436" r:id="rId46"/>
    <p:sldId id="446" r:id="rId47"/>
    <p:sldId id="447" r:id="rId48"/>
    <p:sldId id="448" r:id="rId49"/>
    <p:sldId id="449" r:id="rId50"/>
    <p:sldId id="322" r:id="rId51"/>
    <p:sldId id="326" r:id="rId52"/>
    <p:sldId id="450" r:id="rId53"/>
    <p:sldId id="451" r:id="rId54"/>
    <p:sldId id="452" r:id="rId55"/>
    <p:sldId id="453" r:id="rId56"/>
    <p:sldId id="404" r:id="rId57"/>
    <p:sldId id="445" r:id="rId58"/>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A56"/>
    <a:srgbClr val="E1C047"/>
    <a:srgbClr val="BD58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40" autoAdjust="0"/>
    <p:restoredTop sz="94365" autoAdjust="0"/>
  </p:normalViewPr>
  <p:slideViewPr>
    <p:cSldViewPr snapToGrid="0">
      <p:cViewPr varScale="1">
        <p:scale>
          <a:sx n="101" d="100"/>
          <a:sy n="101" d="100"/>
        </p:scale>
        <p:origin x="150" y="180"/>
      </p:cViewPr>
      <p:guideLst/>
    </p:cSldViewPr>
  </p:slideViewPr>
  <p:notesTextViewPr>
    <p:cViewPr>
      <p:scale>
        <a:sx n="1" d="1"/>
        <a:sy n="1" d="1"/>
      </p:scale>
      <p:origin x="0" y="0"/>
    </p:cViewPr>
  </p:notesTextViewPr>
  <p:notesViewPr>
    <p:cSldViewPr snapToGrid="0">
      <p:cViewPr varScale="1">
        <p:scale>
          <a:sx n="83" d="100"/>
          <a:sy n="83" d="100"/>
        </p:scale>
        <p:origin x="319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BF8554-B002-C5C6-149B-1A3080D08F47}"/>
              </a:ext>
            </a:extLst>
          </p:cNvPr>
          <p:cNvSpPr>
            <a:spLocks noGrp="1"/>
          </p:cNvSpPr>
          <p:nvPr>
            <p:ph type="hdr" sz="quarter"/>
          </p:nvPr>
        </p:nvSpPr>
        <p:spPr>
          <a:xfrm>
            <a:off x="1" y="1"/>
            <a:ext cx="3036888" cy="466725"/>
          </a:xfrm>
          <a:prstGeom prst="rect">
            <a:avLst/>
          </a:prstGeom>
        </p:spPr>
        <p:txBody>
          <a:bodyPr vert="horz" lIns="92104" tIns="46051" rIns="92104" bIns="46051"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E4E1629-2E62-1F97-E793-88415A1362E3}"/>
              </a:ext>
            </a:extLst>
          </p:cNvPr>
          <p:cNvSpPr>
            <a:spLocks noGrp="1"/>
          </p:cNvSpPr>
          <p:nvPr>
            <p:ph type="dt" idx="1"/>
          </p:nvPr>
        </p:nvSpPr>
        <p:spPr>
          <a:xfrm>
            <a:off x="3971925" y="1"/>
            <a:ext cx="3036888" cy="466725"/>
          </a:xfrm>
          <a:prstGeom prst="rect">
            <a:avLst/>
          </a:prstGeom>
        </p:spPr>
        <p:txBody>
          <a:bodyPr vert="horz" lIns="92104" tIns="46051" rIns="92104" bIns="46051" rtlCol="0"/>
          <a:lstStyle>
            <a:lvl1pPr algn="r">
              <a:defRPr sz="1200"/>
            </a:lvl1pPr>
          </a:lstStyle>
          <a:p>
            <a:pPr>
              <a:defRPr/>
            </a:pPr>
            <a:fld id="{5065A06E-279A-44E2-A011-49685A70F6DA}" type="datetimeFigureOut">
              <a:rPr lang="en-US"/>
              <a:pPr>
                <a:defRPr/>
              </a:pPr>
              <a:t>4/25/2026</a:t>
            </a:fld>
            <a:endParaRPr lang="en-US"/>
          </a:p>
        </p:txBody>
      </p:sp>
      <p:sp>
        <p:nvSpPr>
          <p:cNvPr id="4" name="Slide Image Placeholder 3">
            <a:extLst>
              <a:ext uri="{FF2B5EF4-FFF2-40B4-BE49-F238E27FC236}">
                <a16:creationId xmlns:a16="http://schemas.microsoft.com/office/drawing/2014/main" id="{E5604BEF-7482-274E-C3CA-5F979DC526A6}"/>
              </a:ext>
            </a:extLst>
          </p:cNvPr>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2104" tIns="46051" rIns="92104" bIns="46051" rtlCol="0" anchor="ctr"/>
          <a:lstStyle/>
          <a:p>
            <a:pPr lvl="0"/>
            <a:endParaRPr lang="en-US" noProof="0"/>
          </a:p>
        </p:txBody>
      </p:sp>
      <p:sp>
        <p:nvSpPr>
          <p:cNvPr id="5" name="Notes Placeholder 4">
            <a:extLst>
              <a:ext uri="{FF2B5EF4-FFF2-40B4-BE49-F238E27FC236}">
                <a16:creationId xmlns:a16="http://schemas.microsoft.com/office/drawing/2014/main" id="{EA79BC8F-942C-1284-3C37-6B2A3F674C40}"/>
              </a:ext>
            </a:extLst>
          </p:cNvPr>
          <p:cNvSpPr>
            <a:spLocks noGrp="1"/>
          </p:cNvSpPr>
          <p:nvPr>
            <p:ph type="body" sz="quarter" idx="3"/>
          </p:nvPr>
        </p:nvSpPr>
        <p:spPr>
          <a:xfrm>
            <a:off x="701676" y="4473575"/>
            <a:ext cx="5607050" cy="3660775"/>
          </a:xfrm>
          <a:prstGeom prst="rect">
            <a:avLst/>
          </a:prstGeom>
        </p:spPr>
        <p:txBody>
          <a:bodyPr vert="horz" lIns="92104" tIns="46051" rIns="92104" bIns="46051"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2EEE17A-5627-343E-A46B-54C90AD7788D}"/>
              </a:ext>
            </a:extLst>
          </p:cNvPr>
          <p:cNvSpPr>
            <a:spLocks noGrp="1"/>
          </p:cNvSpPr>
          <p:nvPr>
            <p:ph type="ftr" sz="quarter" idx="4"/>
          </p:nvPr>
        </p:nvSpPr>
        <p:spPr>
          <a:xfrm>
            <a:off x="1" y="8829676"/>
            <a:ext cx="3036888" cy="466725"/>
          </a:xfrm>
          <a:prstGeom prst="rect">
            <a:avLst/>
          </a:prstGeom>
        </p:spPr>
        <p:txBody>
          <a:bodyPr vert="horz" lIns="92104" tIns="46051" rIns="92104" bIns="46051"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E93CD98B-884B-F13F-88ED-D2B3ACD44FB4}"/>
              </a:ext>
            </a:extLst>
          </p:cNvPr>
          <p:cNvSpPr>
            <a:spLocks noGrp="1"/>
          </p:cNvSpPr>
          <p:nvPr>
            <p:ph type="sldNum" sz="quarter" idx="5"/>
          </p:nvPr>
        </p:nvSpPr>
        <p:spPr>
          <a:xfrm>
            <a:off x="3971925" y="8829676"/>
            <a:ext cx="3036888" cy="466725"/>
          </a:xfrm>
          <a:prstGeom prst="rect">
            <a:avLst/>
          </a:prstGeom>
        </p:spPr>
        <p:txBody>
          <a:bodyPr vert="horz" wrap="square" lIns="92104" tIns="46051" rIns="92104" bIns="46051" numCol="1" anchor="b" anchorCtr="0" compatLnSpc="1">
            <a:prstTxWarp prst="textNoShape">
              <a:avLst/>
            </a:prstTxWarp>
          </a:bodyPr>
          <a:lstStyle>
            <a:lvl1pPr algn="r">
              <a:defRPr sz="1200"/>
            </a:lvl1pPr>
          </a:lstStyle>
          <a:p>
            <a:pPr>
              <a:defRPr/>
            </a:pPr>
            <a:fld id="{1F635660-E19A-42E0-8FDE-99576AE0743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8A39885F-AFEB-C821-5594-E85CD90DE5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A662FFF6-E765-21B9-3125-644C135FB0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Explain the session format with a brief overview.</a:t>
            </a:r>
          </a:p>
          <a:p>
            <a:pPr eaLnBrk="1" hangingPunct="1">
              <a:spcBef>
                <a:spcPct val="0"/>
              </a:spcBef>
            </a:pPr>
            <a:r>
              <a:rPr lang="en-US" altLang="en-US"/>
              <a:t>Make sure handouts are distributed.</a:t>
            </a:r>
          </a:p>
          <a:p>
            <a:pPr eaLnBrk="1" hangingPunct="1">
              <a:spcBef>
                <a:spcPct val="0"/>
              </a:spcBef>
            </a:pPr>
            <a:r>
              <a:rPr lang="en-US" altLang="en-US"/>
              <a:t>Let folks know to hold questions till the end.</a:t>
            </a:r>
          </a:p>
        </p:txBody>
      </p:sp>
      <p:sp>
        <p:nvSpPr>
          <p:cNvPr id="10244" name="Slide Number Placeholder 3">
            <a:extLst>
              <a:ext uri="{FF2B5EF4-FFF2-40B4-BE49-F238E27FC236}">
                <a16:creationId xmlns:a16="http://schemas.microsoft.com/office/drawing/2014/main" id="{58B50D0F-BA2C-1E60-E8B8-4C7AA45FE0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2364" indent="-288883">
              <a:defRPr>
                <a:solidFill>
                  <a:schemeClr val="tx1"/>
                </a:solidFill>
                <a:latin typeface="Calibri" panose="020F0502020204030204" pitchFamily="34" charset="0"/>
              </a:defRPr>
            </a:lvl2pPr>
            <a:lvl3pPr marL="1158705" indent="-231741">
              <a:defRPr>
                <a:solidFill>
                  <a:schemeClr val="tx1"/>
                </a:solidFill>
                <a:latin typeface="Calibri" panose="020F0502020204030204" pitchFamily="34" charset="0"/>
              </a:defRPr>
            </a:lvl3pPr>
            <a:lvl4pPr marL="1622187" indent="-231741">
              <a:defRPr>
                <a:solidFill>
                  <a:schemeClr val="tx1"/>
                </a:solidFill>
                <a:latin typeface="Calibri" panose="020F0502020204030204" pitchFamily="34" charset="0"/>
              </a:defRPr>
            </a:lvl4pPr>
            <a:lvl5pPr marL="2085669" indent="-231741">
              <a:defRPr>
                <a:solidFill>
                  <a:schemeClr val="tx1"/>
                </a:solidFill>
                <a:latin typeface="Calibri" panose="020F0502020204030204" pitchFamily="34" charset="0"/>
              </a:defRPr>
            </a:lvl5pPr>
            <a:lvl6pPr marL="2542802" indent="-231741" defTabSz="457133" eaLnBrk="0" fontAlgn="base" hangingPunct="0">
              <a:spcBef>
                <a:spcPct val="0"/>
              </a:spcBef>
              <a:spcAft>
                <a:spcPct val="0"/>
              </a:spcAft>
              <a:defRPr>
                <a:solidFill>
                  <a:schemeClr val="tx1"/>
                </a:solidFill>
                <a:latin typeface="Calibri" panose="020F0502020204030204" pitchFamily="34" charset="0"/>
              </a:defRPr>
            </a:lvl6pPr>
            <a:lvl7pPr marL="2999935" indent="-231741" defTabSz="457133" eaLnBrk="0" fontAlgn="base" hangingPunct="0">
              <a:spcBef>
                <a:spcPct val="0"/>
              </a:spcBef>
              <a:spcAft>
                <a:spcPct val="0"/>
              </a:spcAft>
              <a:defRPr>
                <a:solidFill>
                  <a:schemeClr val="tx1"/>
                </a:solidFill>
                <a:latin typeface="Calibri" panose="020F0502020204030204" pitchFamily="34" charset="0"/>
              </a:defRPr>
            </a:lvl7pPr>
            <a:lvl8pPr marL="3457069" indent="-231741" defTabSz="457133" eaLnBrk="0" fontAlgn="base" hangingPunct="0">
              <a:spcBef>
                <a:spcPct val="0"/>
              </a:spcBef>
              <a:spcAft>
                <a:spcPct val="0"/>
              </a:spcAft>
              <a:defRPr>
                <a:solidFill>
                  <a:schemeClr val="tx1"/>
                </a:solidFill>
                <a:latin typeface="Calibri" panose="020F0502020204030204" pitchFamily="34" charset="0"/>
              </a:defRPr>
            </a:lvl8pPr>
            <a:lvl9pPr marL="3914201" indent="-231741" defTabSz="457133" eaLnBrk="0" fontAlgn="base" hangingPunct="0">
              <a:spcBef>
                <a:spcPct val="0"/>
              </a:spcBef>
              <a:spcAft>
                <a:spcPct val="0"/>
              </a:spcAft>
              <a:defRPr>
                <a:solidFill>
                  <a:schemeClr val="tx1"/>
                </a:solidFill>
                <a:latin typeface="Calibri" panose="020F0502020204030204" pitchFamily="34" charset="0"/>
              </a:defRPr>
            </a:lvl9pPr>
          </a:lstStyle>
          <a:p>
            <a:fld id="{3D9D65F1-051A-4431-8FBE-A007D8E5FD93}"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8BD4015-2159-3B75-28FF-1A5AE90085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357238F0-CD4A-C3CB-482D-61B9E2E551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id="{A90D90DB-87D3-30A1-18FB-E5E64DCFD3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604" indent="-287296">
              <a:defRPr>
                <a:solidFill>
                  <a:schemeClr val="tx1"/>
                </a:solidFill>
                <a:latin typeface="Calibri" panose="020F0502020204030204" pitchFamily="34" charset="0"/>
              </a:defRPr>
            </a:lvl2pPr>
            <a:lvl3pPr marL="1150769" indent="-230154">
              <a:defRPr>
                <a:solidFill>
                  <a:schemeClr val="tx1"/>
                </a:solidFill>
                <a:latin typeface="Calibri" panose="020F0502020204030204" pitchFamily="34" charset="0"/>
              </a:defRPr>
            </a:lvl3pPr>
            <a:lvl4pPr marL="1611077" indent="-230154">
              <a:defRPr>
                <a:solidFill>
                  <a:schemeClr val="tx1"/>
                </a:solidFill>
                <a:latin typeface="Calibri" panose="020F0502020204030204" pitchFamily="34" charset="0"/>
              </a:defRPr>
            </a:lvl4pPr>
            <a:lvl5pPr marL="2071384" indent="-230154">
              <a:defRPr>
                <a:solidFill>
                  <a:schemeClr val="tx1"/>
                </a:solidFill>
                <a:latin typeface="Calibri" panose="020F0502020204030204" pitchFamily="34" charset="0"/>
              </a:defRPr>
            </a:lvl5pPr>
            <a:lvl6pPr marL="2528518" indent="-230154" defTabSz="457133" eaLnBrk="0" fontAlgn="base" hangingPunct="0">
              <a:spcBef>
                <a:spcPct val="0"/>
              </a:spcBef>
              <a:spcAft>
                <a:spcPct val="0"/>
              </a:spcAft>
              <a:defRPr>
                <a:solidFill>
                  <a:schemeClr val="tx1"/>
                </a:solidFill>
                <a:latin typeface="Calibri" panose="020F0502020204030204" pitchFamily="34" charset="0"/>
              </a:defRPr>
            </a:lvl6pPr>
            <a:lvl7pPr marL="2985650" indent="-230154" defTabSz="457133" eaLnBrk="0" fontAlgn="base" hangingPunct="0">
              <a:spcBef>
                <a:spcPct val="0"/>
              </a:spcBef>
              <a:spcAft>
                <a:spcPct val="0"/>
              </a:spcAft>
              <a:defRPr>
                <a:solidFill>
                  <a:schemeClr val="tx1"/>
                </a:solidFill>
                <a:latin typeface="Calibri" panose="020F0502020204030204" pitchFamily="34" charset="0"/>
              </a:defRPr>
            </a:lvl7pPr>
            <a:lvl8pPr marL="3442784" indent="-230154" defTabSz="457133" eaLnBrk="0" fontAlgn="base" hangingPunct="0">
              <a:spcBef>
                <a:spcPct val="0"/>
              </a:spcBef>
              <a:spcAft>
                <a:spcPct val="0"/>
              </a:spcAft>
              <a:defRPr>
                <a:solidFill>
                  <a:schemeClr val="tx1"/>
                </a:solidFill>
                <a:latin typeface="Calibri" panose="020F0502020204030204" pitchFamily="34" charset="0"/>
              </a:defRPr>
            </a:lvl8pPr>
            <a:lvl9pPr marL="3899916" indent="-230154" defTabSz="457133" eaLnBrk="0" fontAlgn="base" hangingPunct="0">
              <a:spcBef>
                <a:spcPct val="0"/>
              </a:spcBef>
              <a:spcAft>
                <a:spcPct val="0"/>
              </a:spcAft>
              <a:defRPr>
                <a:solidFill>
                  <a:schemeClr val="tx1"/>
                </a:solidFill>
                <a:latin typeface="Calibri" panose="020F0502020204030204" pitchFamily="34" charset="0"/>
              </a:defRPr>
            </a:lvl9pPr>
          </a:lstStyle>
          <a:p>
            <a:fld id="{7A24F2B3-F7F0-49F6-AAE7-97A5C105AAAD}" type="slidenum">
              <a:rPr lang="en-US" altLang="en-US" smtClean="0"/>
              <a:pPr/>
              <a:t>19</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10C0DAD2-B357-B0BF-F9B2-09E9D77513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833AACA9-CDC5-B228-B547-AE798494A7C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a:extLst>
              <a:ext uri="{FF2B5EF4-FFF2-40B4-BE49-F238E27FC236}">
                <a16:creationId xmlns:a16="http://schemas.microsoft.com/office/drawing/2014/main" id="{14AA95AF-9CCE-3C12-5227-C63251B682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604" indent="-287296">
              <a:defRPr>
                <a:solidFill>
                  <a:schemeClr val="tx1"/>
                </a:solidFill>
                <a:latin typeface="Calibri" panose="020F0502020204030204" pitchFamily="34" charset="0"/>
              </a:defRPr>
            </a:lvl2pPr>
            <a:lvl3pPr marL="1150769" indent="-230154">
              <a:defRPr>
                <a:solidFill>
                  <a:schemeClr val="tx1"/>
                </a:solidFill>
                <a:latin typeface="Calibri" panose="020F0502020204030204" pitchFamily="34" charset="0"/>
              </a:defRPr>
            </a:lvl3pPr>
            <a:lvl4pPr marL="1611077" indent="-230154">
              <a:defRPr>
                <a:solidFill>
                  <a:schemeClr val="tx1"/>
                </a:solidFill>
                <a:latin typeface="Calibri" panose="020F0502020204030204" pitchFamily="34" charset="0"/>
              </a:defRPr>
            </a:lvl4pPr>
            <a:lvl5pPr marL="2071384" indent="-230154">
              <a:defRPr>
                <a:solidFill>
                  <a:schemeClr val="tx1"/>
                </a:solidFill>
                <a:latin typeface="Calibri" panose="020F0502020204030204" pitchFamily="34" charset="0"/>
              </a:defRPr>
            </a:lvl5pPr>
            <a:lvl6pPr marL="2528518" indent="-230154" defTabSz="457133" eaLnBrk="0" fontAlgn="base" hangingPunct="0">
              <a:spcBef>
                <a:spcPct val="0"/>
              </a:spcBef>
              <a:spcAft>
                <a:spcPct val="0"/>
              </a:spcAft>
              <a:defRPr>
                <a:solidFill>
                  <a:schemeClr val="tx1"/>
                </a:solidFill>
                <a:latin typeface="Calibri" panose="020F0502020204030204" pitchFamily="34" charset="0"/>
              </a:defRPr>
            </a:lvl6pPr>
            <a:lvl7pPr marL="2985650" indent="-230154" defTabSz="457133" eaLnBrk="0" fontAlgn="base" hangingPunct="0">
              <a:spcBef>
                <a:spcPct val="0"/>
              </a:spcBef>
              <a:spcAft>
                <a:spcPct val="0"/>
              </a:spcAft>
              <a:defRPr>
                <a:solidFill>
                  <a:schemeClr val="tx1"/>
                </a:solidFill>
                <a:latin typeface="Calibri" panose="020F0502020204030204" pitchFamily="34" charset="0"/>
              </a:defRPr>
            </a:lvl7pPr>
            <a:lvl8pPr marL="3442784" indent="-230154" defTabSz="457133" eaLnBrk="0" fontAlgn="base" hangingPunct="0">
              <a:spcBef>
                <a:spcPct val="0"/>
              </a:spcBef>
              <a:spcAft>
                <a:spcPct val="0"/>
              </a:spcAft>
              <a:defRPr>
                <a:solidFill>
                  <a:schemeClr val="tx1"/>
                </a:solidFill>
                <a:latin typeface="Calibri" panose="020F0502020204030204" pitchFamily="34" charset="0"/>
              </a:defRPr>
            </a:lvl8pPr>
            <a:lvl9pPr marL="3899916" indent="-230154" defTabSz="457133" eaLnBrk="0" fontAlgn="base" hangingPunct="0">
              <a:spcBef>
                <a:spcPct val="0"/>
              </a:spcBef>
              <a:spcAft>
                <a:spcPct val="0"/>
              </a:spcAft>
              <a:defRPr>
                <a:solidFill>
                  <a:schemeClr val="tx1"/>
                </a:solidFill>
                <a:latin typeface="Calibri" panose="020F0502020204030204" pitchFamily="34" charset="0"/>
              </a:defRPr>
            </a:lvl9pPr>
          </a:lstStyle>
          <a:p>
            <a:fld id="{E5FBE7C9-EF51-4D4A-B376-FBCC784FD22F}" type="slidenum">
              <a:rPr lang="en-US" altLang="en-US" smtClean="0"/>
              <a:pPr/>
              <a:t>20</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C239522-C9B6-8E4E-8CF5-368051EF85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BD0E6820-91F9-C887-819E-F697D55388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Basic elements for GA and walk through each step</a:t>
            </a:r>
          </a:p>
          <a:p>
            <a:endParaRPr lang="en-US" altLang="en-US" dirty="0"/>
          </a:p>
          <a:p>
            <a:r>
              <a:rPr lang="en-US" altLang="en-US" dirty="0"/>
              <a:t>How does their circuit address some but not all? </a:t>
            </a:r>
          </a:p>
          <a:p>
            <a:r>
              <a:rPr lang="en-US" altLang="en-US" dirty="0"/>
              <a:t>What is the benefit of looking past some but not all? What is the benefit of forcing people with IDD into a guardianship?</a:t>
            </a:r>
          </a:p>
        </p:txBody>
      </p:sp>
      <p:sp>
        <p:nvSpPr>
          <p:cNvPr id="30724" name="Slide Number Placeholder 3">
            <a:extLst>
              <a:ext uri="{FF2B5EF4-FFF2-40B4-BE49-F238E27FC236}">
                <a16:creationId xmlns:a16="http://schemas.microsoft.com/office/drawing/2014/main" id="{B8AB0ACE-376F-9A2C-3A1D-E94AAD5A4B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841" indent="-285708">
              <a:defRPr>
                <a:solidFill>
                  <a:schemeClr val="tx1"/>
                </a:solidFill>
                <a:latin typeface="Calibri" panose="020F0502020204030204" pitchFamily="34" charset="0"/>
              </a:defRPr>
            </a:lvl2pPr>
            <a:lvl3pPr marL="1142833" indent="-228567">
              <a:defRPr>
                <a:solidFill>
                  <a:schemeClr val="tx1"/>
                </a:solidFill>
                <a:latin typeface="Calibri" panose="020F0502020204030204" pitchFamily="34" charset="0"/>
              </a:defRPr>
            </a:lvl3pPr>
            <a:lvl4pPr marL="1599965" indent="-228567">
              <a:defRPr>
                <a:solidFill>
                  <a:schemeClr val="tx1"/>
                </a:solidFill>
                <a:latin typeface="Calibri" panose="020F0502020204030204" pitchFamily="34" charset="0"/>
              </a:defRPr>
            </a:lvl4pPr>
            <a:lvl5pPr marL="2057099" indent="-228567">
              <a:defRPr>
                <a:solidFill>
                  <a:schemeClr val="tx1"/>
                </a:solidFill>
                <a:latin typeface="Calibri" panose="020F0502020204030204" pitchFamily="34" charset="0"/>
              </a:defRPr>
            </a:lvl5pPr>
            <a:lvl6pPr marL="2514232" indent="-228567" defTabSz="457133" eaLnBrk="0" fontAlgn="base" hangingPunct="0">
              <a:spcBef>
                <a:spcPct val="0"/>
              </a:spcBef>
              <a:spcAft>
                <a:spcPct val="0"/>
              </a:spcAft>
              <a:defRPr>
                <a:solidFill>
                  <a:schemeClr val="tx1"/>
                </a:solidFill>
                <a:latin typeface="Calibri" panose="020F0502020204030204" pitchFamily="34" charset="0"/>
              </a:defRPr>
            </a:lvl6pPr>
            <a:lvl7pPr marL="2971364" indent="-228567" defTabSz="457133" eaLnBrk="0" fontAlgn="base" hangingPunct="0">
              <a:spcBef>
                <a:spcPct val="0"/>
              </a:spcBef>
              <a:spcAft>
                <a:spcPct val="0"/>
              </a:spcAft>
              <a:defRPr>
                <a:solidFill>
                  <a:schemeClr val="tx1"/>
                </a:solidFill>
                <a:latin typeface="Calibri" panose="020F0502020204030204" pitchFamily="34" charset="0"/>
              </a:defRPr>
            </a:lvl7pPr>
            <a:lvl8pPr marL="3428498" indent="-228567" defTabSz="457133" eaLnBrk="0" fontAlgn="base" hangingPunct="0">
              <a:spcBef>
                <a:spcPct val="0"/>
              </a:spcBef>
              <a:spcAft>
                <a:spcPct val="0"/>
              </a:spcAft>
              <a:defRPr>
                <a:solidFill>
                  <a:schemeClr val="tx1"/>
                </a:solidFill>
                <a:latin typeface="Calibri" panose="020F0502020204030204" pitchFamily="34" charset="0"/>
              </a:defRPr>
            </a:lvl8pPr>
            <a:lvl9pPr marL="3885630" indent="-228567" defTabSz="457133" eaLnBrk="0" fontAlgn="base" hangingPunct="0">
              <a:spcBef>
                <a:spcPct val="0"/>
              </a:spcBef>
              <a:spcAft>
                <a:spcPct val="0"/>
              </a:spcAft>
              <a:defRPr>
                <a:solidFill>
                  <a:schemeClr val="tx1"/>
                </a:solidFill>
                <a:latin typeface="Calibri" panose="020F0502020204030204" pitchFamily="34" charset="0"/>
              </a:defRPr>
            </a:lvl9pPr>
          </a:lstStyle>
          <a:p>
            <a:fld id="{AC0EC9FC-1B37-4888-A4A2-2CEBE1D31CE2}" type="slidenum">
              <a:rPr lang="en-US" altLang="en-US" smtClean="0"/>
              <a:pPr/>
              <a:t>21</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82C03036-CF48-6D81-0D21-728340226F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819BEADC-C0F3-DDE9-40C8-1130DA4358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Why just this group? What about everyone else? Me, I just include them in “intellectual </a:t>
            </a:r>
            <a:r>
              <a:rPr lang="en-US" altLang="en-US" dirty="0" err="1"/>
              <a:t>disabiltiy</a:t>
            </a:r>
            <a:endParaRPr lang="en-US" altLang="en-US" dirty="0"/>
          </a:p>
        </p:txBody>
      </p:sp>
      <p:sp>
        <p:nvSpPr>
          <p:cNvPr id="32772" name="Slide Number Placeholder 3">
            <a:extLst>
              <a:ext uri="{FF2B5EF4-FFF2-40B4-BE49-F238E27FC236}">
                <a16:creationId xmlns:a16="http://schemas.microsoft.com/office/drawing/2014/main" id="{808BCC09-70D9-D171-880F-1C101130B2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604" indent="-287296">
              <a:defRPr>
                <a:solidFill>
                  <a:schemeClr val="tx1"/>
                </a:solidFill>
                <a:latin typeface="Calibri" panose="020F0502020204030204" pitchFamily="34" charset="0"/>
              </a:defRPr>
            </a:lvl2pPr>
            <a:lvl3pPr marL="1150769" indent="-230154">
              <a:defRPr>
                <a:solidFill>
                  <a:schemeClr val="tx1"/>
                </a:solidFill>
                <a:latin typeface="Calibri" panose="020F0502020204030204" pitchFamily="34" charset="0"/>
              </a:defRPr>
            </a:lvl3pPr>
            <a:lvl4pPr marL="1611077" indent="-230154">
              <a:defRPr>
                <a:solidFill>
                  <a:schemeClr val="tx1"/>
                </a:solidFill>
                <a:latin typeface="Calibri" panose="020F0502020204030204" pitchFamily="34" charset="0"/>
              </a:defRPr>
            </a:lvl4pPr>
            <a:lvl5pPr marL="2071384" indent="-230154">
              <a:defRPr>
                <a:solidFill>
                  <a:schemeClr val="tx1"/>
                </a:solidFill>
                <a:latin typeface="Calibri" panose="020F0502020204030204" pitchFamily="34" charset="0"/>
              </a:defRPr>
            </a:lvl5pPr>
            <a:lvl6pPr marL="2528518" indent="-230154" defTabSz="457133" eaLnBrk="0" fontAlgn="base" hangingPunct="0">
              <a:spcBef>
                <a:spcPct val="0"/>
              </a:spcBef>
              <a:spcAft>
                <a:spcPct val="0"/>
              </a:spcAft>
              <a:defRPr>
                <a:solidFill>
                  <a:schemeClr val="tx1"/>
                </a:solidFill>
                <a:latin typeface="Calibri" panose="020F0502020204030204" pitchFamily="34" charset="0"/>
              </a:defRPr>
            </a:lvl6pPr>
            <a:lvl7pPr marL="2985650" indent="-230154" defTabSz="457133" eaLnBrk="0" fontAlgn="base" hangingPunct="0">
              <a:spcBef>
                <a:spcPct val="0"/>
              </a:spcBef>
              <a:spcAft>
                <a:spcPct val="0"/>
              </a:spcAft>
              <a:defRPr>
                <a:solidFill>
                  <a:schemeClr val="tx1"/>
                </a:solidFill>
                <a:latin typeface="Calibri" panose="020F0502020204030204" pitchFamily="34" charset="0"/>
              </a:defRPr>
            </a:lvl7pPr>
            <a:lvl8pPr marL="3442784" indent="-230154" defTabSz="457133" eaLnBrk="0" fontAlgn="base" hangingPunct="0">
              <a:spcBef>
                <a:spcPct val="0"/>
              </a:spcBef>
              <a:spcAft>
                <a:spcPct val="0"/>
              </a:spcAft>
              <a:defRPr>
                <a:solidFill>
                  <a:schemeClr val="tx1"/>
                </a:solidFill>
                <a:latin typeface="Calibri" panose="020F0502020204030204" pitchFamily="34" charset="0"/>
              </a:defRPr>
            </a:lvl8pPr>
            <a:lvl9pPr marL="3899916" indent="-230154" defTabSz="457133" eaLnBrk="0" fontAlgn="base" hangingPunct="0">
              <a:spcBef>
                <a:spcPct val="0"/>
              </a:spcBef>
              <a:spcAft>
                <a:spcPct val="0"/>
              </a:spcAft>
              <a:defRPr>
                <a:solidFill>
                  <a:schemeClr val="tx1"/>
                </a:solidFill>
                <a:latin typeface="Calibri" panose="020F0502020204030204" pitchFamily="34" charset="0"/>
              </a:defRPr>
            </a:lvl9pPr>
          </a:lstStyle>
          <a:p>
            <a:fld id="{7F84B024-D718-484E-8E6B-D3FD09544AF5}" type="slidenum">
              <a:rPr lang="en-US" altLang="en-US" smtClean="0"/>
              <a:pPr/>
              <a:t>22</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82C03036-CF48-6D81-0D21-728340226F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819BEADC-C0F3-DDE9-40C8-1130DA4358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id="{808BCC09-70D9-D171-880F-1C101130B2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604" indent="-287296">
              <a:defRPr>
                <a:solidFill>
                  <a:schemeClr val="tx1"/>
                </a:solidFill>
                <a:latin typeface="Calibri" panose="020F0502020204030204" pitchFamily="34" charset="0"/>
              </a:defRPr>
            </a:lvl2pPr>
            <a:lvl3pPr marL="1150769" indent="-230154">
              <a:defRPr>
                <a:solidFill>
                  <a:schemeClr val="tx1"/>
                </a:solidFill>
                <a:latin typeface="Calibri" panose="020F0502020204030204" pitchFamily="34" charset="0"/>
              </a:defRPr>
            </a:lvl3pPr>
            <a:lvl4pPr marL="1611077" indent="-230154">
              <a:defRPr>
                <a:solidFill>
                  <a:schemeClr val="tx1"/>
                </a:solidFill>
                <a:latin typeface="Calibri" panose="020F0502020204030204" pitchFamily="34" charset="0"/>
              </a:defRPr>
            </a:lvl4pPr>
            <a:lvl5pPr marL="2071384" indent="-230154">
              <a:defRPr>
                <a:solidFill>
                  <a:schemeClr val="tx1"/>
                </a:solidFill>
                <a:latin typeface="Calibri" panose="020F0502020204030204" pitchFamily="34" charset="0"/>
              </a:defRPr>
            </a:lvl5pPr>
            <a:lvl6pPr marL="2528518" indent="-230154" defTabSz="457133" eaLnBrk="0" fontAlgn="base" hangingPunct="0">
              <a:spcBef>
                <a:spcPct val="0"/>
              </a:spcBef>
              <a:spcAft>
                <a:spcPct val="0"/>
              </a:spcAft>
              <a:defRPr>
                <a:solidFill>
                  <a:schemeClr val="tx1"/>
                </a:solidFill>
                <a:latin typeface="Calibri" panose="020F0502020204030204" pitchFamily="34" charset="0"/>
              </a:defRPr>
            </a:lvl6pPr>
            <a:lvl7pPr marL="2985650" indent="-230154" defTabSz="457133" eaLnBrk="0" fontAlgn="base" hangingPunct="0">
              <a:spcBef>
                <a:spcPct val="0"/>
              </a:spcBef>
              <a:spcAft>
                <a:spcPct val="0"/>
              </a:spcAft>
              <a:defRPr>
                <a:solidFill>
                  <a:schemeClr val="tx1"/>
                </a:solidFill>
                <a:latin typeface="Calibri" panose="020F0502020204030204" pitchFamily="34" charset="0"/>
              </a:defRPr>
            </a:lvl7pPr>
            <a:lvl8pPr marL="3442784" indent="-230154" defTabSz="457133" eaLnBrk="0" fontAlgn="base" hangingPunct="0">
              <a:spcBef>
                <a:spcPct val="0"/>
              </a:spcBef>
              <a:spcAft>
                <a:spcPct val="0"/>
              </a:spcAft>
              <a:defRPr>
                <a:solidFill>
                  <a:schemeClr val="tx1"/>
                </a:solidFill>
                <a:latin typeface="Calibri" panose="020F0502020204030204" pitchFamily="34" charset="0"/>
              </a:defRPr>
            </a:lvl8pPr>
            <a:lvl9pPr marL="3899916" indent="-230154" defTabSz="457133" eaLnBrk="0" fontAlgn="base" hangingPunct="0">
              <a:spcBef>
                <a:spcPct val="0"/>
              </a:spcBef>
              <a:spcAft>
                <a:spcPct val="0"/>
              </a:spcAft>
              <a:defRPr>
                <a:solidFill>
                  <a:schemeClr val="tx1"/>
                </a:solidFill>
                <a:latin typeface="Calibri" panose="020F0502020204030204" pitchFamily="34" charset="0"/>
              </a:defRPr>
            </a:lvl9pPr>
          </a:lstStyle>
          <a:p>
            <a:fld id="{7F84B024-D718-484E-8E6B-D3FD09544AF5}" type="slidenum">
              <a:rPr lang="en-US" altLang="en-US" smtClean="0"/>
              <a:pPr/>
              <a:t>23</a:t>
            </a:fld>
            <a:endParaRPr lang="en-US" altLang="en-US"/>
          </a:p>
        </p:txBody>
      </p:sp>
    </p:spTree>
    <p:extLst>
      <p:ext uri="{BB962C8B-B14F-4D97-AF65-F5344CB8AC3E}">
        <p14:creationId xmlns:p14="http://schemas.microsoft.com/office/powerpoint/2010/main" val="2440940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82C03036-CF48-6D81-0D21-728340226F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819BEADC-C0F3-DDE9-40C8-1130DA4358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2772" name="Slide Number Placeholder 3">
            <a:extLst>
              <a:ext uri="{FF2B5EF4-FFF2-40B4-BE49-F238E27FC236}">
                <a16:creationId xmlns:a16="http://schemas.microsoft.com/office/drawing/2014/main" id="{808BCC09-70D9-D171-880F-1C101130B2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604" indent="-287296">
              <a:defRPr>
                <a:solidFill>
                  <a:schemeClr val="tx1"/>
                </a:solidFill>
                <a:latin typeface="Calibri" panose="020F0502020204030204" pitchFamily="34" charset="0"/>
              </a:defRPr>
            </a:lvl2pPr>
            <a:lvl3pPr marL="1150769" indent="-230154">
              <a:defRPr>
                <a:solidFill>
                  <a:schemeClr val="tx1"/>
                </a:solidFill>
                <a:latin typeface="Calibri" panose="020F0502020204030204" pitchFamily="34" charset="0"/>
              </a:defRPr>
            </a:lvl3pPr>
            <a:lvl4pPr marL="1611077" indent="-230154">
              <a:defRPr>
                <a:solidFill>
                  <a:schemeClr val="tx1"/>
                </a:solidFill>
                <a:latin typeface="Calibri" panose="020F0502020204030204" pitchFamily="34" charset="0"/>
              </a:defRPr>
            </a:lvl4pPr>
            <a:lvl5pPr marL="2071384" indent="-230154">
              <a:defRPr>
                <a:solidFill>
                  <a:schemeClr val="tx1"/>
                </a:solidFill>
                <a:latin typeface="Calibri" panose="020F0502020204030204" pitchFamily="34" charset="0"/>
              </a:defRPr>
            </a:lvl5pPr>
            <a:lvl6pPr marL="2528518" indent="-230154" defTabSz="457133" eaLnBrk="0" fontAlgn="base" hangingPunct="0">
              <a:spcBef>
                <a:spcPct val="0"/>
              </a:spcBef>
              <a:spcAft>
                <a:spcPct val="0"/>
              </a:spcAft>
              <a:defRPr>
                <a:solidFill>
                  <a:schemeClr val="tx1"/>
                </a:solidFill>
                <a:latin typeface="Calibri" panose="020F0502020204030204" pitchFamily="34" charset="0"/>
              </a:defRPr>
            </a:lvl6pPr>
            <a:lvl7pPr marL="2985650" indent="-230154" defTabSz="457133" eaLnBrk="0" fontAlgn="base" hangingPunct="0">
              <a:spcBef>
                <a:spcPct val="0"/>
              </a:spcBef>
              <a:spcAft>
                <a:spcPct val="0"/>
              </a:spcAft>
              <a:defRPr>
                <a:solidFill>
                  <a:schemeClr val="tx1"/>
                </a:solidFill>
                <a:latin typeface="Calibri" panose="020F0502020204030204" pitchFamily="34" charset="0"/>
              </a:defRPr>
            </a:lvl7pPr>
            <a:lvl8pPr marL="3442784" indent="-230154" defTabSz="457133" eaLnBrk="0" fontAlgn="base" hangingPunct="0">
              <a:spcBef>
                <a:spcPct val="0"/>
              </a:spcBef>
              <a:spcAft>
                <a:spcPct val="0"/>
              </a:spcAft>
              <a:defRPr>
                <a:solidFill>
                  <a:schemeClr val="tx1"/>
                </a:solidFill>
                <a:latin typeface="Calibri" panose="020F0502020204030204" pitchFamily="34" charset="0"/>
              </a:defRPr>
            </a:lvl8pPr>
            <a:lvl9pPr marL="3899916" indent="-230154" defTabSz="457133" eaLnBrk="0" fontAlgn="base" hangingPunct="0">
              <a:spcBef>
                <a:spcPct val="0"/>
              </a:spcBef>
              <a:spcAft>
                <a:spcPct val="0"/>
              </a:spcAft>
              <a:defRPr>
                <a:solidFill>
                  <a:schemeClr val="tx1"/>
                </a:solidFill>
                <a:latin typeface="Calibri" panose="020F0502020204030204" pitchFamily="34" charset="0"/>
              </a:defRPr>
            </a:lvl9pPr>
          </a:lstStyle>
          <a:p>
            <a:fld id="{7F84B024-D718-484E-8E6B-D3FD09544AF5}" type="slidenum">
              <a:rPr lang="en-US" altLang="en-US" smtClean="0"/>
              <a:pPr/>
              <a:t>24</a:t>
            </a:fld>
            <a:endParaRPr lang="en-US" altLang="en-US"/>
          </a:p>
        </p:txBody>
      </p:sp>
    </p:spTree>
    <p:extLst>
      <p:ext uri="{BB962C8B-B14F-4D97-AF65-F5344CB8AC3E}">
        <p14:creationId xmlns:p14="http://schemas.microsoft.com/office/powerpoint/2010/main" val="517031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82C03036-CF48-6D81-0D21-728340226F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819BEADC-C0F3-DDE9-40C8-1130DA4358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id="{808BCC09-70D9-D171-880F-1C101130B2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604" indent="-287296">
              <a:defRPr>
                <a:solidFill>
                  <a:schemeClr val="tx1"/>
                </a:solidFill>
                <a:latin typeface="Calibri" panose="020F0502020204030204" pitchFamily="34" charset="0"/>
              </a:defRPr>
            </a:lvl2pPr>
            <a:lvl3pPr marL="1150769" indent="-230154">
              <a:defRPr>
                <a:solidFill>
                  <a:schemeClr val="tx1"/>
                </a:solidFill>
                <a:latin typeface="Calibri" panose="020F0502020204030204" pitchFamily="34" charset="0"/>
              </a:defRPr>
            </a:lvl3pPr>
            <a:lvl4pPr marL="1611077" indent="-230154">
              <a:defRPr>
                <a:solidFill>
                  <a:schemeClr val="tx1"/>
                </a:solidFill>
                <a:latin typeface="Calibri" panose="020F0502020204030204" pitchFamily="34" charset="0"/>
              </a:defRPr>
            </a:lvl4pPr>
            <a:lvl5pPr marL="2071384" indent="-230154">
              <a:defRPr>
                <a:solidFill>
                  <a:schemeClr val="tx1"/>
                </a:solidFill>
                <a:latin typeface="Calibri" panose="020F0502020204030204" pitchFamily="34" charset="0"/>
              </a:defRPr>
            </a:lvl5pPr>
            <a:lvl6pPr marL="2528518" indent="-230154" defTabSz="457133" eaLnBrk="0" fontAlgn="base" hangingPunct="0">
              <a:spcBef>
                <a:spcPct val="0"/>
              </a:spcBef>
              <a:spcAft>
                <a:spcPct val="0"/>
              </a:spcAft>
              <a:defRPr>
                <a:solidFill>
                  <a:schemeClr val="tx1"/>
                </a:solidFill>
                <a:latin typeface="Calibri" panose="020F0502020204030204" pitchFamily="34" charset="0"/>
              </a:defRPr>
            </a:lvl6pPr>
            <a:lvl7pPr marL="2985650" indent="-230154" defTabSz="457133" eaLnBrk="0" fontAlgn="base" hangingPunct="0">
              <a:spcBef>
                <a:spcPct val="0"/>
              </a:spcBef>
              <a:spcAft>
                <a:spcPct val="0"/>
              </a:spcAft>
              <a:defRPr>
                <a:solidFill>
                  <a:schemeClr val="tx1"/>
                </a:solidFill>
                <a:latin typeface="Calibri" panose="020F0502020204030204" pitchFamily="34" charset="0"/>
              </a:defRPr>
            </a:lvl7pPr>
            <a:lvl8pPr marL="3442784" indent="-230154" defTabSz="457133" eaLnBrk="0" fontAlgn="base" hangingPunct="0">
              <a:spcBef>
                <a:spcPct val="0"/>
              </a:spcBef>
              <a:spcAft>
                <a:spcPct val="0"/>
              </a:spcAft>
              <a:defRPr>
                <a:solidFill>
                  <a:schemeClr val="tx1"/>
                </a:solidFill>
                <a:latin typeface="Calibri" panose="020F0502020204030204" pitchFamily="34" charset="0"/>
              </a:defRPr>
            </a:lvl8pPr>
            <a:lvl9pPr marL="3899916" indent="-230154" defTabSz="457133" eaLnBrk="0" fontAlgn="base" hangingPunct="0">
              <a:spcBef>
                <a:spcPct val="0"/>
              </a:spcBef>
              <a:spcAft>
                <a:spcPct val="0"/>
              </a:spcAft>
              <a:defRPr>
                <a:solidFill>
                  <a:schemeClr val="tx1"/>
                </a:solidFill>
                <a:latin typeface="Calibri" panose="020F0502020204030204" pitchFamily="34" charset="0"/>
              </a:defRPr>
            </a:lvl9pPr>
          </a:lstStyle>
          <a:p>
            <a:fld id="{7F84B024-D718-484E-8E6B-D3FD09544AF5}" type="slidenum">
              <a:rPr lang="en-US" altLang="en-US" smtClean="0"/>
              <a:pPr/>
              <a:t>25</a:t>
            </a:fld>
            <a:endParaRPr lang="en-US" altLang="en-US"/>
          </a:p>
        </p:txBody>
      </p:sp>
    </p:spTree>
    <p:extLst>
      <p:ext uri="{BB962C8B-B14F-4D97-AF65-F5344CB8AC3E}">
        <p14:creationId xmlns:p14="http://schemas.microsoft.com/office/powerpoint/2010/main" val="1409256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needs to match the previous slide.</a:t>
            </a:r>
          </a:p>
        </p:txBody>
      </p:sp>
      <p:sp>
        <p:nvSpPr>
          <p:cNvPr id="4" name="Slide Number Placeholder 3"/>
          <p:cNvSpPr>
            <a:spLocks noGrp="1"/>
          </p:cNvSpPr>
          <p:nvPr>
            <p:ph type="sldNum" sz="quarter" idx="5"/>
          </p:nvPr>
        </p:nvSpPr>
        <p:spPr/>
        <p:txBody>
          <a:bodyPr/>
          <a:lstStyle/>
          <a:p>
            <a:pPr>
              <a:defRPr/>
            </a:pPr>
            <a:fld id="{1F635660-E19A-42E0-8FDE-99576AE07432}" type="slidenum">
              <a:rPr lang="en-US" altLang="en-US" smtClean="0"/>
              <a:pPr>
                <a:defRPr/>
              </a:pPr>
              <a:t>26</a:t>
            </a:fld>
            <a:endParaRPr lang="en-US" altLang="en-US"/>
          </a:p>
        </p:txBody>
      </p:sp>
    </p:spTree>
    <p:extLst>
      <p:ext uri="{BB962C8B-B14F-4D97-AF65-F5344CB8AC3E}">
        <p14:creationId xmlns:p14="http://schemas.microsoft.com/office/powerpoint/2010/main" val="597620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169DAA8B-2EAA-400E-BBDC-E92A650350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A19BC2C3-93D8-96DE-44B7-0936886E9B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9940" name="Slide Number Placeholder 3">
            <a:extLst>
              <a:ext uri="{FF2B5EF4-FFF2-40B4-BE49-F238E27FC236}">
                <a16:creationId xmlns:a16="http://schemas.microsoft.com/office/drawing/2014/main" id="{F028349B-923A-E274-6F34-36B4F804A2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604" indent="-287296">
              <a:defRPr>
                <a:solidFill>
                  <a:schemeClr val="tx1"/>
                </a:solidFill>
                <a:latin typeface="Calibri" panose="020F0502020204030204" pitchFamily="34" charset="0"/>
              </a:defRPr>
            </a:lvl2pPr>
            <a:lvl3pPr marL="1150769" indent="-230154">
              <a:defRPr>
                <a:solidFill>
                  <a:schemeClr val="tx1"/>
                </a:solidFill>
                <a:latin typeface="Calibri" panose="020F0502020204030204" pitchFamily="34" charset="0"/>
              </a:defRPr>
            </a:lvl3pPr>
            <a:lvl4pPr marL="1611077" indent="-230154">
              <a:defRPr>
                <a:solidFill>
                  <a:schemeClr val="tx1"/>
                </a:solidFill>
                <a:latin typeface="Calibri" panose="020F0502020204030204" pitchFamily="34" charset="0"/>
              </a:defRPr>
            </a:lvl4pPr>
            <a:lvl5pPr marL="2071384" indent="-230154">
              <a:defRPr>
                <a:solidFill>
                  <a:schemeClr val="tx1"/>
                </a:solidFill>
                <a:latin typeface="Calibri" panose="020F0502020204030204" pitchFamily="34" charset="0"/>
              </a:defRPr>
            </a:lvl5pPr>
            <a:lvl6pPr marL="2528518" indent="-230154" defTabSz="457133" eaLnBrk="0" fontAlgn="base" hangingPunct="0">
              <a:spcBef>
                <a:spcPct val="0"/>
              </a:spcBef>
              <a:spcAft>
                <a:spcPct val="0"/>
              </a:spcAft>
              <a:defRPr>
                <a:solidFill>
                  <a:schemeClr val="tx1"/>
                </a:solidFill>
                <a:latin typeface="Calibri" panose="020F0502020204030204" pitchFamily="34" charset="0"/>
              </a:defRPr>
            </a:lvl6pPr>
            <a:lvl7pPr marL="2985650" indent="-230154" defTabSz="457133" eaLnBrk="0" fontAlgn="base" hangingPunct="0">
              <a:spcBef>
                <a:spcPct val="0"/>
              </a:spcBef>
              <a:spcAft>
                <a:spcPct val="0"/>
              </a:spcAft>
              <a:defRPr>
                <a:solidFill>
                  <a:schemeClr val="tx1"/>
                </a:solidFill>
                <a:latin typeface="Calibri" panose="020F0502020204030204" pitchFamily="34" charset="0"/>
              </a:defRPr>
            </a:lvl7pPr>
            <a:lvl8pPr marL="3442784" indent="-230154" defTabSz="457133" eaLnBrk="0" fontAlgn="base" hangingPunct="0">
              <a:spcBef>
                <a:spcPct val="0"/>
              </a:spcBef>
              <a:spcAft>
                <a:spcPct val="0"/>
              </a:spcAft>
              <a:defRPr>
                <a:solidFill>
                  <a:schemeClr val="tx1"/>
                </a:solidFill>
                <a:latin typeface="Calibri" panose="020F0502020204030204" pitchFamily="34" charset="0"/>
              </a:defRPr>
            </a:lvl8pPr>
            <a:lvl9pPr marL="3899916" indent="-230154" defTabSz="457133" eaLnBrk="0" fontAlgn="base" hangingPunct="0">
              <a:spcBef>
                <a:spcPct val="0"/>
              </a:spcBef>
              <a:spcAft>
                <a:spcPct val="0"/>
              </a:spcAft>
              <a:defRPr>
                <a:solidFill>
                  <a:schemeClr val="tx1"/>
                </a:solidFill>
                <a:latin typeface="Calibri" panose="020F0502020204030204" pitchFamily="34" charset="0"/>
              </a:defRPr>
            </a:lvl9pPr>
          </a:lstStyle>
          <a:p>
            <a:fld id="{866FD143-3AFB-44F2-8C59-11C68933AAEE}" type="slidenum">
              <a:rPr lang="en-US" altLang="en-US" smtClean="0"/>
              <a:pPr/>
              <a:t>27</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DAA2190E-B6E8-59C4-D8CC-256F28D1D4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701CC241-CB8C-49F1-88B9-17BD8D1FDC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Jeanne, add the others and put them in the proper order</a:t>
            </a:r>
          </a:p>
        </p:txBody>
      </p:sp>
      <p:sp>
        <p:nvSpPr>
          <p:cNvPr id="41988" name="Slide Number Placeholder 3">
            <a:extLst>
              <a:ext uri="{FF2B5EF4-FFF2-40B4-BE49-F238E27FC236}">
                <a16:creationId xmlns:a16="http://schemas.microsoft.com/office/drawing/2014/main" id="{E1FE64CF-8350-5884-DB31-B55238A121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604" indent="-287296">
              <a:defRPr>
                <a:solidFill>
                  <a:schemeClr val="tx1"/>
                </a:solidFill>
                <a:latin typeface="Calibri" panose="020F0502020204030204" pitchFamily="34" charset="0"/>
              </a:defRPr>
            </a:lvl2pPr>
            <a:lvl3pPr marL="1150769" indent="-230154">
              <a:defRPr>
                <a:solidFill>
                  <a:schemeClr val="tx1"/>
                </a:solidFill>
                <a:latin typeface="Calibri" panose="020F0502020204030204" pitchFamily="34" charset="0"/>
              </a:defRPr>
            </a:lvl3pPr>
            <a:lvl4pPr marL="1611077" indent="-230154">
              <a:defRPr>
                <a:solidFill>
                  <a:schemeClr val="tx1"/>
                </a:solidFill>
                <a:latin typeface="Calibri" panose="020F0502020204030204" pitchFamily="34" charset="0"/>
              </a:defRPr>
            </a:lvl4pPr>
            <a:lvl5pPr marL="2071384" indent="-230154">
              <a:defRPr>
                <a:solidFill>
                  <a:schemeClr val="tx1"/>
                </a:solidFill>
                <a:latin typeface="Calibri" panose="020F0502020204030204" pitchFamily="34" charset="0"/>
              </a:defRPr>
            </a:lvl5pPr>
            <a:lvl6pPr marL="2528518" indent="-230154" defTabSz="457133" eaLnBrk="0" fontAlgn="base" hangingPunct="0">
              <a:spcBef>
                <a:spcPct val="0"/>
              </a:spcBef>
              <a:spcAft>
                <a:spcPct val="0"/>
              </a:spcAft>
              <a:defRPr>
                <a:solidFill>
                  <a:schemeClr val="tx1"/>
                </a:solidFill>
                <a:latin typeface="Calibri" panose="020F0502020204030204" pitchFamily="34" charset="0"/>
              </a:defRPr>
            </a:lvl6pPr>
            <a:lvl7pPr marL="2985650" indent="-230154" defTabSz="457133" eaLnBrk="0" fontAlgn="base" hangingPunct="0">
              <a:spcBef>
                <a:spcPct val="0"/>
              </a:spcBef>
              <a:spcAft>
                <a:spcPct val="0"/>
              </a:spcAft>
              <a:defRPr>
                <a:solidFill>
                  <a:schemeClr val="tx1"/>
                </a:solidFill>
                <a:latin typeface="Calibri" panose="020F0502020204030204" pitchFamily="34" charset="0"/>
              </a:defRPr>
            </a:lvl7pPr>
            <a:lvl8pPr marL="3442784" indent="-230154" defTabSz="457133" eaLnBrk="0" fontAlgn="base" hangingPunct="0">
              <a:spcBef>
                <a:spcPct val="0"/>
              </a:spcBef>
              <a:spcAft>
                <a:spcPct val="0"/>
              </a:spcAft>
              <a:defRPr>
                <a:solidFill>
                  <a:schemeClr val="tx1"/>
                </a:solidFill>
                <a:latin typeface="Calibri" panose="020F0502020204030204" pitchFamily="34" charset="0"/>
              </a:defRPr>
            </a:lvl8pPr>
            <a:lvl9pPr marL="3899916" indent="-230154" defTabSz="457133" eaLnBrk="0" fontAlgn="base" hangingPunct="0">
              <a:spcBef>
                <a:spcPct val="0"/>
              </a:spcBef>
              <a:spcAft>
                <a:spcPct val="0"/>
              </a:spcAft>
              <a:defRPr>
                <a:solidFill>
                  <a:schemeClr val="tx1"/>
                </a:solidFill>
                <a:latin typeface="Calibri" panose="020F0502020204030204" pitchFamily="34" charset="0"/>
              </a:defRPr>
            </a:lvl9pPr>
          </a:lstStyle>
          <a:p>
            <a:fld id="{C44BFD32-2897-4840-9C90-3E5A1C1E6EB5}" type="slidenum">
              <a:rPr lang="en-US" altLang="en-US" smtClean="0"/>
              <a:pPr/>
              <a:t>28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93FB1051-F176-D52C-048E-6BACCCE6E8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F6874DFB-70BC-C590-F256-2858993FC5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Briefly review the agenda for the session</a:t>
            </a:r>
          </a:p>
        </p:txBody>
      </p:sp>
      <p:sp>
        <p:nvSpPr>
          <p:cNvPr id="12292" name="Slide Number Placeholder 3">
            <a:extLst>
              <a:ext uri="{FF2B5EF4-FFF2-40B4-BE49-F238E27FC236}">
                <a16:creationId xmlns:a16="http://schemas.microsoft.com/office/drawing/2014/main" id="{74531980-FC2A-F046-C746-F530E04F67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604" indent="-287296">
              <a:defRPr>
                <a:solidFill>
                  <a:schemeClr val="tx1"/>
                </a:solidFill>
                <a:latin typeface="Calibri" panose="020F0502020204030204" pitchFamily="34" charset="0"/>
              </a:defRPr>
            </a:lvl2pPr>
            <a:lvl3pPr marL="1150769" indent="-230154">
              <a:defRPr>
                <a:solidFill>
                  <a:schemeClr val="tx1"/>
                </a:solidFill>
                <a:latin typeface="Calibri" panose="020F0502020204030204" pitchFamily="34" charset="0"/>
              </a:defRPr>
            </a:lvl3pPr>
            <a:lvl4pPr marL="1611077" indent="-230154">
              <a:defRPr>
                <a:solidFill>
                  <a:schemeClr val="tx1"/>
                </a:solidFill>
                <a:latin typeface="Calibri" panose="020F0502020204030204" pitchFamily="34" charset="0"/>
              </a:defRPr>
            </a:lvl4pPr>
            <a:lvl5pPr marL="2071384" indent="-230154">
              <a:defRPr>
                <a:solidFill>
                  <a:schemeClr val="tx1"/>
                </a:solidFill>
                <a:latin typeface="Calibri" panose="020F0502020204030204" pitchFamily="34" charset="0"/>
              </a:defRPr>
            </a:lvl5pPr>
            <a:lvl6pPr marL="2528518" indent="-230154" defTabSz="457133" eaLnBrk="0" fontAlgn="base" hangingPunct="0">
              <a:spcBef>
                <a:spcPct val="0"/>
              </a:spcBef>
              <a:spcAft>
                <a:spcPct val="0"/>
              </a:spcAft>
              <a:defRPr>
                <a:solidFill>
                  <a:schemeClr val="tx1"/>
                </a:solidFill>
                <a:latin typeface="Calibri" panose="020F0502020204030204" pitchFamily="34" charset="0"/>
              </a:defRPr>
            </a:lvl6pPr>
            <a:lvl7pPr marL="2985650" indent="-230154" defTabSz="457133" eaLnBrk="0" fontAlgn="base" hangingPunct="0">
              <a:spcBef>
                <a:spcPct val="0"/>
              </a:spcBef>
              <a:spcAft>
                <a:spcPct val="0"/>
              </a:spcAft>
              <a:defRPr>
                <a:solidFill>
                  <a:schemeClr val="tx1"/>
                </a:solidFill>
                <a:latin typeface="Calibri" panose="020F0502020204030204" pitchFamily="34" charset="0"/>
              </a:defRPr>
            </a:lvl7pPr>
            <a:lvl8pPr marL="3442784" indent="-230154" defTabSz="457133" eaLnBrk="0" fontAlgn="base" hangingPunct="0">
              <a:spcBef>
                <a:spcPct val="0"/>
              </a:spcBef>
              <a:spcAft>
                <a:spcPct val="0"/>
              </a:spcAft>
              <a:defRPr>
                <a:solidFill>
                  <a:schemeClr val="tx1"/>
                </a:solidFill>
                <a:latin typeface="Calibri" panose="020F0502020204030204" pitchFamily="34" charset="0"/>
              </a:defRPr>
            </a:lvl8pPr>
            <a:lvl9pPr marL="3899916" indent="-230154" defTabSz="457133" eaLnBrk="0" fontAlgn="base" hangingPunct="0">
              <a:spcBef>
                <a:spcPct val="0"/>
              </a:spcBef>
              <a:spcAft>
                <a:spcPct val="0"/>
              </a:spcAft>
              <a:defRPr>
                <a:solidFill>
                  <a:schemeClr val="tx1"/>
                </a:solidFill>
                <a:latin typeface="Calibri" panose="020F0502020204030204" pitchFamily="34" charset="0"/>
              </a:defRPr>
            </a:lvl9pPr>
          </a:lstStyle>
          <a:p>
            <a:fld id="{73888CAF-154B-46C1-8F05-887430F0CD9F}"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DAA2190E-B6E8-59C4-D8CC-256F28D1D4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701CC241-CB8C-49F1-88B9-17BD8D1FDC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1988" name="Slide Number Placeholder 3">
            <a:extLst>
              <a:ext uri="{FF2B5EF4-FFF2-40B4-BE49-F238E27FC236}">
                <a16:creationId xmlns:a16="http://schemas.microsoft.com/office/drawing/2014/main" id="{E1FE64CF-8350-5884-DB31-B55238A121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604" indent="-287296">
              <a:defRPr>
                <a:solidFill>
                  <a:schemeClr val="tx1"/>
                </a:solidFill>
                <a:latin typeface="Calibri" panose="020F0502020204030204" pitchFamily="34" charset="0"/>
              </a:defRPr>
            </a:lvl2pPr>
            <a:lvl3pPr marL="1150769" indent="-230154">
              <a:defRPr>
                <a:solidFill>
                  <a:schemeClr val="tx1"/>
                </a:solidFill>
                <a:latin typeface="Calibri" panose="020F0502020204030204" pitchFamily="34" charset="0"/>
              </a:defRPr>
            </a:lvl3pPr>
            <a:lvl4pPr marL="1611077" indent="-230154">
              <a:defRPr>
                <a:solidFill>
                  <a:schemeClr val="tx1"/>
                </a:solidFill>
                <a:latin typeface="Calibri" panose="020F0502020204030204" pitchFamily="34" charset="0"/>
              </a:defRPr>
            </a:lvl4pPr>
            <a:lvl5pPr marL="2071384" indent="-230154">
              <a:defRPr>
                <a:solidFill>
                  <a:schemeClr val="tx1"/>
                </a:solidFill>
                <a:latin typeface="Calibri" panose="020F0502020204030204" pitchFamily="34" charset="0"/>
              </a:defRPr>
            </a:lvl5pPr>
            <a:lvl6pPr marL="2528518" indent="-230154" defTabSz="457133" eaLnBrk="0" fontAlgn="base" hangingPunct="0">
              <a:spcBef>
                <a:spcPct val="0"/>
              </a:spcBef>
              <a:spcAft>
                <a:spcPct val="0"/>
              </a:spcAft>
              <a:defRPr>
                <a:solidFill>
                  <a:schemeClr val="tx1"/>
                </a:solidFill>
                <a:latin typeface="Calibri" panose="020F0502020204030204" pitchFamily="34" charset="0"/>
              </a:defRPr>
            </a:lvl6pPr>
            <a:lvl7pPr marL="2985650" indent="-230154" defTabSz="457133" eaLnBrk="0" fontAlgn="base" hangingPunct="0">
              <a:spcBef>
                <a:spcPct val="0"/>
              </a:spcBef>
              <a:spcAft>
                <a:spcPct val="0"/>
              </a:spcAft>
              <a:defRPr>
                <a:solidFill>
                  <a:schemeClr val="tx1"/>
                </a:solidFill>
                <a:latin typeface="Calibri" panose="020F0502020204030204" pitchFamily="34" charset="0"/>
              </a:defRPr>
            </a:lvl7pPr>
            <a:lvl8pPr marL="3442784" indent="-230154" defTabSz="457133" eaLnBrk="0" fontAlgn="base" hangingPunct="0">
              <a:spcBef>
                <a:spcPct val="0"/>
              </a:spcBef>
              <a:spcAft>
                <a:spcPct val="0"/>
              </a:spcAft>
              <a:defRPr>
                <a:solidFill>
                  <a:schemeClr val="tx1"/>
                </a:solidFill>
                <a:latin typeface="Calibri" panose="020F0502020204030204" pitchFamily="34" charset="0"/>
              </a:defRPr>
            </a:lvl8pPr>
            <a:lvl9pPr marL="3899916" indent="-230154" defTabSz="457133" eaLnBrk="0" fontAlgn="base" hangingPunct="0">
              <a:spcBef>
                <a:spcPct val="0"/>
              </a:spcBef>
              <a:spcAft>
                <a:spcPct val="0"/>
              </a:spcAft>
              <a:defRPr>
                <a:solidFill>
                  <a:schemeClr val="tx1"/>
                </a:solidFill>
                <a:latin typeface="Calibri" panose="020F0502020204030204" pitchFamily="34" charset="0"/>
              </a:defRPr>
            </a:lvl9pPr>
          </a:lstStyle>
          <a:p>
            <a:fld id="{C44BFD32-2897-4840-9C90-3E5A1C1E6EB5}" type="slidenum">
              <a:rPr lang="en-US" altLang="en-US" smtClean="0"/>
              <a:pPr/>
              <a:t>29</a:t>
            </a:fld>
            <a:endParaRPr lang="en-US" altLang="en-US"/>
          </a:p>
        </p:txBody>
      </p:sp>
    </p:spTree>
    <p:extLst>
      <p:ext uri="{BB962C8B-B14F-4D97-AF65-F5344CB8AC3E}">
        <p14:creationId xmlns:p14="http://schemas.microsoft.com/office/powerpoint/2010/main" val="3656613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DAA2190E-B6E8-59C4-D8CC-256F28D1D4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701CC241-CB8C-49F1-88B9-17BD8D1FDC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988" name="Slide Number Placeholder 3">
            <a:extLst>
              <a:ext uri="{FF2B5EF4-FFF2-40B4-BE49-F238E27FC236}">
                <a16:creationId xmlns:a16="http://schemas.microsoft.com/office/drawing/2014/main" id="{E1FE64CF-8350-5884-DB31-B55238A121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604" indent="-287296">
              <a:defRPr>
                <a:solidFill>
                  <a:schemeClr val="tx1"/>
                </a:solidFill>
                <a:latin typeface="Calibri" panose="020F0502020204030204" pitchFamily="34" charset="0"/>
              </a:defRPr>
            </a:lvl2pPr>
            <a:lvl3pPr marL="1150769" indent="-230154">
              <a:defRPr>
                <a:solidFill>
                  <a:schemeClr val="tx1"/>
                </a:solidFill>
                <a:latin typeface="Calibri" panose="020F0502020204030204" pitchFamily="34" charset="0"/>
              </a:defRPr>
            </a:lvl3pPr>
            <a:lvl4pPr marL="1611077" indent="-230154">
              <a:defRPr>
                <a:solidFill>
                  <a:schemeClr val="tx1"/>
                </a:solidFill>
                <a:latin typeface="Calibri" panose="020F0502020204030204" pitchFamily="34" charset="0"/>
              </a:defRPr>
            </a:lvl4pPr>
            <a:lvl5pPr marL="2071384" indent="-230154">
              <a:defRPr>
                <a:solidFill>
                  <a:schemeClr val="tx1"/>
                </a:solidFill>
                <a:latin typeface="Calibri" panose="020F0502020204030204" pitchFamily="34" charset="0"/>
              </a:defRPr>
            </a:lvl5pPr>
            <a:lvl6pPr marL="2528518" indent="-230154" defTabSz="457133" eaLnBrk="0" fontAlgn="base" hangingPunct="0">
              <a:spcBef>
                <a:spcPct val="0"/>
              </a:spcBef>
              <a:spcAft>
                <a:spcPct val="0"/>
              </a:spcAft>
              <a:defRPr>
                <a:solidFill>
                  <a:schemeClr val="tx1"/>
                </a:solidFill>
                <a:latin typeface="Calibri" panose="020F0502020204030204" pitchFamily="34" charset="0"/>
              </a:defRPr>
            </a:lvl6pPr>
            <a:lvl7pPr marL="2985650" indent="-230154" defTabSz="457133" eaLnBrk="0" fontAlgn="base" hangingPunct="0">
              <a:spcBef>
                <a:spcPct val="0"/>
              </a:spcBef>
              <a:spcAft>
                <a:spcPct val="0"/>
              </a:spcAft>
              <a:defRPr>
                <a:solidFill>
                  <a:schemeClr val="tx1"/>
                </a:solidFill>
                <a:latin typeface="Calibri" panose="020F0502020204030204" pitchFamily="34" charset="0"/>
              </a:defRPr>
            </a:lvl7pPr>
            <a:lvl8pPr marL="3442784" indent="-230154" defTabSz="457133" eaLnBrk="0" fontAlgn="base" hangingPunct="0">
              <a:spcBef>
                <a:spcPct val="0"/>
              </a:spcBef>
              <a:spcAft>
                <a:spcPct val="0"/>
              </a:spcAft>
              <a:defRPr>
                <a:solidFill>
                  <a:schemeClr val="tx1"/>
                </a:solidFill>
                <a:latin typeface="Calibri" panose="020F0502020204030204" pitchFamily="34" charset="0"/>
              </a:defRPr>
            </a:lvl8pPr>
            <a:lvl9pPr marL="3899916" indent="-230154" defTabSz="457133" eaLnBrk="0" fontAlgn="base" hangingPunct="0">
              <a:spcBef>
                <a:spcPct val="0"/>
              </a:spcBef>
              <a:spcAft>
                <a:spcPct val="0"/>
              </a:spcAft>
              <a:defRPr>
                <a:solidFill>
                  <a:schemeClr val="tx1"/>
                </a:solidFill>
                <a:latin typeface="Calibri" panose="020F0502020204030204" pitchFamily="34" charset="0"/>
              </a:defRPr>
            </a:lvl9pPr>
          </a:lstStyle>
          <a:p>
            <a:fld id="{C44BFD32-2897-4840-9C90-3E5A1C1E6EB5}" type="slidenum">
              <a:rPr lang="en-US" altLang="en-US" smtClean="0"/>
              <a:pPr/>
              <a:t>30</a:t>
            </a:fld>
            <a:endParaRPr lang="en-US" altLang="en-US"/>
          </a:p>
        </p:txBody>
      </p:sp>
    </p:spTree>
    <p:extLst>
      <p:ext uri="{BB962C8B-B14F-4D97-AF65-F5344CB8AC3E}">
        <p14:creationId xmlns:p14="http://schemas.microsoft.com/office/powerpoint/2010/main" val="1129863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54D17F89-CDDA-C7BC-9BEE-042B65F10D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E9B07523-E2D0-1E20-EE9C-39DFB359DF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REMINDER THERE IS NO ACTUAL DETERMINATION OF INCAPACITY</a:t>
            </a:r>
          </a:p>
        </p:txBody>
      </p:sp>
      <p:sp>
        <p:nvSpPr>
          <p:cNvPr id="34820" name="Slide Number Placeholder 3">
            <a:extLst>
              <a:ext uri="{FF2B5EF4-FFF2-40B4-BE49-F238E27FC236}">
                <a16:creationId xmlns:a16="http://schemas.microsoft.com/office/drawing/2014/main" id="{6C19C29D-8BE0-78BF-AAEB-0393543859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604" indent="-287296">
              <a:defRPr>
                <a:solidFill>
                  <a:schemeClr val="tx1"/>
                </a:solidFill>
                <a:latin typeface="Calibri" panose="020F0502020204030204" pitchFamily="34" charset="0"/>
              </a:defRPr>
            </a:lvl2pPr>
            <a:lvl3pPr marL="1150769" indent="-230154">
              <a:defRPr>
                <a:solidFill>
                  <a:schemeClr val="tx1"/>
                </a:solidFill>
                <a:latin typeface="Calibri" panose="020F0502020204030204" pitchFamily="34" charset="0"/>
              </a:defRPr>
            </a:lvl3pPr>
            <a:lvl4pPr marL="1611077" indent="-230154">
              <a:defRPr>
                <a:solidFill>
                  <a:schemeClr val="tx1"/>
                </a:solidFill>
                <a:latin typeface="Calibri" panose="020F0502020204030204" pitchFamily="34" charset="0"/>
              </a:defRPr>
            </a:lvl4pPr>
            <a:lvl5pPr marL="2071384" indent="-230154">
              <a:defRPr>
                <a:solidFill>
                  <a:schemeClr val="tx1"/>
                </a:solidFill>
                <a:latin typeface="Calibri" panose="020F0502020204030204" pitchFamily="34" charset="0"/>
              </a:defRPr>
            </a:lvl5pPr>
            <a:lvl6pPr marL="2528518" indent="-230154" defTabSz="457133" eaLnBrk="0" fontAlgn="base" hangingPunct="0">
              <a:spcBef>
                <a:spcPct val="0"/>
              </a:spcBef>
              <a:spcAft>
                <a:spcPct val="0"/>
              </a:spcAft>
              <a:defRPr>
                <a:solidFill>
                  <a:schemeClr val="tx1"/>
                </a:solidFill>
                <a:latin typeface="Calibri" panose="020F0502020204030204" pitchFamily="34" charset="0"/>
              </a:defRPr>
            </a:lvl6pPr>
            <a:lvl7pPr marL="2985650" indent="-230154" defTabSz="457133" eaLnBrk="0" fontAlgn="base" hangingPunct="0">
              <a:spcBef>
                <a:spcPct val="0"/>
              </a:spcBef>
              <a:spcAft>
                <a:spcPct val="0"/>
              </a:spcAft>
              <a:defRPr>
                <a:solidFill>
                  <a:schemeClr val="tx1"/>
                </a:solidFill>
                <a:latin typeface="Calibri" panose="020F0502020204030204" pitchFamily="34" charset="0"/>
              </a:defRPr>
            </a:lvl7pPr>
            <a:lvl8pPr marL="3442784" indent="-230154" defTabSz="457133" eaLnBrk="0" fontAlgn="base" hangingPunct="0">
              <a:spcBef>
                <a:spcPct val="0"/>
              </a:spcBef>
              <a:spcAft>
                <a:spcPct val="0"/>
              </a:spcAft>
              <a:defRPr>
                <a:solidFill>
                  <a:schemeClr val="tx1"/>
                </a:solidFill>
                <a:latin typeface="Calibri" panose="020F0502020204030204" pitchFamily="34" charset="0"/>
              </a:defRPr>
            </a:lvl8pPr>
            <a:lvl9pPr marL="3899916" indent="-230154" defTabSz="457133" eaLnBrk="0" fontAlgn="base" hangingPunct="0">
              <a:spcBef>
                <a:spcPct val="0"/>
              </a:spcBef>
              <a:spcAft>
                <a:spcPct val="0"/>
              </a:spcAft>
              <a:defRPr>
                <a:solidFill>
                  <a:schemeClr val="tx1"/>
                </a:solidFill>
                <a:latin typeface="Calibri" panose="020F0502020204030204" pitchFamily="34" charset="0"/>
              </a:defRPr>
            </a:lvl9pPr>
          </a:lstStyle>
          <a:p>
            <a:fld id="{45E1FD05-DD9E-481A-901A-C528BE25AC7D}" type="slidenum">
              <a:rPr lang="en-US" altLang="en-US" smtClean="0"/>
              <a:pPr/>
              <a:t>31</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F635660-E19A-42E0-8FDE-99576AE07432}" type="slidenum">
              <a:rPr lang="en-US" altLang="en-US" smtClean="0"/>
              <a:pPr>
                <a:defRPr/>
              </a:pPr>
              <a:t>32</a:t>
            </a:fld>
            <a:endParaRPr lang="en-US" altLang="en-US"/>
          </a:p>
        </p:txBody>
      </p:sp>
    </p:spTree>
    <p:extLst>
      <p:ext uri="{BB962C8B-B14F-4D97-AF65-F5344CB8AC3E}">
        <p14:creationId xmlns:p14="http://schemas.microsoft.com/office/powerpoint/2010/main" val="526023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F635660-E19A-42E0-8FDE-99576AE07432}" type="slidenum">
              <a:rPr lang="en-US" altLang="en-US" smtClean="0"/>
              <a:pPr>
                <a:defRPr/>
              </a:pPr>
              <a:t>33</a:t>
            </a:fld>
            <a:endParaRPr lang="en-US" altLang="en-US"/>
          </a:p>
        </p:txBody>
      </p:sp>
    </p:spTree>
    <p:extLst>
      <p:ext uri="{BB962C8B-B14F-4D97-AF65-F5344CB8AC3E}">
        <p14:creationId xmlns:p14="http://schemas.microsoft.com/office/powerpoint/2010/main" val="29048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EE31BEBD-F969-3D68-1EBB-9ACBF4C8D7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2D20D8F2-F99E-A3DE-F168-F08C2D1244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FA900E35-90FA-B8BF-16E7-D3B8A5997A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604" indent="-287296">
              <a:defRPr>
                <a:solidFill>
                  <a:schemeClr val="tx1"/>
                </a:solidFill>
                <a:latin typeface="Calibri" panose="020F0502020204030204" pitchFamily="34" charset="0"/>
              </a:defRPr>
            </a:lvl2pPr>
            <a:lvl3pPr marL="1150769" indent="-230154">
              <a:defRPr>
                <a:solidFill>
                  <a:schemeClr val="tx1"/>
                </a:solidFill>
                <a:latin typeface="Calibri" panose="020F0502020204030204" pitchFamily="34" charset="0"/>
              </a:defRPr>
            </a:lvl3pPr>
            <a:lvl4pPr marL="1611077" indent="-230154">
              <a:defRPr>
                <a:solidFill>
                  <a:schemeClr val="tx1"/>
                </a:solidFill>
                <a:latin typeface="Calibri" panose="020F0502020204030204" pitchFamily="34" charset="0"/>
              </a:defRPr>
            </a:lvl4pPr>
            <a:lvl5pPr marL="2071384" indent="-230154">
              <a:defRPr>
                <a:solidFill>
                  <a:schemeClr val="tx1"/>
                </a:solidFill>
                <a:latin typeface="Calibri" panose="020F0502020204030204" pitchFamily="34" charset="0"/>
              </a:defRPr>
            </a:lvl5pPr>
            <a:lvl6pPr marL="2528518" indent="-230154" defTabSz="457133" eaLnBrk="0" fontAlgn="base" hangingPunct="0">
              <a:spcBef>
                <a:spcPct val="0"/>
              </a:spcBef>
              <a:spcAft>
                <a:spcPct val="0"/>
              </a:spcAft>
              <a:defRPr>
                <a:solidFill>
                  <a:schemeClr val="tx1"/>
                </a:solidFill>
                <a:latin typeface="Calibri" panose="020F0502020204030204" pitchFamily="34" charset="0"/>
              </a:defRPr>
            </a:lvl6pPr>
            <a:lvl7pPr marL="2985650" indent="-230154" defTabSz="457133" eaLnBrk="0" fontAlgn="base" hangingPunct="0">
              <a:spcBef>
                <a:spcPct val="0"/>
              </a:spcBef>
              <a:spcAft>
                <a:spcPct val="0"/>
              </a:spcAft>
              <a:defRPr>
                <a:solidFill>
                  <a:schemeClr val="tx1"/>
                </a:solidFill>
                <a:latin typeface="Calibri" panose="020F0502020204030204" pitchFamily="34" charset="0"/>
              </a:defRPr>
            </a:lvl7pPr>
            <a:lvl8pPr marL="3442784" indent="-230154" defTabSz="457133" eaLnBrk="0" fontAlgn="base" hangingPunct="0">
              <a:spcBef>
                <a:spcPct val="0"/>
              </a:spcBef>
              <a:spcAft>
                <a:spcPct val="0"/>
              </a:spcAft>
              <a:defRPr>
                <a:solidFill>
                  <a:schemeClr val="tx1"/>
                </a:solidFill>
                <a:latin typeface="Calibri" panose="020F0502020204030204" pitchFamily="34" charset="0"/>
              </a:defRPr>
            </a:lvl8pPr>
            <a:lvl9pPr marL="3899916" indent="-230154" defTabSz="457133" eaLnBrk="0" fontAlgn="base" hangingPunct="0">
              <a:spcBef>
                <a:spcPct val="0"/>
              </a:spcBef>
              <a:spcAft>
                <a:spcPct val="0"/>
              </a:spcAft>
              <a:defRPr>
                <a:solidFill>
                  <a:schemeClr val="tx1"/>
                </a:solidFill>
                <a:latin typeface="Calibri" panose="020F0502020204030204" pitchFamily="34" charset="0"/>
              </a:defRPr>
            </a:lvl9pPr>
          </a:lstStyle>
          <a:p>
            <a:fld id="{A1E39676-BDFB-4DD3-87B1-C1BA1ADE2A1E}" type="slidenum">
              <a:rPr lang="en-US" altLang="en-US" smtClean="0"/>
              <a:pPr/>
              <a:t>34</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FDBF5A49-BD13-F35E-0325-FA279AE5BD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816DDA4C-83FF-7061-60F4-0EE1283326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a:extLst>
              <a:ext uri="{FF2B5EF4-FFF2-40B4-BE49-F238E27FC236}">
                <a16:creationId xmlns:a16="http://schemas.microsoft.com/office/drawing/2014/main" id="{5EFB0531-BD41-50BB-6D0A-73D9F9785E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604" indent="-287296">
              <a:defRPr>
                <a:solidFill>
                  <a:schemeClr val="tx1"/>
                </a:solidFill>
                <a:latin typeface="Calibri" panose="020F0502020204030204" pitchFamily="34" charset="0"/>
              </a:defRPr>
            </a:lvl2pPr>
            <a:lvl3pPr marL="1150769" indent="-230154">
              <a:defRPr>
                <a:solidFill>
                  <a:schemeClr val="tx1"/>
                </a:solidFill>
                <a:latin typeface="Calibri" panose="020F0502020204030204" pitchFamily="34" charset="0"/>
              </a:defRPr>
            </a:lvl3pPr>
            <a:lvl4pPr marL="1611077" indent="-230154">
              <a:defRPr>
                <a:solidFill>
                  <a:schemeClr val="tx1"/>
                </a:solidFill>
                <a:latin typeface="Calibri" panose="020F0502020204030204" pitchFamily="34" charset="0"/>
              </a:defRPr>
            </a:lvl4pPr>
            <a:lvl5pPr marL="2071384" indent="-230154">
              <a:defRPr>
                <a:solidFill>
                  <a:schemeClr val="tx1"/>
                </a:solidFill>
                <a:latin typeface="Calibri" panose="020F0502020204030204" pitchFamily="34" charset="0"/>
              </a:defRPr>
            </a:lvl5pPr>
            <a:lvl6pPr marL="2528518" indent="-230154" defTabSz="457133" eaLnBrk="0" fontAlgn="base" hangingPunct="0">
              <a:spcBef>
                <a:spcPct val="0"/>
              </a:spcBef>
              <a:spcAft>
                <a:spcPct val="0"/>
              </a:spcAft>
              <a:defRPr>
                <a:solidFill>
                  <a:schemeClr val="tx1"/>
                </a:solidFill>
                <a:latin typeface="Calibri" panose="020F0502020204030204" pitchFamily="34" charset="0"/>
              </a:defRPr>
            </a:lvl6pPr>
            <a:lvl7pPr marL="2985650" indent="-230154" defTabSz="457133" eaLnBrk="0" fontAlgn="base" hangingPunct="0">
              <a:spcBef>
                <a:spcPct val="0"/>
              </a:spcBef>
              <a:spcAft>
                <a:spcPct val="0"/>
              </a:spcAft>
              <a:defRPr>
                <a:solidFill>
                  <a:schemeClr val="tx1"/>
                </a:solidFill>
                <a:latin typeface="Calibri" panose="020F0502020204030204" pitchFamily="34" charset="0"/>
              </a:defRPr>
            </a:lvl7pPr>
            <a:lvl8pPr marL="3442784" indent="-230154" defTabSz="457133" eaLnBrk="0" fontAlgn="base" hangingPunct="0">
              <a:spcBef>
                <a:spcPct val="0"/>
              </a:spcBef>
              <a:spcAft>
                <a:spcPct val="0"/>
              </a:spcAft>
              <a:defRPr>
                <a:solidFill>
                  <a:schemeClr val="tx1"/>
                </a:solidFill>
                <a:latin typeface="Calibri" panose="020F0502020204030204" pitchFamily="34" charset="0"/>
              </a:defRPr>
            </a:lvl8pPr>
            <a:lvl9pPr marL="3899916" indent="-230154" defTabSz="457133" eaLnBrk="0" fontAlgn="base" hangingPunct="0">
              <a:spcBef>
                <a:spcPct val="0"/>
              </a:spcBef>
              <a:spcAft>
                <a:spcPct val="0"/>
              </a:spcAft>
              <a:defRPr>
                <a:solidFill>
                  <a:schemeClr val="tx1"/>
                </a:solidFill>
                <a:latin typeface="Calibri" panose="020F0502020204030204" pitchFamily="34" charset="0"/>
              </a:defRPr>
            </a:lvl9pPr>
          </a:lstStyle>
          <a:p>
            <a:fld id="{01D06C06-2268-46DF-B002-A9429197EA8B}" type="slidenum">
              <a:rPr lang="en-US" altLang="en-US" smtClean="0"/>
              <a:pPr/>
              <a:t>35</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53B4EC64-A7ED-4F9F-B881-4855C37F5B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E4692733-3C82-C991-D6A7-8205A05FAE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0180" name="Slide Number Placeholder 3">
            <a:extLst>
              <a:ext uri="{FF2B5EF4-FFF2-40B4-BE49-F238E27FC236}">
                <a16:creationId xmlns:a16="http://schemas.microsoft.com/office/drawing/2014/main" id="{2E76A7FD-1A6C-E4A2-C7BF-FD382F1AD7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604" indent="-287296">
              <a:defRPr>
                <a:solidFill>
                  <a:schemeClr val="tx1"/>
                </a:solidFill>
                <a:latin typeface="Calibri" panose="020F0502020204030204" pitchFamily="34" charset="0"/>
              </a:defRPr>
            </a:lvl2pPr>
            <a:lvl3pPr marL="1150769" indent="-230154">
              <a:defRPr>
                <a:solidFill>
                  <a:schemeClr val="tx1"/>
                </a:solidFill>
                <a:latin typeface="Calibri" panose="020F0502020204030204" pitchFamily="34" charset="0"/>
              </a:defRPr>
            </a:lvl3pPr>
            <a:lvl4pPr marL="1611077" indent="-230154">
              <a:defRPr>
                <a:solidFill>
                  <a:schemeClr val="tx1"/>
                </a:solidFill>
                <a:latin typeface="Calibri" panose="020F0502020204030204" pitchFamily="34" charset="0"/>
              </a:defRPr>
            </a:lvl4pPr>
            <a:lvl5pPr marL="2071384" indent="-230154">
              <a:defRPr>
                <a:solidFill>
                  <a:schemeClr val="tx1"/>
                </a:solidFill>
                <a:latin typeface="Calibri" panose="020F0502020204030204" pitchFamily="34" charset="0"/>
              </a:defRPr>
            </a:lvl5pPr>
            <a:lvl6pPr marL="2528518" indent="-230154" defTabSz="457133" eaLnBrk="0" fontAlgn="base" hangingPunct="0">
              <a:spcBef>
                <a:spcPct val="0"/>
              </a:spcBef>
              <a:spcAft>
                <a:spcPct val="0"/>
              </a:spcAft>
              <a:defRPr>
                <a:solidFill>
                  <a:schemeClr val="tx1"/>
                </a:solidFill>
                <a:latin typeface="Calibri" panose="020F0502020204030204" pitchFamily="34" charset="0"/>
              </a:defRPr>
            </a:lvl6pPr>
            <a:lvl7pPr marL="2985650" indent="-230154" defTabSz="457133" eaLnBrk="0" fontAlgn="base" hangingPunct="0">
              <a:spcBef>
                <a:spcPct val="0"/>
              </a:spcBef>
              <a:spcAft>
                <a:spcPct val="0"/>
              </a:spcAft>
              <a:defRPr>
                <a:solidFill>
                  <a:schemeClr val="tx1"/>
                </a:solidFill>
                <a:latin typeface="Calibri" panose="020F0502020204030204" pitchFamily="34" charset="0"/>
              </a:defRPr>
            </a:lvl7pPr>
            <a:lvl8pPr marL="3442784" indent="-230154" defTabSz="457133" eaLnBrk="0" fontAlgn="base" hangingPunct="0">
              <a:spcBef>
                <a:spcPct val="0"/>
              </a:spcBef>
              <a:spcAft>
                <a:spcPct val="0"/>
              </a:spcAft>
              <a:defRPr>
                <a:solidFill>
                  <a:schemeClr val="tx1"/>
                </a:solidFill>
                <a:latin typeface="Calibri" panose="020F0502020204030204" pitchFamily="34" charset="0"/>
              </a:defRPr>
            </a:lvl8pPr>
            <a:lvl9pPr marL="3899916" indent="-230154" defTabSz="457133" eaLnBrk="0" fontAlgn="base" hangingPunct="0">
              <a:spcBef>
                <a:spcPct val="0"/>
              </a:spcBef>
              <a:spcAft>
                <a:spcPct val="0"/>
              </a:spcAft>
              <a:defRPr>
                <a:solidFill>
                  <a:schemeClr val="tx1"/>
                </a:solidFill>
                <a:latin typeface="Calibri" panose="020F0502020204030204" pitchFamily="34" charset="0"/>
              </a:defRPr>
            </a:lvl9pPr>
          </a:lstStyle>
          <a:p>
            <a:fld id="{C4C4D81B-DC28-47FA-8C0E-F68C60832952}" type="slidenum">
              <a:rPr lang="en-US" altLang="en-US" smtClean="0"/>
              <a:pPr/>
              <a:t>38</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E1C0668-1211-C432-8B7F-9AA7C07B36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5DB3A579-6BFC-8194-26D0-98B57145A2F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You are likely here to discover what is right for their child. I hope to give you enough information to send you in the right direction with the information you need to be successful. </a:t>
            </a:r>
          </a:p>
        </p:txBody>
      </p:sp>
      <p:sp>
        <p:nvSpPr>
          <p:cNvPr id="52228" name="Slide Number Placeholder 3">
            <a:extLst>
              <a:ext uri="{FF2B5EF4-FFF2-40B4-BE49-F238E27FC236}">
                <a16:creationId xmlns:a16="http://schemas.microsoft.com/office/drawing/2014/main" id="{E2D344D6-01D8-ECB2-466B-526F02C510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604" indent="-287296">
              <a:defRPr>
                <a:solidFill>
                  <a:schemeClr val="tx1"/>
                </a:solidFill>
                <a:latin typeface="Calibri" panose="020F0502020204030204" pitchFamily="34" charset="0"/>
              </a:defRPr>
            </a:lvl2pPr>
            <a:lvl3pPr marL="1150769" indent="-230154">
              <a:defRPr>
                <a:solidFill>
                  <a:schemeClr val="tx1"/>
                </a:solidFill>
                <a:latin typeface="Calibri" panose="020F0502020204030204" pitchFamily="34" charset="0"/>
              </a:defRPr>
            </a:lvl3pPr>
            <a:lvl4pPr marL="1611077" indent="-230154">
              <a:defRPr>
                <a:solidFill>
                  <a:schemeClr val="tx1"/>
                </a:solidFill>
                <a:latin typeface="Calibri" panose="020F0502020204030204" pitchFamily="34" charset="0"/>
              </a:defRPr>
            </a:lvl4pPr>
            <a:lvl5pPr marL="2071384" indent="-230154">
              <a:defRPr>
                <a:solidFill>
                  <a:schemeClr val="tx1"/>
                </a:solidFill>
                <a:latin typeface="Calibri" panose="020F0502020204030204" pitchFamily="34" charset="0"/>
              </a:defRPr>
            </a:lvl5pPr>
            <a:lvl6pPr marL="2528518" indent="-230154" defTabSz="457133" eaLnBrk="0" fontAlgn="base" hangingPunct="0">
              <a:spcBef>
                <a:spcPct val="0"/>
              </a:spcBef>
              <a:spcAft>
                <a:spcPct val="0"/>
              </a:spcAft>
              <a:defRPr>
                <a:solidFill>
                  <a:schemeClr val="tx1"/>
                </a:solidFill>
                <a:latin typeface="Calibri" panose="020F0502020204030204" pitchFamily="34" charset="0"/>
              </a:defRPr>
            </a:lvl6pPr>
            <a:lvl7pPr marL="2985650" indent="-230154" defTabSz="457133" eaLnBrk="0" fontAlgn="base" hangingPunct="0">
              <a:spcBef>
                <a:spcPct val="0"/>
              </a:spcBef>
              <a:spcAft>
                <a:spcPct val="0"/>
              </a:spcAft>
              <a:defRPr>
                <a:solidFill>
                  <a:schemeClr val="tx1"/>
                </a:solidFill>
                <a:latin typeface="Calibri" panose="020F0502020204030204" pitchFamily="34" charset="0"/>
              </a:defRPr>
            </a:lvl7pPr>
            <a:lvl8pPr marL="3442784" indent="-230154" defTabSz="457133" eaLnBrk="0" fontAlgn="base" hangingPunct="0">
              <a:spcBef>
                <a:spcPct val="0"/>
              </a:spcBef>
              <a:spcAft>
                <a:spcPct val="0"/>
              </a:spcAft>
              <a:defRPr>
                <a:solidFill>
                  <a:schemeClr val="tx1"/>
                </a:solidFill>
                <a:latin typeface="Calibri" panose="020F0502020204030204" pitchFamily="34" charset="0"/>
              </a:defRPr>
            </a:lvl8pPr>
            <a:lvl9pPr marL="3899916" indent="-230154" defTabSz="457133" eaLnBrk="0" fontAlgn="base" hangingPunct="0">
              <a:spcBef>
                <a:spcPct val="0"/>
              </a:spcBef>
              <a:spcAft>
                <a:spcPct val="0"/>
              </a:spcAft>
              <a:defRPr>
                <a:solidFill>
                  <a:schemeClr val="tx1"/>
                </a:solidFill>
                <a:latin typeface="Calibri" panose="020F0502020204030204" pitchFamily="34" charset="0"/>
              </a:defRPr>
            </a:lvl9pPr>
          </a:lstStyle>
          <a:p>
            <a:fld id="{166400E5-BE6C-43E0-B52E-855D390E279E}" type="slidenum">
              <a:rPr lang="en-US" altLang="en-US" smtClean="0"/>
              <a:pPr/>
              <a:t>39</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A42A9482-D24F-BA94-2843-7E3292738F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171808C6-63FA-EA4C-8225-ADCA3385AC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Let them know what it means to work through the legal process on their own and what are the benefits to hiring an attorney. Give an example of what their firm does in regards to the three tiers of assistance. Point out that this gives them an idea when they are looking for an attorney if someone is reasonable or taking advantage of the situation. Let them know you have their cards and referral sheets. </a:t>
            </a:r>
          </a:p>
        </p:txBody>
      </p:sp>
      <p:sp>
        <p:nvSpPr>
          <p:cNvPr id="58372" name="Slide Number Placeholder 3">
            <a:extLst>
              <a:ext uri="{FF2B5EF4-FFF2-40B4-BE49-F238E27FC236}">
                <a16:creationId xmlns:a16="http://schemas.microsoft.com/office/drawing/2014/main" id="{CAA7FECE-9C5B-6FB3-88B1-3F7AAC82B6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604" indent="-287296">
              <a:defRPr>
                <a:solidFill>
                  <a:schemeClr val="tx1"/>
                </a:solidFill>
                <a:latin typeface="Calibri" panose="020F0502020204030204" pitchFamily="34" charset="0"/>
              </a:defRPr>
            </a:lvl2pPr>
            <a:lvl3pPr marL="1150769" indent="-230154">
              <a:defRPr>
                <a:solidFill>
                  <a:schemeClr val="tx1"/>
                </a:solidFill>
                <a:latin typeface="Calibri" panose="020F0502020204030204" pitchFamily="34" charset="0"/>
              </a:defRPr>
            </a:lvl3pPr>
            <a:lvl4pPr marL="1611077" indent="-230154">
              <a:defRPr>
                <a:solidFill>
                  <a:schemeClr val="tx1"/>
                </a:solidFill>
                <a:latin typeface="Calibri" panose="020F0502020204030204" pitchFamily="34" charset="0"/>
              </a:defRPr>
            </a:lvl4pPr>
            <a:lvl5pPr marL="2071384" indent="-230154">
              <a:defRPr>
                <a:solidFill>
                  <a:schemeClr val="tx1"/>
                </a:solidFill>
                <a:latin typeface="Calibri" panose="020F0502020204030204" pitchFamily="34" charset="0"/>
              </a:defRPr>
            </a:lvl5pPr>
            <a:lvl6pPr marL="2528518" indent="-230154" defTabSz="457133" eaLnBrk="0" fontAlgn="base" hangingPunct="0">
              <a:spcBef>
                <a:spcPct val="0"/>
              </a:spcBef>
              <a:spcAft>
                <a:spcPct val="0"/>
              </a:spcAft>
              <a:defRPr>
                <a:solidFill>
                  <a:schemeClr val="tx1"/>
                </a:solidFill>
                <a:latin typeface="Calibri" panose="020F0502020204030204" pitchFamily="34" charset="0"/>
              </a:defRPr>
            </a:lvl6pPr>
            <a:lvl7pPr marL="2985650" indent="-230154" defTabSz="457133" eaLnBrk="0" fontAlgn="base" hangingPunct="0">
              <a:spcBef>
                <a:spcPct val="0"/>
              </a:spcBef>
              <a:spcAft>
                <a:spcPct val="0"/>
              </a:spcAft>
              <a:defRPr>
                <a:solidFill>
                  <a:schemeClr val="tx1"/>
                </a:solidFill>
                <a:latin typeface="Calibri" panose="020F0502020204030204" pitchFamily="34" charset="0"/>
              </a:defRPr>
            </a:lvl7pPr>
            <a:lvl8pPr marL="3442784" indent="-230154" defTabSz="457133" eaLnBrk="0" fontAlgn="base" hangingPunct="0">
              <a:spcBef>
                <a:spcPct val="0"/>
              </a:spcBef>
              <a:spcAft>
                <a:spcPct val="0"/>
              </a:spcAft>
              <a:defRPr>
                <a:solidFill>
                  <a:schemeClr val="tx1"/>
                </a:solidFill>
                <a:latin typeface="Calibri" panose="020F0502020204030204" pitchFamily="34" charset="0"/>
              </a:defRPr>
            </a:lvl8pPr>
            <a:lvl9pPr marL="3899916" indent="-230154" defTabSz="457133" eaLnBrk="0" fontAlgn="base" hangingPunct="0">
              <a:spcBef>
                <a:spcPct val="0"/>
              </a:spcBef>
              <a:spcAft>
                <a:spcPct val="0"/>
              </a:spcAft>
              <a:defRPr>
                <a:solidFill>
                  <a:schemeClr val="tx1"/>
                </a:solidFill>
                <a:latin typeface="Calibri" panose="020F0502020204030204" pitchFamily="34" charset="0"/>
              </a:defRPr>
            </a:lvl9pPr>
          </a:lstStyle>
          <a:p>
            <a:fld id="{D1FE0D90-57E4-4B05-A1E3-A95EA853E84C}" type="slidenum">
              <a:rPr lang="en-US" altLang="en-US" smtClean="0"/>
              <a:pPr/>
              <a:t>45</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BC342EE9-0249-C010-F04D-AD63943E8F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A3D13A2D-6BAF-D3E4-00A5-5DE7A2003D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These are some of the fears that parents and families have expressed to us about being able to continue to help their loved ones with disabilities after the age of 18.</a:t>
            </a:r>
          </a:p>
        </p:txBody>
      </p:sp>
      <p:sp>
        <p:nvSpPr>
          <p:cNvPr id="14340" name="Slide Number Placeholder 3">
            <a:extLst>
              <a:ext uri="{FF2B5EF4-FFF2-40B4-BE49-F238E27FC236}">
                <a16:creationId xmlns:a16="http://schemas.microsoft.com/office/drawing/2014/main" id="{340B1943-7D0B-DE67-D880-794BB16DBD2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604" indent="-287296">
              <a:defRPr>
                <a:solidFill>
                  <a:schemeClr val="tx1"/>
                </a:solidFill>
                <a:latin typeface="Calibri" panose="020F0502020204030204" pitchFamily="34" charset="0"/>
              </a:defRPr>
            </a:lvl2pPr>
            <a:lvl3pPr marL="1150769" indent="-230154">
              <a:defRPr>
                <a:solidFill>
                  <a:schemeClr val="tx1"/>
                </a:solidFill>
                <a:latin typeface="Calibri" panose="020F0502020204030204" pitchFamily="34" charset="0"/>
              </a:defRPr>
            </a:lvl3pPr>
            <a:lvl4pPr marL="1611077" indent="-230154">
              <a:defRPr>
                <a:solidFill>
                  <a:schemeClr val="tx1"/>
                </a:solidFill>
                <a:latin typeface="Calibri" panose="020F0502020204030204" pitchFamily="34" charset="0"/>
              </a:defRPr>
            </a:lvl4pPr>
            <a:lvl5pPr marL="2071384" indent="-230154">
              <a:defRPr>
                <a:solidFill>
                  <a:schemeClr val="tx1"/>
                </a:solidFill>
                <a:latin typeface="Calibri" panose="020F0502020204030204" pitchFamily="34" charset="0"/>
              </a:defRPr>
            </a:lvl5pPr>
            <a:lvl6pPr marL="2528518" indent="-230154" defTabSz="457133" eaLnBrk="0" fontAlgn="base" hangingPunct="0">
              <a:spcBef>
                <a:spcPct val="0"/>
              </a:spcBef>
              <a:spcAft>
                <a:spcPct val="0"/>
              </a:spcAft>
              <a:defRPr>
                <a:solidFill>
                  <a:schemeClr val="tx1"/>
                </a:solidFill>
                <a:latin typeface="Calibri" panose="020F0502020204030204" pitchFamily="34" charset="0"/>
              </a:defRPr>
            </a:lvl6pPr>
            <a:lvl7pPr marL="2985650" indent="-230154" defTabSz="457133" eaLnBrk="0" fontAlgn="base" hangingPunct="0">
              <a:spcBef>
                <a:spcPct val="0"/>
              </a:spcBef>
              <a:spcAft>
                <a:spcPct val="0"/>
              </a:spcAft>
              <a:defRPr>
                <a:solidFill>
                  <a:schemeClr val="tx1"/>
                </a:solidFill>
                <a:latin typeface="Calibri" panose="020F0502020204030204" pitchFamily="34" charset="0"/>
              </a:defRPr>
            </a:lvl7pPr>
            <a:lvl8pPr marL="3442784" indent="-230154" defTabSz="457133" eaLnBrk="0" fontAlgn="base" hangingPunct="0">
              <a:spcBef>
                <a:spcPct val="0"/>
              </a:spcBef>
              <a:spcAft>
                <a:spcPct val="0"/>
              </a:spcAft>
              <a:defRPr>
                <a:solidFill>
                  <a:schemeClr val="tx1"/>
                </a:solidFill>
                <a:latin typeface="Calibri" panose="020F0502020204030204" pitchFamily="34" charset="0"/>
              </a:defRPr>
            </a:lvl8pPr>
            <a:lvl9pPr marL="3899916" indent="-230154" defTabSz="457133" eaLnBrk="0" fontAlgn="base" hangingPunct="0">
              <a:spcBef>
                <a:spcPct val="0"/>
              </a:spcBef>
              <a:spcAft>
                <a:spcPct val="0"/>
              </a:spcAft>
              <a:defRPr>
                <a:solidFill>
                  <a:schemeClr val="tx1"/>
                </a:solidFill>
                <a:latin typeface="Calibri" panose="020F0502020204030204" pitchFamily="34" charset="0"/>
              </a:defRPr>
            </a:lvl9pPr>
          </a:lstStyle>
          <a:p>
            <a:fld id="{46B56F23-CD36-40F6-B6A7-C18C9F9891EF}" type="slidenum">
              <a:rPr lang="en-US" altLang="en-US" smtClean="0"/>
              <a:pPr/>
              <a:t>5</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IDD vs. DD</a:t>
            </a:r>
          </a:p>
        </p:txBody>
      </p:sp>
      <p:sp>
        <p:nvSpPr>
          <p:cNvPr id="4" name="Slide Number Placeholder 3"/>
          <p:cNvSpPr>
            <a:spLocks noGrp="1"/>
          </p:cNvSpPr>
          <p:nvPr>
            <p:ph type="sldNum" sz="quarter" idx="5"/>
          </p:nvPr>
        </p:nvSpPr>
        <p:spPr/>
        <p:txBody>
          <a:bodyPr/>
          <a:lstStyle/>
          <a:p>
            <a:pPr>
              <a:defRPr/>
            </a:pPr>
            <a:fld id="{1F635660-E19A-42E0-8FDE-99576AE07432}" type="slidenum">
              <a:rPr lang="en-US" altLang="en-US" smtClean="0"/>
              <a:pPr>
                <a:defRPr/>
              </a:pPr>
              <a:t>46</a:t>
            </a:fld>
            <a:endParaRPr lang="en-US" altLang="en-US"/>
          </a:p>
        </p:txBody>
      </p:sp>
    </p:spTree>
    <p:extLst>
      <p:ext uri="{BB962C8B-B14F-4D97-AF65-F5344CB8AC3E}">
        <p14:creationId xmlns:p14="http://schemas.microsoft.com/office/powerpoint/2010/main" val="527175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758560BB-33B3-B694-0619-78D4271340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7701A8A8-4DBA-0764-422C-A907153454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2468" name="Slide Number Placeholder 3">
            <a:extLst>
              <a:ext uri="{FF2B5EF4-FFF2-40B4-BE49-F238E27FC236}">
                <a16:creationId xmlns:a16="http://schemas.microsoft.com/office/drawing/2014/main" id="{8BD453EA-B08F-98F7-7A0A-E940A9E167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604" indent="-287296">
              <a:defRPr>
                <a:solidFill>
                  <a:schemeClr val="tx1"/>
                </a:solidFill>
                <a:latin typeface="Calibri" panose="020F0502020204030204" pitchFamily="34" charset="0"/>
              </a:defRPr>
            </a:lvl2pPr>
            <a:lvl3pPr marL="1150769" indent="-230154">
              <a:defRPr>
                <a:solidFill>
                  <a:schemeClr val="tx1"/>
                </a:solidFill>
                <a:latin typeface="Calibri" panose="020F0502020204030204" pitchFamily="34" charset="0"/>
              </a:defRPr>
            </a:lvl3pPr>
            <a:lvl4pPr marL="1611077" indent="-230154">
              <a:defRPr>
                <a:solidFill>
                  <a:schemeClr val="tx1"/>
                </a:solidFill>
                <a:latin typeface="Calibri" panose="020F0502020204030204" pitchFamily="34" charset="0"/>
              </a:defRPr>
            </a:lvl4pPr>
            <a:lvl5pPr marL="2071384" indent="-230154">
              <a:defRPr>
                <a:solidFill>
                  <a:schemeClr val="tx1"/>
                </a:solidFill>
                <a:latin typeface="Calibri" panose="020F0502020204030204" pitchFamily="34" charset="0"/>
              </a:defRPr>
            </a:lvl5pPr>
            <a:lvl6pPr marL="2528518" indent="-230154" defTabSz="457133" eaLnBrk="0" fontAlgn="base" hangingPunct="0">
              <a:spcBef>
                <a:spcPct val="0"/>
              </a:spcBef>
              <a:spcAft>
                <a:spcPct val="0"/>
              </a:spcAft>
              <a:defRPr>
                <a:solidFill>
                  <a:schemeClr val="tx1"/>
                </a:solidFill>
                <a:latin typeface="Calibri" panose="020F0502020204030204" pitchFamily="34" charset="0"/>
              </a:defRPr>
            </a:lvl6pPr>
            <a:lvl7pPr marL="2985650" indent="-230154" defTabSz="457133" eaLnBrk="0" fontAlgn="base" hangingPunct="0">
              <a:spcBef>
                <a:spcPct val="0"/>
              </a:spcBef>
              <a:spcAft>
                <a:spcPct val="0"/>
              </a:spcAft>
              <a:defRPr>
                <a:solidFill>
                  <a:schemeClr val="tx1"/>
                </a:solidFill>
                <a:latin typeface="Calibri" panose="020F0502020204030204" pitchFamily="34" charset="0"/>
              </a:defRPr>
            </a:lvl7pPr>
            <a:lvl8pPr marL="3442784" indent="-230154" defTabSz="457133" eaLnBrk="0" fontAlgn="base" hangingPunct="0">
              <a:spcBef>
                <a:spcPct val="0"/>
              </a:spcBef>
              <a:spcAft>
                <a:spcPct val="0"/>
              </a:spcAft>
              <a:defRPr>
                <a:solidFill>
                  <a:schemeClr val="tx1"/>
                </a:solidFill>
                <a:latin typeface="Calibri" panose="020F0502020204030204" pitchFamily="34" charset="0"/>
              </a:defRPr>
            </a:lvl8pPr>
            <a:lvl9pPr marL="3899916" indent="-230154" defTabSz="457133" eaLnBrk="0" fontAlgn="base" hangingPunct="0">
              <a:spcBef>
                <a:spcPct val="0"/>
              </a:spcBef>
              <a:spcAft>
                <a:spcPct val="0"/>
              </a:spcAft>
              <a:defRPr>
                <a:solidFill>
                  <a:schemeClr val="tx1"/>
                </a:solidFill>
                <a:latin typeface="Calibri" panose="020F0502020204030204" pitchFamily="34" charset="0"/>
              </a:defRPr>
            </a:lvl9pPr>
          </a:lstStyle>
          <a:p>
            <a:fld id="{E14BCF79-BD0D-483E-B4E3-91BBECD01724}" type="slidenum">
              <a:rPr lang="en-US" altLang="en-US" smtClean="0"/>
              <a:pPr/>
              <a:t>49</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758560BB-33B3-B694-0619-78D4271340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7701A8A8-4DBA-0764-422C-A907153454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2468" name="Slide Number Placeholder 3">
            <a:extLst>
              <a:ext uri="{FF2B5EF4-FFF2-40B4-BE49-F238E27FC236}">
                <a16:creationId xmlns:a16="http://schemas.microsoft.com/office/drawing/2014/main" id="{8BD453EA-B08F-98F7-7A0A-E940A9E167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604" indent="-287296">
              <a:defRPr>
                <a:solidFill>
                  <a:schemeClr val="tx1"/>
                </a:solidFill>
                <a:latin typeface="Calibri" panose="020F0502020204030204" pitchFamily="34" charset="0"/>
              </a:defRPr>
            </a:lvl2pPr>
            <a:lvl3pPr marL="1150769" indent="-230154">
              <a:defRPr>
                <a:solidFill>
                  <a:schemeClr val="tx1"/>
                </a:solidFill>
                <a:latin typeface="Calibri" panose="020F0502020204030204" pitchFamily="34" charset="0"/>
              </a:defRPr>
            </a:lvl3pPr>
            <a:lvl4pPr marL="1611077" indent="-230154">
              <a:defRPr>
                <a:solidFill>
                  <a:schemeClr val="tx1"/>
                </a:solidFill>
                <a:latin typeface="Calibri" panose="020F0502020204030204" pitchFamily="34" charset="0"/>
              </a:defRPr>
            </a:lvl4pPr>
            <a:lvl5pPr marL="2071384" indent="-230154">
              <a:defRPr>
                <a:solidFill>
                  <a:schemeClr val="tx1"/>
                </a:solidFill>
                <a:latin typeface="Calibri" panose="020F0502020204030204" pitchFamily="34" charset="0"/>
              </a:defRPr>
            </a:lvl5pPr>
            <a:lvl6pPr marL="2528518" indent="-230154" defTabSz="457133" eaLnBrk="0" fontAlgn="base" hangingPunct="0">
              <a:spcBef>
                <a:spcPct val="0"/>
              </a:spcBef>
              <a:spcAft>
                <a:spcPct val="0"/>
              </a:spcAft>
              <a:defRPr>
                <a:solidFill>
                  <a:schemeClr val="tx1"/>
                </a:solidFill>
                <a:latin typeface="Calibri" panose="020F0502020204030204" pitchFamily="34" charset="0"/>
              </a:defRPr>
            </a:lvl6pPr>
            <a:lvl7pPr marL="2985650" indent="-230154" defTabSz="457133" eaLnBrk="0" fontAlgn="base" hangingPunct="0">
              <a:spcBef>
                <a:spcPct val="0"/>
              </a:spcBef>
              <a:spcAft>
                <a:spcPct val="0"/>
              </a:spcAft>
              <a:defRPr>
                <a:solidFill>
                  <a:schemeClr val="tx1"/>
                </a:solidFill>
                <a:latin typeface="Calibri" panose="020F0502020204030204" pitchFamily="34" charset="0"/>
              </a:defRPr>
            </a:lvl7pPr>
            <a:lvl8pPr marL="3442784" indent="-230154" defTabSz="457133" eaLnBrk="0" fontAlgn="base" hangingPunct="0">
              <a:spcBef>
                <a:spcPct val="0"/>
              </a:spcBef>
              <a:spcAft>
                <a:spcPct val="0"/>
              </a:spcAft>
              <a:defRPr>
                <a:solidFill>
                  <a:schemeClr val="tx1"/>
                </a:solidFill>
                <a:latin typeface="Calibri" panose="020F0502020204030204" pitchFamily="34" charset="0"/>
              </a:defRPr>
            </a:lvl8pPr>
            <a:lvl9pPr marL="3899916" indent="-230154" defTabSz="457133" eaLnBrk="0" fontAlgn="base" hangingPunct="0">
              <a:spcBef>
                <a:spcPct val="0"/>
              </a:spcBef>
              <a:spcAft>
                <a:spcPct val="0"/>
              </a:spcAft>
              <a:defRPr>
                <a:solidFill>
                  <a:schemeClr val="tx1"/>
                </a:solidFill>
                <a:latin typeface="Calibri" panose="020F0502020204030204" pitchFamily="34" charset="0"/>
              </a:defRPr>
            </a:lvl9pPr>
          </a:lstStyle>
          <a:p>
            <a:fld id="{E14BCF79-BD0D-483E-B4E3-91BBECD01724}" type="slidenum">
              <a:rPr lang="en-US" altLang="en-US" smtClean="0"/>
              <a:pPr/>
              <a:t>52</a:t>
            </a:fld>
            <a:endParaRPr lang="en-US" altLang="en-US"/>
          </a:p>
        </p:txBody>
      </p:sp>
    </p:spTree>
    <p:extLst>
      <p:ext uri="{BB962C8B-B14F-4D97-AF65-F5344CB8AC3E}">
        <p14:creationId xmlns:p14="http://schemas.microsoft.com/office/powerpoint/2010/main" val="2739878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cautious in using local forms to be sure they comply with the provisions of Fla. Statute section 393.12 and the Florida Probate Rules and have not randomly added other potentially offensive language: https://www.fljud13.org/Portals/0/Forms/pdfs/GA%20Forms%20packet.pdf </a:t>
            </a:r>
          </a:p>
          <a:p>
            <a:endParaRPr lang="en-US" dirty="0"/>
          </a:p>
          <a:p>
            <a:r>
              <a:rPr lang="en-US" dirty="0"/>
              <a:t>As a result, the Ward essentially functions at the grade level of ___ and all medical probability indicates that this condition will not change. </a:t>
            </a:r>
          </a:p>
        </p:txBody>
      </p:sp>
      <p:sp>
        <p:nvSpPr>
          <p:cNvPr id="4" name="Slide Number Placeholder 3"/>
          <p:cNvSpPr>
            <a:spLocks noGrp="1"/>
          </p:cNvSpPr>
          <p:nvPr>
            <p:ph type="sldNum" sz="quarter" idx="5"/>
          </p:nvPr>
        </p:nvSpPr>
        <p:spPr/>
        <p:txBody>
          <a:bodyPr/>
          <a:lstStyle/>
          <a:p>
            <a:pPr>
              <a:defRPr/>
            </a:pPr>
            <a:fld id="{1F635660-E19A-42E0-8FDE-99576AE07432}" type="slidenum">
              <a:rPr lang="en-US" altLang="en-US" smtClean="0"/>
              <a:pPr>
                <a:defRPr/>
              </a:pPr>
              <a:t>55</a:t>
            </a:fld>
            <a:endParaRPr lang="en-US" altLang="en-US"/>
          </a:p>
        </p:txBody>
      </p:sp>
    </p:spTree>
    <p:extLst>
      <p:ext uri="{BB962C8B-B14F-4D97-AF65-F5344CB8AC3E}">
        <p14:creationId xmlns:p14="http://schemas.microsoft.com/office/powerpoint/2010/main" val="2702194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7F07BAEA-BA8F-E88D-6EA1-D60FF96586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8583B263-575C-BA67-1F65-780BFD30DC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Take questions or let them know they can come to the table to speak with you further. </a:t>
            </a:r>
          </a:p>
        </p:txBody>
      </p:sp>
      <p:sp>
        <p:nvSpPr>
          <p:cNvPr id="66564" name="Slide Number Placeholder 3">
            <a:extLst>
              <a:ext uri="{FF2B5EF4-FFF2-40B4-BE49-F238E27FC236}">
                <a16:creationId xmlns:a16="http://schemas.microsoft.com/office/drawing/2014/main" id="{05EE7C83-579A-4E1D-3C44-167FF10366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604" indent="-287296">
              <a:defRPr>
                <a:solidFill>
                  <a:schemeClr val="tx1"/>
                </a:solidFill>
                <a:latin typeface="Calibri" panose="020F0502020204030204" pitchFamily="34" charset="0"/>
              </a:defRPr>
            </a:lvl2pPr>
            <a:lvl3pPr marL="1150769" indent="-230154">
              <a:defRPr>
                <a:solidFill>
                  <a:schemeClr val="tx1"/>
                </a:solidFill>
                <a:latin typeface="Calibri" panose="020F0502020204030204" pitchFamily="34" charset="0"/>
              </a:defRPr>
            </a:lvl3pPr>
            <a:lvl4pPr marL="1611077" indent="-230154">
              <a:defRPr>
                <a:solidFill>
                  <a:schemeClr val="tx1"/>
                </a:solidFill>
                <a:latin typeface="Calibri" panose="020F0502020204030204" pitchFamily="34" charset="0"/>
              </a:defRPr>
            </a:lvl4pPr>
            <a:lvl5pPr marL="2071384" indent="-230154">
              <a:defRPr>
                <a:solidFill>
                  <a:schemeClr val="tx1"/>
                </a:solidFill>
                <a:latin typeface="Calibri" panose="020F0502020204030204" pitchFamily="34" charset="0"/>
              </a:defRPr>
            </a:lvl5pPr>
            <a:lvl6pPr marL="2528518" indent="-230154" defTabSz="457133" eaLnBrk="0" fontAlgn="base" hangingPunct="0">
              <a:spcBef>
                <a:spcPct val="0"/>
              </a:spcBef>
              <a:spcAft>
                <a:spcPct val="0"/>
              </a:spcAft>
              <a:defRPr>
                <a:solidFill>
                  <a:schemeClr val="tx1"/>
                </a:solidFill>
                <a:latin typeface="Calibri" panose="020F0502020204030204" pitchFamily="34" charset="0"/>
              </a:defRPr>
            </a:lvl6pPr>
            <a:lvl7pPr marL="2985650" indent="-230154" defTabSz="457133" eaLnBrk="0" fontAlgn="base" hangingPunct="0">
              <a:spcBef>
                <a:spcPct val="0"/>
              </a:spcBef>
              <a:spcAft>
                <a:spcPct val="0"/>
              </a:spcAft>
              <a:defRPr>
                <a:solidFill>
                  <a:schemeClr val="tx1"/>
                </a:solidFill>
                <a:latin typeface="Calibri" panose="020F0502020204030204" pitchFamily="34" charset="0"/>
              </a:defRPr>
            </a:lvl7pPr>
            <a:lvl8pPr marL="3442784" indent="-230154" defTabSz="457133" eaLnBrk="0" fontAlgn="base" hangingPunct="0">
              <a:spcBef>
                <a:spcPct val="0"/>
              </a:spcBef>
              <a:spcAft>
                <a:spcPct val="0"/>
              </a:spcAft>
              <a:defRPr>
                <a:solidFill>
                  <a:schemeClr val="tx1"/>
                </a:solidFill>
                <a:latin typeface="Calibri" panose="020F0502020204030204" pitchFamily="34" charset="0"/>
              </a:defRPr>
            </a:lvl8pPr>
            <a:lvl9pPr marL="3899916" indent="-230154" defTabSz="457133" eaLnBrk="0" fontAlgn="base" hangingPunct="0">
              <a:spcBef>
                <a:spcPct val="0"/>
              </a:spcBef>
              <a:spcAft>
                <a:spcPct val="0"/>
              </a:spcAft>
              <a:defRPr>
                <a:solidFill>
                  <a:schemeClr val="tx1"/>
                </a:solidFill>
                <a:latin typeface="Calibri" panose="020F0502020204030204" pitchFamily="34" charset="0"/>
              </a:defRPr>
            </a:lvl9pPr>
          </a:lstStyle>
          <a:p>
            <a:fld id="{AE543A6E-4F64-4C79-B02F-1C0650E0EB5F}" type="slidenum">
              <a:rPr lang="en-US" altLang="en-US" smtClean="0"/>
              <a:pPr/>
              <a:t>57</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8447D78-78F7-AC29-95BE-9758240010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3FAF16A7-E687-A7AA-07A2-79A626791B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Lots of options!</a:t>
            </a:r>
          </a:p>
        </p:txBody>
      </p:sp>
      <p:sp>
        <p:nvSpPr>
          <p:cNvPr id="16388" name="Slide Number Placeholder 3">
            <a:extLst>
              <a:ext uri="{FF2B5EF4-FFF2-40B4-BE49-F238E27FC236}">
                <a16:creationId xmlns:a16="http://schemas.microsoft.com/office/drawing/2014/main" id="{0B9A79E0-0B33-E8CD-EC3E-82D805AB21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604" indent="-287296">
              <a:defRPr>
                <a:solidFill>
                  <a:schemeClr val="tx1"/>
                </a:solidFill>
                <a:latin typeface="Calibri" panose="020F0502020204030204" pitchFamily="34" charset="0"/>
              </a:defRPr>
            </a:lvl2pPr>
            <a:lvl3pPr marL="1150769" indent="-230154">
              <a:defRPr>
                <a:solidFill>
                  <a:schemeClr val="tx1"/>
                </a:solidFill>
                <a:latin typeface="Calibri" panose="020F0502020204030204" pitchFamily="34" charset="0"/>
              </a:defRPr>
            </a:lvl3pPr>
            <a:lvl4pPr marL="1611077" indent="-230154">
              <a:defRPr>
                <a:solidFill>
                  <a:schemeClr val="tx1"/>
                </a:solidFill>
                <a:latin typeface="Calibri" panose="020F0502020204030204" pitchFamily="34" charset="0"/>
              </a:defRPr>
            </a:lvl4pPr>
            <a:lvl5pPr marL="2071384" indent="-230154">
              <a:defRPr>
                <a:solidFill>
                  <a:schemeClr val="tx1"/>
                </a:solidFill>
                <a:latin typeface="Calibri" panose="020F0502020204030204" pitchFamily="34" charset="0"/>
              </a:defRPr>
            </a:lvl5pPr>
            <a:lvl6pPr marL="2528518" indent="-230154" defTabSz="457133" eaLnBrk="0" fontAlgn="base" hangingPunct="0">
              <a:spcBef>
                <a:spcPct val="0"/>
              </a:spcBef>
              <a:spcAft>
                <a:spcPct val="0"/>
              </a:spcAft>
              <a:defRPr>
                <a:solidFill>
                  <a:schemeClr val="tx1"/>
                </a:solidFill>
                <a:latin typeface="Calibri" panose="020F0502020204030204" pitchFamily="34" charset="0"/>
              </a:defRPr>
            </a:lvl6pPr>
            <a:lvl7pPr marL="2985650" indent="-230154" defTabSz="457133" eaLnBrk="0" fontAlgn="base" hangingPunct="0">
              <a:spcBef>
                <a:spcPct val="0"/>
              </a:spcBef>
              <a:spcAft>
                <a:spcPct val="0"/>
              </a:spcAft>
              <a:defRPr>
                <a:solidFill>
                  <a:schemeClr val="tx1"/>
                </a:solidFill>
                <a:latin typeface="Calibri" panose="020F0502020204030204" pitchFamily="34" charset="0"/>
              </a:defRPr>
            </a:lvl7pPr>
            <a:lvl8pPr marL="3442784" indent="-230154" defTabSz="457133" eaLnBrk="0" fontAlgn="base" hangingPunct="0">
              <a:spcBef>
                <a:spcPct val="0"/>
              </a:spcBef>
              <a:spcAft>
                <a:spcPct val="0"/>
              </a:spcAft>
              <a:defRPr>
                <a:solidFill>
                  <a:schemeClr val="tx1"/>
                </a:solidFill>
                <a:latin typeface="Calibri" panose="020F0502020204030204" pitchFamily="34" charset="0"/>
              </a:defRPr>
            </a:lvl8pPr>
            <a:lvl9pPr marL="3899916" indent="-230154" defTabSz="457133" eaLnBrk="0" fontAlgn="base" hangingPunct="0">
              <a:spcBef>
                <a:spcPct val="0"/>
              </a:spcBef>
              <a:spcAft>
                <a:spcPct val="0"/>
              </a:spcAft>
              <a:defRPr>
                <a:solidFill>
                  <a:schemeClr val="tx1"/>
                </a:solidFill>
                <a:latin typeface="Calibri" panose="020F0502020204030204" pitchFamily="34" charset="0"/>
              </a:defRPr>
            </a:lvl9pPr>
          </a:lstStyle>
          <a:p>
            <a:fld id="{A1A52B14-09C4-4BD2-860D-D038A6E615F5}" type="slidenum">
              <a:rPr lang="en-US" altLang="en-US" smtClean="0"/>
              <a:pPr/>
              <a:t>6</a:t>
            </a:fld>
            <a:endParaRPr lang="en-US" altLang="en-US"/>
          </a:p>
        </p:txBody>
      </p:sp>
    </p:spTree>
    <p:extLst>
      <p:ext uri="{BB962C8B-B14F-4D97-AF65-F5344CB8AC3E}">
        <p14:creationId xmlns:p14="http://schemas.microsoft.com/office/powerpoint/2010/main" val="2425869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8F71B3D-6EB6-50C7-FB59-B33CA54BEE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0E14D73C-509E-DCB9-A2FA-24AC253E41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Don’t assume guardianship or guardian advocacy is the only option!</a:t>
            </a:r>
          </a:p>
        </p:txBody>
      </p:sp>
      <p:sp>
        <p:nvSpPr>
          <p:cNvPr id="18436" name="Slide Number Placeholder 3">
            <a:extLst>
              <a:ext uri="{FF2B5EF4-FFF2-40B4-BE49-F238E27FC236}">
                <a16:creationId xmlns:a16="http://schemas.microsoft.com/office/drawing/2014/main" id="{ACE1D94B-33D3-6EAA-9988-0A782E859D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604" indent="-287296">
              <a:defRPr>
                <a:solidFill>
                  <a:schemeClr val="tx1"/>
                </a:solidFill>
                <a:latin typeface="Calibri" panose="020F0502020204030204" pitchFamily="34" charset="0"/>
              </a:defRPr>
            </a:lvl2pPr>
            <a:lvl3pPr marL="1150769" indent="-230154">
              <a:defRPr>
                <a:solidFill>
                  <a:schemeClr val="tx1"/>
                </a:solidFill>
                <a:latin typeface="Calibri" panose="020F0502020204030204" pitchFamily="34" charset="0"/>
              </a:defRPr>
            </a:lvl3pPr>
            <a:lvl4pPr marL="1611077" indent="-230154">
              <a:defRPr>
                <a:solidFill>
                  <a:schemeClr val="tx1"/>
                </a:solidFill>
                <a:latin typeface="Calibri" panose="020F0502020204030204" pitchFamily="34" charset="0"/>
              </a:defRPr>
            </a:lvl4pPr>
            <a:lvl5pPr marL="2071384" indent="-230154">
              <a:defRPr>
                <a:solidFill>
                  <a:schemeClr val="tx1"/>
                </a:solidFill>
                <a:latin typeface="Calibri" panose="020F0502020204030204" pitchFamily="34" charset="0"/>
              </a:defRPr>
            </a:lvl5pPr>
            <a:lvl6pPr marL="2528518" indent="-230154" defTabSz="457133" eaLnBrk="0" fontAlgn="base" hangingPunct="0">
              <a:spcBef>
                <a:spcPct val="0"/>
              </a:spcBef>
              <a:spcAft>
                <a:spcPct val="0"/>
              </a:spcAft>
              <a:defRPr>
                <a:solidFill>
                  <a:schemeClr val="tx1"/>
                </a:solidFill>
                <a:latin typeface="Calibri" panose="020F0502020204030204" pitchFamily="34" charset="0"/>
              </a:defRPr>
            </a:lvl6pPr>
            <a:lvl7pPr marL="2985650" indent="-230154" defTabSz="457133" eaLnBrk="0" fontAlgn="base" hangingPunct="0">
              <a:spcBef>
                <a:spcPct val="0"/>
              </a:spcBef>
              <a:spcAft>
                <a:spcPct val="0"/>
              </a:spcAft>
              <a:defRPr>
                <a:solidFill>
                  <a:schemeClr val="tx1"/>
                </a:solidFill>
                <a:latin typeface="Calibri" panose="020F0502020204030204" pitchFamily="34" charset="0"/>
              </a:defRPr>
            </a:lvl7pPr>
            <a:lvl8pPr marL="3442784" indent="-230154" defTabSz="457133" eaLnBrk="0" fontAlgn="base" hangingPunct="0">
              <a:spcBef>
                <a:spcPct val="0"/>
              </a:spcBef>
              <a:spcAft>
                <a:spcPct val="0"/>
              </a:spcAft>
              <a:defRPr>
                <a:solidFill>
                  <a:schemeClr val="tx1"/>
                </a:solidFill>
                <a:latin typeface="Calibri" panose="020F0502020204030204" pitchFamily="34" charset="0"/>
              </a:defRPr>
            </a:lvl8pPr>
            <a:lvl9pPr marL="3899916" indent="-230154" defTabSz="457133" eaLnBrk="0" fontAlgn="base" hangingPunct="0">
              <a:spcBef>
                <a:spcPct val="0"/>
              </a:spcBef>
              <a:spcAft>
                <a:spcPct val="0"/>
              </a:spcAft>
              <a:defRPr>
                <a:solidFill>
                  <a:schemeClr val="tx1"/>
                </a:solidFill>
                <a:latin typeface="Calibri" panose="020F0502020204030204" pitchFamily="34" charset="0"/>
              </a:defRPr>
            </a:lvl9pPr>
          </a:lstStyle>
          <a:p>
            <a:fld id="{CF95A894-7997-4F15-A485-FF05984BF0E2}" type="slidenum">
              <a:rPr lang="en-US" altLang="en-US" smtClean="0"/>
              <a:pPr/>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the funky section symbol</a:t>
            </a:r>
          </a:p>
        </p:txBody>
      </p:sp>
      <p:sp>
        <p:nvSpPr>
          <p:cNvPr id="4" name="Slide Number Placeholder 3"/>
          <p:cNvSpPr>
            <a:spLocks noGrp="1"/>
          </p:cNvSpPr>
          <p:nvPr>
            <p:ph type="sldNum" sz="quarter" idx="5"/>
          </p:nvPr>
        </p:nvSpPr>
        <p:spPr/>
        <p:txBody>
          <a:bodyPr/>
          <a:lstStyle/>
          <a:p>
            <a:pPr>
              <a:defRPr/>
            </a:pPr>
            <a:fld id="{1F635660-E19A-42E0-8FDE-99576AE07432}" type="slidenum">
              <a:rPr lang="en-US" altLang="en-US" smtClean="0"/>
              <a:pPr>
                <a:defRPr/>
              </a:pPr>
              <a:t>10</a:t>
            </a:fld>
            <a:endParaRPr lang="en-US" altLang="en-US"/>
          </a:p>
        </p:txBody>
      </p:sp>
    </p:spTree>
    <p:extLst>
      <p:ext uri="{BB962C8B-B14F-4D97-AF65-F5344CB8AC3E}">
        <p14:creationId xmlns:p14="http://schemas.microsoft.com/office/powerpoint/2010/main" val="2687770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4790DF9-4DBF-BE1B-D278-61A521E954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C0F6681F-9A27-42D3-EA4A-7B3B427385E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Explain the session format with a brief overview.</a:t>
            </a:r>
          </a:p>
          <a:p>
            <a:pPr eaLnBrk="1" hangingPunct="1">
              <a:spcBef>
                <a:spcPct val="0"/>
              </a:spcBef>
            </a:pPr>
            <a:r>
              <a:rPr lang="en-US" altLang="en-US" dirty="0"/>
              <a:t>Send their questions in the chat feature and we will answer them as we can.</a:t>
            </a:r>
          </a:p>
          <a:p>
            <a:pPr eaLnBrk="1" hangingPunct="1">
              <a:spcBef>
                <a:spcPct val="0"/>
              </a:spcBef>
            </a:pPr>
            <a:r>
              <a:rPr lang="en-US" altLang="en-US" dirty="0"/>
              <a:t>PP on our website and on the DSACF website too!</a:t>
            </a:r>
          </a:p>
        </p:txBody>
      </p:sp>
      <p:sp>
        <p:nvSpPr>
          <p:cNvPr id="22532" name="Slide Number Placeholder 3">
            <a:extLst>
              <a:ext uri="{FF2B5EF4-FFF2-40B4-BE49-F238E27FC236}">
                <a16:creationId xmlns:a16="http://schemas.microsoft.com/office/drawing/2014/main" id="{186267C8-9A49-A565-B4B8-2469C56467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604" indent="-287296">
              <a:defRPr>
                <a:solidFill>
                  <a:schemeClr val="tx1"/>
                </a:solidFill>
                <a:latin typeface="Calibri" panose="020F0502020204030204" pitchFamily="34" charset="0"/>
              </a:defRPr>
            </a:lvl2pPr>
            <a:lvl3pPr marL="1150769" indent="-230154">
              <a:defRPr>
                <a:solidFill>
                  <a:schemeClr val="tx1"/>
                </a:solidFill>
                <a:latin typeface="Calibri" panose="020F0502020204030204" pitchFamily="34" charset="0"/>
              </a:defRPr>
            </a:lvl3pPr>
            <a:lvl4pPr marL="1611077" indent="-230154">
              <a:defRPr>
                <a:solidFill>
                  <a:schemeClr val="tx1"/>
                </a:solidFill>
                <a:latin typeface="Calibri" panose="020F0502020204030204" pitchFamily="34" charset="0"/>
              </a:defRPr>
            </a:lvl4pPr>
            <a:lvl5pPr marL="2071384" indent="-230154">
              <a:defRPr>
                <a:solidFill>
                  <a:schemeClr val="tx1"/>
                </a:solidFill>
                <a:latin typeface="Calibri" panose="020F0502020204030204" pitchFamily="34" charset="0"/>
              </a:defRPr>
            </a:lvl5pPr>
            <a:lvl6pPr marL="2528518" indent="-230154" defTabSz="457133" eaLnBrk="0" fontAlgn="base" hangingPunct="0">
              <a:spcBef>
                <a:spcPct val="0"/>
              </a:spcBef>
              <a:spcAft>
                <a:spcPct val="0"/>
              </a:spcAft>
              <a:defRPr>
                <a:solidFill>
                  <a:schemeClr val="tx1"/>
                </a:solidFill>
                <a:latin typeface="Calibri" panose="020F0502020204030204" pitchFamily="34" charset="0"/>
              </a:defRPr>
            </a:lvl6pPr>
            <a:lvl7pPr marL="2985650" indent="-230154" defTabSz="457133" eaLnBrk="0" fontAlgn="base" hangingPunct="0">
              <a:spcBef>
                <a:spcPct val="0"/>
              </a:spcBef>
              <a:spcAft>
                <a:spcPct val="0"/>
              </a:spcAft>
              <a:defRPr>
                <a:solidFill>
                  <a:schemeClr val="tx1"/>
                </a:solidFill>
                <a:latin typeface="Calibri" panose="020F0502020204030204" pitchFamily="34" charset="0"/>
              </a:defRPr>
            </a:lvl7pPr>
            <a:lvl8pPr marL="3442784" indent="-230154" defTabSz="457133" eaLnBrk="0" fontAlgn="base" hangingPunct="0">
              <a:spcBef>
                <a:spcPct val="0"/>
              </a:spcBef>
              <a:spcAft>
                <a:spcPct val="0"/>
              </a:spcAft>
              <a:defRPr>
                <a:solidFill>
                  <a:schemeClr val="tx1"/>
                </a:solidFill>
                <a:latin typeface="Calibri" panose="020F0502020204030204" pitchFamily="34" charset="0"/>
              </a:defRPr>
            </a:lvl8pPr>
            <a:lvl9pPr marL="3899916" indent="-230154" defTabSz="457133" eaLnBrk="0" fontAlgn="base" hangingPunct="0">
              <a:spcBef>
                <a:spcPct val="0"/>
              </a:spcBef>
              <a:spcAft>
                <a:spcPct val="0"/>
              </a:spcAft>
              <a:defRPr>
                <a:solidFill>
                  <a:schemeClr val="tx1"/>
                </a:solidFill>
                <a:latin typeface="Calibri" panose="020F0502020204030204" pitchFamily="34" charset="0"/>
              </a:defRPr>
            </a:lvl9pPr>
          </a:lstStyle>
          <a:p>
            <a:fld id="{31636CCE-0AB3-4D58-ADC7-039686396F0F}" type="slidenum">
              <a:rPr lang="en-US" altLang="en-US" smtClean="0"/>
              <a:pPr/>
              <a:t>14</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40C28"/>
                </a:solidFill>
                <a:effectLst/>
                <a:latin typeface="Google Sans"/>
              </a:rPr>
              <a:t>Fla.</a:t>
            </a:r>
            <a:r>
              <a:rPr lang="en-US" b="0" i="0" dirty="0">
                <a:solidFill>
                  <a:srgbClr val="202124"/>
                </a:solidFill>
                <a:effectLst/>
                <a:latin typeface="Google Sans"/>
              </a:rPr>
              <a:t> </a:t>
            </a:r>
            <a:r>
              <a:rPr lang="en-US" b="0" i="0" dirty="0">
                <a:solidFill>
                  <a:srgbClr val="040C28"/>
                </a:solidFill>
                <a:effectLst/>
                <a:latin typeface="Google Sans"/>
              </a:rPr>
              <a:t>Stat.</a:t>
            </a:r>
            <a:r>
              <a:rPr lang="en-US" b="0" i="0" dirty="0">
                <a:solidFill>
                  <a:srgbClr val="202124"/>
                </a:solidFill>
                <a:effectLst/>
                <a:latin typeface="Google Sans"/>
              </a:rPr>
              <a:t> </a:t>
            </a:r>
            <a:r>
              <a:rPr lang="en-US" b="0" i="0" dirty="0">
                <a:solidFill>
                  <a:srgbClr val="040C28"/>
                </a:solidFill>
                <a:effectLst/>
                <a:latin typeface="Google Sans"/>
              </a:rPr>
              <a:t>§ </a:t>
            </a:r>
            <a:endParaRPr lang="en-US" dirty="0"/>
          </a:p>
        </p:txBody>
      </p:sp>
      <p:sp>
        <p:nvSpPr>
          <p:cNvPr id="4" name="Slide Number Placeholder 3"/>
          <p:cNvSpPr>
            <a:spLocks noGrp="1"/>
          </p:cNvSpPr>
          <p:nvPr>
            <p:ph type="sldNum" sz="quarter" idx="5"/>
          </p:nvPr>
        </p:nvSpPr>
        <p:spPr/>
        <p:txBody>
          <a:bodyPr/>
          <a:lstStyle/>
          <a:p>
            <a:pPr>
              <a:defRPr/>
            </a:pPr>
            <a:fld id="{1F635660-E19A-42E0-8FDE-99576AE07432}" type="slidenum">
              <a:rPr lang="en-US" altLang="en-US" smtClean="0"/>
              <a:pPr>
                <a:defRPr/>
              </a:pPr>
              <a:t>15</a:t>
            </a:fld>
            <a:endParaRPr lang="en-US" altLang="en-US"/>
          </a:p>
        </p:txBody>
      </p:sp>
    </p:spTree>
    <p:extLst>
      <p:ext uri="{BB962C8B-B14F-4D97-AF65-F5344CB8AC3E}">
        <p14:creationId xmlns:p14="http://schemas.microsoft.com/office/powerpoint/2010/main" val="2933365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reminder that individuals with IDD can sign DPOAs and HCS</a:t>
            </a:r>
          </a:p>
        </p:txBody>
      </p:sp>
      <p:sp>
        <p:nvSpPr>
          <p:cNvPr id="4" name="Slide Number Placeholder 3"/>
          <p:cNvSpPr>
            <a:spLocks noGrp="1"/>
          </p:cNvSpPr>
          <p:nvPr>
            <p:ph type="sldNum" sz="quarter" idx="5"/>
          </p:nvPr>
        </p:nvSpPr>
        <p:spPr/>
        <p:txBody>
          <a:bodyPr/>
          <a:lstStyle/>
          <a:p>
            <a:pPr>
              <a:defRPr/>
            </a:pPr>
            <a:fld id="{1F635660-E19A-42E0-8FDE-99576AE07432}" type="slidenum">
              <a:rPr lang="en-US" altLang="en-US" smtClean="0"/>
              <a:pPr>
                <a:defRPr/>
              </a:pPr>
              <a:t>17</a:t>
            </a:fld>
            <a:endParaRPr lang="en-US" altLang="en-US"/>
          </a:p>
        </p:txBody>
      </p:sp>
    </p:spTree>
    <p:extLst>
      <p:ext uri="{BB962C8B-B14F-4D97-AF65-F5344CB8AC3E}">
        <p14:creationId xmlns:p14="http://schemas.microsoft.com/office/powerpoint/2010/main" val="3273278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9E0089-68CE-89D2-D607-04BDD0A9EBFE}"/>
              </a:ext>
            </a:extLst>
          </p:cNvPr>
          <p:cNvSpPr/>
          <p:nvPr/>
        </p:nvSpPr>
        <p:spPr>
          <a:xfrm>
            <a:off x="3175" y="6400800"/>
            <a:ext cx="12188825" cy="457200"/>
          </a:xfrm>
          <a:prstGeom prst="rect">
            <a:avLst/>
          </a:prstGeom>
          <a:solidFill>
            <a:srgbClr val="012A5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472F4262-DA2D-9878-F3C9-7CDC310DBDB4}"/>
              </a:ext>
            </a:extLst>
          </p:cNvPr>
          <p:cNvSpPr/>
          <p:nvPr/>
        </p:nvSpPr>
        <p:spPr>
          <a:xfrm>
            <a:off x="0" y="6334125"/>
            <a:ext cx="12188825" cy="63500"/>
          </a:xfrm>
          <a:prstGeom prst="rect">
            <a:avLst/>
          </a:prstGeom>
          <a:solidFill>
            <a:srgbClr val="E1C047"/>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83DD512E-B42E-B149-AE82-CA809EEF8E82}"/>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1F8EA02B-8348-1BF4-86E9-9AF833BEC79E}"/>
              </a:ext>
            </a:extLst>
          </p:cNvPr>
          <p:cNvSpPr>
            <a:spLocks noGrp="1"/>
          </p:cNvSpPr>
          <p:nvPr>
            <p:ph type="dt" sz="half" idx="10"/>
          </p:nvPr>
        </p:nvSpPr>
        <p:spPr/>
        <p:txBody>
          <a:bodyPr/>
          <a:lstStyle>
            <a:lvl1pPr>
              <a:defRPr/>
            </a:lvl1pPr>
          </a:lstStyle>
          <a:p>
            <a:pPr>
              <a:defRPr/>
            </a:pPr>
            <a:fld id="{099FDC3D-60ED-4353-B96C-04A374D9138F}" type="datetimeFigureOut">
              <a:rPr lang="en-US"/>
              <a:pPr>
                <a:defRPr/>
              </a:pPr>
              <a:t>4/25/2026</a:t>
            </a:fld>
            <a:endParaRPr lang="en-US" dirty="0"/>
          </a:p>
        </p:txBody>
      </p:sp>
      <p:sp>
        <p:nvSpPr>
          <p:cNvPr id="8" name="Footer Placeholder 4">
            <a:extLst>
              <a:ext uri="{FF2B5EF4-FFF2-40B4-BE49-F238E27FC236}">
                <a16:creationId xmlns:a16="http://schemas.microsoft.com/office/drawing/2014/main" id="{FC6A46F4-B24E-E6BB-9C75-4BF931917A7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0F8B39C-F746-A5B2-84EA-20100FBE1286}"/>
              </a:ext>
            </a:extLst>
          </p:cNvPr>
          <p:cNvSpPr>
            <a:spLocks noGrp="1"/>
          </p:cNvSpPr>
          <p:nvPr>
            <p:ph type="sldNum" sz="quarter" idx="12"/>
          </p:nvPr>
        </p:nvSpPr>
        <p:spPr/>
        <p:txBody>
          <a:bodyPr/>
          <a:lstStyle>
            <a:lvl1pPr>
              <a:defRPr/>
            </a:lvl1pPr>
          </a:lstStyle>
          <a:p>
            <a:pPr>
              <a:defRPr/>
            </a:pPr>
            <a:fld id="{83FDD2F5-315F-4236-8F45-9AFDD5A06C2F}" type="slidenum">
              <a:rPr lang="en-US" altLang="en-US"/>
              <a:pPr>
                <a:defRPr/>
              </a:pPr>
              <a:t>‹#›</a:t>
            </a:fld>
            <a:endParaRPr lang="en-US" altLang="en-US"/>
          </a:p>
        </p:txBody>
      </p:sp>
    </p:spTree>
    <p:extLst>
      <p:ext uri="{BB962C8B-B14F-4D97-AF65-F5344CB8AC3E}">
        <p14:creationId xmlns:p14="http://schemas.microsoft.com/office/powerpoint/2010/main" val="2290415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A325444-17EF-08DC-E615-23D3F677E3F1}"/>
              </a:ext>
            </a:extLst>
          </p:cNvPr>
          <p:cNvSpPr>
            <a:spLocks noGrp="1"/>
          </p:cNvSpPr>
          <p:nvPr>
            <p:ph type="dt" sz="half" idx="10"/>
          </p:nvPr>
        </p:nvSpPr>
        <p:spPr/>
        <p:txBody>
          <a:bodyPr/>
          <a:lstStyle>
            <a:lvl1pPr>
              <a:defRPr/>
            </a:lvl1pPr>
          </a:lstStyle>
          <a:p>
            <a:pPr>
              <a:defRPr/>
            </a:pPr>
            <a:fld id="{8302A149-C9FF-435B-BB34-4270784B6DF9}" type="datetimeFigureOut">
              <a:rPr lang="en-US"/>
              <a:pPr>
                <a:defRPr/>
              </a:pPr>
              <a:t>4/25/2026</a:t>
            </a:fld>
            <a:endParaRPr lang="en-US" dirty="0"/>
          </a:p>
        </p:txBody>
      </p:sp>
      <p:sp>
        <p:nvSpPr>
          <p:cNvPr id="5" name="Footer Placeholder 4">
            <a:extLst>
              <a:ext uri="{FF2B5EF4-FFF2-40B4-BE49-F238E27FC236}">
                <a16:creationId xmlns:a16="http://schemas.microsoft.com/office/drawing/2014/main" id="{7DC16FA3-9AED-8880-3EE3-928DCE17728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09233B9-D232-8845-9286-3617990D3495}"/>
              </a:ext>
            </a:extLst>
          </p:cNvPr>
          <p:cNvSpPr>
            <a:spLocks noGrp="1"/>
          </p:cNvSpPr>
          <p:nvPr>
            <p:ph type="sldNum" sz="quarter" idx="12"/>
          </p:nvPr>
        </p:nvSpPr>
        <p:spPr/>
        <p:txBody>
          <a:bodyPr/>
          <a:lstStyle>
            <a:lvl1pPr>
              <a:defRPr/>
            </a:lvl1pPr>
          </a:lstStyle>
          <a:p>
            <a:pPr>
              <a:defRPr/>
            </a:pPr>
            <a:fld id="{D751CFC5-DE90-46B1-A0EF-C8D37CC3A68C}" type="slidenum">
              <a:rPr lang="en-US" altLang="en-US"/>
              <a:pPr>
                <a:defRPr/>
              </a:pPr>
              <a:t>‹#›</a:t>
            </a:fld>
            <a:endParaRPr lang="en-US" altLang="en-US"/>
          </a:p>
        </p:txBody>
      </p:sp>
    </p:spTree>
    <p:extLst>
      <p:ext uri="{BB962C8B-B14F-4D97-AF65-F5344CB8AC3E}">
        <p14:creationId xmlns:p14="http://schemas.microsoft.com/office/powerpoint/2010/main" val="1691502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E390E8-59E9-58FB-9F40-8878996FDAD7}"/>
              </a:ext>
            </a:extLst>
          </p:cNvPr>
          <p:cNvSpPr/>
          <p:nvPr/>
        </p:nvSpPr>
        <p:spPr>
          <a:xfrm>
            <a:off x="3175" y="6400800"/>
            <a:ext cx="12188825" cy="457200"/>
          </a:xfrm>
          <a:prstGeom prst="rect">
            <a:avLst/>
          </a:prstGeom>
          <a:solidFill>
            <a:srgbClr val="012A5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C482B431-CB71-76E5-771C-755CA5F4B586}"/>
              </a:ext>
            </a:extLst>
          </p:cNvPr>
          <p:cNvSpPr/>
          <p:nvPr/>
        </p:nvSpPr>
        <p:spPr>
          <a:xfrm>
            <a:off x="0" y="6334125"/>
            <a:ext cx="12188825" cy="63500"/>
          </a:xfrm>
          <a:prstGeom prst="rect">
            <a:avLst/>
          </a:prstGeom>
          <a:solidFill>
            <a:srgbClr val="E1C04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48A53C1E-02B8-1A8D-3BE7-F94FCA969B58}"/>
              </a:ext>
            </a:extLst>
          </p:cNvPr>
          <p:cNvSpPr>
            <a:spLocks noGrp="1"/>
          </p:cNvSpPr>
          <p:nvPr>
            <p:ph type="dt" sz="half" idx="10"/>
          </p:nvPr>
        </p:nvSpPr>
        <p:spPr/>
        <p:txBody>
          <a:bodyPr/>
          <a:lstStyle>
            <a:lvl1pPr>
              <a:defRPr/>
            </a:lvl1pPr>
          </a:lstStyle>
          <a:p>
            <a:pPr>
              <a:defRPr/>
            </a:pPr>
            <a:fld id="{EC627DA1-B596-4C6B-90D0-691A15293A92}" type="datetimeFigureOut">
              <a:rPr lang="en-US"/>
              <a:pPr>
                <a:defRPr/>
              </a:pPr>
              <a:t>4/25/2026</a:t>
            </a:fld>
            <a:endParaRPr lang="en-US" dirty="0"/>
          </a:p>
        </p:txBody>
      </p:sp>
      <p:sp>
        <p:nvSpPr>
          <p:cNvPr id="7" name="Footer Placeholder 4">
            <a:extLst>
              <a:ext uri="{FF2B5EF4-FFF2-40B4-BE49-F238E27FC236}">
                <a16:creationId xmlns:a16="http://schemas.microsoft.com/office/drawing/2014/main" id="{099F2D7C-A23B-281C-E6BB-3E26DEE8A7E7}"/>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3475E01E-DA10-06ED-B0B7-DC523860B203}"/>
              </a:ext>
            </a:extLst>
          </p:cNvPr>
          <p:cNvSpPr>
            <a:spLocks noGrp="1"/>
          </p:cNvSpPr>
          <p:nvPr>
            <p:ph type="sldNum" sz="quarter" idx="12"/>
          </p:nvPr>
        </p:nvSpPr>
        <p:spPr/>
        <p:txBody>
          <a:bodyPr/>
          <a:lstStyle>
            <a:lvl1pPr>
              <a:defRPr/>
            </a:lvl1pPr>
          </a:lstStyle>
          <a:p>
            <a:pPr>
              <a:defRPr/>
            </a:pPr>
            <a:fld id="{21E8EBED-3DB9-4AAA-A0C0-33960E8D0BAD}" type="slidenum">
              <a:rPr lang="en-US" altLang="en-US"/>
              <a:pPr>
                <a:defRPr/>
              </a:pPr>
              <a:t>‹#›</a:t>
            </a:fld>
            <a:endParaRPr lang="en-US" altLang="en-US"/>
          </a:p>
        </p:txBody>
      </p:sp>
    </p:spTree>
    <p:extLst>
      <p:ext uri="{BB962C8B-B14F-4D97-AF65-F5344CB8AC3E}">
        <p14:creationId xmlns:p14="http://schemas.microsoft.com/office/powerpoint/2010/main" val="92996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6380BFE-24B4-D39F-8DB8-B6A5267A057D}"/>
              </a:ext>
            </a:extLst>
          </p:cNvPr>
          <p:cNvSpPr>
            <a:spLocks noGrp="1"/>
          </p:cNvSpPr>
          <p:nvPr>
            <p:ph type="dt" sz="half" idx="10"/>
          </p:nvPr>
        </p:nvSpPr>
        <p:spPr/>
        <p:txBody>
          <a:bodyPr/>
          <a:lstStyle>
            <a:lvl1pPr>
              <a:defRPr/>
            </a:lvl1pPr>
          </a:lstStyle>
          <a:p>
            <a:pPr>
              <a:defRPr/>
            </a:pPr>
            <a:fld id="{F2778DF9-3CA1-4398-8C23-064FE25174DF}" type="datetimeFigureOut">
              <a:rPr lang="en-US"/>
              <a:pPr>
                <a:defRPr/>
              </a:pPr>
              <a:t>4/25/2026</a:t>
            </a:fld>
            <a:endParaRPr lang="en-US" dirty="0"/>
          </a:p>
        </p:txBody>
      </p:sp>
      <p:sp>
        <p:nvSpPr>
          <p:cNvPr id="5" name="Footer Placeholder 4">
            <a:extLst>
              <a:ext uri="{FF2B5EF4-FFF2-40B4-BE49-F238E27FC236}">
                <a16:creationId xmlns:a16="http://schemas.microsoft.com/office/drawing/2014/main" id="{4ED876BA-6911-F283-DCE5-5598A307262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36AA1DE-3A99-7BBD-EE48-4C537FF8765D}"/>
              </a:ext>
            </a:extLst>
          </p:cNvPr>
          <p:cNvSpPr>
            <a:spLocks noGrp="1"/>
          </p:cNvSpPr>
          <p:nvPr>
            <p:ph type="sldNum" sz="quarter" idx="12"/>
          </p:nvPr>
        </p:nvSpPr>
        <p:spPr/>
        <p:txBody>
          <a:bodyPr/>
          <a:lstStyle>
            <a:lvl1pPr>
              <a:defRPr/>
            </a:lvl1pPr>
          </a:lstStyle>
          <a:p>
            <a:pPr>
              <a:defRPr/>
            </a:pPr>
            <a:fld id="{F1525CEA-0797-4D4A-BCF8-ACE58C725AF1}" type="slidenum">
              <a:rPr lang="en-US" altLang="en-US"/>
              <a:pPr>
                <a:defRPr/>
              </a:pPr>
              <a:t>‹#›</a:t>
            </a:fld>
            <a:endParaRPr lang="en-US" altLang="en-US"/>
          </a:p>
        </p:txBody>
      </p:sp>
    </p:spTree>
    <p:extLst>
      <p:ext uri="{BB962C8B-B14F-4D97-AF65-F5344CB8AC3E}">
        <p14:creationId xmlns:p14="http://schemas.microsoft.com/office/powerpoint/2010/main" val="3317383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9C6D43-4E93-9D49-8E7E-E41C97B42706}"/>
              </a:ext>
            </a:extLst>
          </p:cNvPr>
          <p:cNvSpPr/>
          <p:nvPr/>
        </p:nvSpPr>
        <p:spPr>
          <a:xfrm>
            <a:off x="3175" y="6400800"/>
            <a:ext cx="12188825" cy="457200"/>
          </a:xfrm>
          <a:prstGeom prst="rect">
            <a:avLst/>
          </a:prstGeom>
          <a:solidFill>
            <a:srgbClr val="012A5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00709061-D471-40A0-C964-BF65E5C27B95}"/>
              </a:ext>
            </a:extLst>
          </p:cNvPr>
          <p:cNvSpPr/>
          <p:nvPr/>
        </p:nvSpPr>
        <p:spPr>
          <a:xfrm>
            <a:off x="0" y="6334125"/>
            <a:ext cx="12188825" cy="63500"/>
          </a:xfrm>
          <a:prstGeom prst="rect">
            <a:avLst/>
          </a:prstGeom>
          <a:solidFill>
            <a:srgbClr val="E1C047"/>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CC46BD2-AC4C-C260-9213-0F20963EC1C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7045A130-9FCD-7E65-08E0-4098A61FD9F4}"/>
              </a:ext>
            </a:extLst>
          </p:cNvPr>
          <p:cNvSpPr>
            <a:spLocks noGrp="1"/>
          </p:cNvSpPr>
          <p:nvPr>
            <p:ph type="dt" sz="half" idx="10"/>
          </p:nvPr>
        </p:nvSpPr>
        <p:spPr/>
        <p:txBody>
          <a:bodyPr/>
          <a:lstStyle>
            <a:lvl1pPr>
              <a:defRPr/>
            </a:lvl1pPr>
          </a:lstStyle>
          <a:p>
            <a:pPr>
              <a:defRPr/>
            </a:pPr>
            <a:fld id="{27B9C7B6-5491-4586-AF1B-5043690D58FB}" type="datetimeFigureOut">
              <a:rPr lang="en-US"/>
              <a:pPr>
                <a:defRPr/>
              </a:pPr>
              <a:t>4/25/2026</a:t>
            </a:fld>
            <a:endParaRPr lang="en-US" dirty="0"/>
          </a:p>
        </p:txBody>
      </p:sp>
      <p:sp>
        <p:nvSpPr>
          <p:cNvPr id="8" name="Footer Placeholder 4">
            <a:extLst>
              <a:ext uri="{FF2B5EF4-FFF2-40B4-BE49-F238E27FC236}">
                <a16:creationId xmlns:a16="http://schemas.microsoft.com/office/drawing/2014/main" id="{573D97A2-BAB6-7E09-200E-695F588A2BF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8E59EBC-268F-CA72-87E7-4A168172C9FD}"/>
              </a:ext>
            </a:extLst>
          </p:cNvPr>
          <p:cNvSpPr>
            <a:spLocks noGrp="1"/>
          </p:cNvSpPr>
          <p:nvPr>
            <p:ph type="sldNum" sz="quarter" idx="12"/>
          </p:nvPr>
        </p:nvSpPr>
        <p:spPr/>
        <p:txBody>
          <a:bodyPr/>
          <a:lstStyle>
            <a:lvl1pPr>
              <a:defRPr/>
            </a:lvl1pPr>
          </a:lstStyle>
          <a:p>
            <a:pPr>
              <a:defRPr/>
            </a:pPr>
            <a:fld id="{6EAF0780-B952-4B24-A248-F77BF3CA2EA3}" type="slidenum">
              <a:rPr lang="en-US" altLang="en-US"/>
              <a:pPr>
                <a:defRPr/>
              </a:pPr>
              <a:t>‹#›</a:t>
            </a:fld>
            <a:endParaRPr lang="en-US" altLang="en-US"/>
          </a:p>
        </p:txBody>
      </p:sp>
    </p:spTree>
    <p:extLst>
      <p:ext uri="{BB962C8B-B14F-4D97-AF65-F5344CB8AC3E}">
        <p14:creationId xmlns:p14="http://schemas.microsoft.com/office/powerpoint/2010/main" val="4187444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CBD9C878-E560-06ED-5529-00A3BA10CEC1}"/>
              </a:ext>
            </a:extLst>
          </p:cNvPr>
          <p:cNvSpPr>
            <a:spLocks noGrp="1"/>
          </p:cNvSpPr>
          <p:nvPr>
            <p:ph type="dt" sz="half" idx="10"/>
          </p:nvPr>
        </p:nvSpPr>
        <p:spPr/>
        <p:txBody>
          <a:bodyPr/>
          <a:lstStyle>
            <a:lvl1pPr>
              <a:defRPr/>
            </a:lvl1pPr>
          </a:lstStyle>
          <a:p>
            <a:pPr>
              <a:defRPr/>
            </a:pPr>
            <a:fld id="{8F01B421-5319-4DC9-956B-4222075F17D4}" type="datetimeFigureOut">
              <a:rPr lang="en-US"/>
              <a:pPr>
                <a:defRPr/>
              </a:pPr>
              <a:t>4/25/2026</a:t>
            </a:fld>
            <a:endParaRPr lang="en-US" dirty="0"/>
          </a:p>
        </p:txBody>
      </p:sp>
      <p:sp>
        <p:nvSpPr>
          <p:cNvPr id="5" name="Footer Placeholder 4">
            <a:extLst>
              <a:ext uri="{FF2B5EF4-FFF2-40B4-BE49-F238E27FC236}">
                <a16:creationId xmlns:a16="http://schemas.microsoft.com/office/drawing/2014/main" id="{E53DAE0A-BF3E-7ED7-D9D7-8D232C43F6C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63EA8EB-358E-5331-499E-842EA7D2B382}"/>
              </a:ext>
            </a:extLst>
          </p:cNvPr>
          <p:cNvSpPr>
            <a:spLocks noGrp="1"/>
          </p:cNvSpPr>
          <p:nvPr>
            <p:ph type="sldNum" sz="quarter" idx="12"/>
          </p:nvPr>
        </p:nvSpPr>
        <p:spPr/>
        <p:txBody>
          <a:bodyPr/>
          <a:lstStyle>
            <a:lvl1pPr>
              <a:defRPr/>
            </a:lvl1pPr>
          </a:lstStyle>
          <a:p>
            <a:pPr>
              <a:defRPr/>
            </a:pPr>
            <a:fld id="{83BD0656-69CA-46E4-9AC9-3E9E2BB3F70E}" type="slidenum">
              <a:rPr lang="en-US" altLang="en-US"/>
              <a:pPr>
                <a:defRPr/>
              </a:pPr>
              <a:t>‹#›</a:t>
            </a:fld>
            <a:endParaRPr lang="en-US" altLang="en-US"/>
          </a:p>
        </p:txBody>
      </p:sp>
    </p:spTree>
    <p:extLst>
      <p:ext uri="{BB962C8B-B14F-4D97-AF65-F5344CB8AC3E}">
        <p14:creationId xmlns:p14="http://schemas.microsoft.com/office/powerpoint/2010/main" val="949724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EABF9901-C9D3-0898-3E28-578F90C91B30}"/>
              </a:ext>
            </a:extLst>
          </p:cNvPr>
          <p:cNvSpPr>
            <a:spLocks noGrp="1"/>
          </p:cNvSpPr>
          <p:nvPr>
            <p:ph type="dt" sz="half" idx="10"/>
          </p:nvPr>
        </p:nvSpPr>
        <p:spPr/>
        <p:txBody>
          <a:bodyPr/>
          <a:lstStyle>
            <a:lvl1pPr>
              <a:defRPr/>
            </a:lvl1pPr>
          </a:lstStyle>
          <a:p>
            <a:pPr>
              <a:defRPr/>
            </a:pPr>
            <a:fld id="{53EF2E16-F133-4E67-B808-056EE1D482EE}" type="datetimeFigureOut">
              <a:rPr lang="en-US"/>
              <a:pPr>
                <a:defRPr/>
              </a:pPr>
              <a:t>4/25/2026</a:t>
            </a:fld>
            <a:endParaRPr lang="en-US" dirty="0"/>
          </a:p>
        </p:txBody>
      </p:sp>
      <p:sp>
        <p:nvSpPr>
          <p:cNvPr id="7" name="Footer Placeholder 4">
            <a:extLst>
              <a:ext uri="{FF2B5EF4-FFF2-40B4-BE49-F238E27FC236}">
                <a16:creationId xmlns:a16="http://schemas.microsoft.com/office/drawing/2014/main" id="{CC712680-6D69-956C-5660-AAD55067FDCB}"/>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DC132796-3333-DDBE-17E7-45C95D153532}"/>
              </a:ext>
            </a:extLst>
          </p:cNvPr>
          <p:cNvSpPr>
            <a:spLocks noGrp="1"/>
          </p:cNvSpPr>
          <p:nvPr>
            <p:ph type="sldNum" sz="quarter" idx="12"/>
          </p:nvPr>
        </p:nvSpPr>
        <p:spPr/>
        <p:txBody>
          <a:bodyPr/>
          <a:lstStyle>
            <a:lvl1pPr>
              <a:defRPr/>
            </a:lvl1pPr>
          </a:lstStyle>
          <a:p>
            <a:pPr>
              <a:defRPr/>
            </a:pPr>
            <a:fld id="{41F0395E-330D-4BAE-B9D7-E3C2EBD0BED8}" type="slidenum">
              <a:rPr lang="en-US" altLang="en-US"/>
              <a:pPr>
                <a:defRPr/>
              </a:pPr>
              <a:t>‹#›</a:t>
            </a:fld>
            <a:endParaRPr lang="en-US" altLang="en-US"/>
          </a:p>
        </p:txBody>
      </p:sp>
    </p:spTree>
    <p:extLst>
      <p:ext uri="{BB962C8B-B14F-4D97-AF65-F5344CB8AC3E}">
        <p14:creationId xmlns:p14="http://schemas.microsoft.com/office/powerpoint/2010/main" val="4038013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01AD8D8-F735-AC29-FC01-975BBD6D56AF}"/>
              </a:ext>
            </a:extLst>
          </p:cNvPr>
          <p:cNvSpPr>
            <a:spLocks noGrp="1"/>
          </p:cNvSpPr>
          <p:nvPr>
            <p:ph type="dt" sz="half" idx="10"/>
          </p:nvPr>
        </p:nvSpPr>
        <p:spPr/>
        <p:txBody>
          <a:bodyPr/>
          <a:lstStyle>
            <a:lvl1pPr>
              <a:defRPr/>
            </a:lvl1pPr>
          </a:lstStyle>
          <a:p>
            <a:pPr>
              <a:defRPr/>
            </a:pPr>
            <a:fld id="{1285AF83-A65B-49AD-80B2-FFDB6F13D91A}" type="datetimeFigureOut">
              <a:rPr lang="en-US"/>
              <a:pPr>
                <a:defRPr/>
              </a:pPr>
              <a:t>4/25/2026</a:t>
            </a:fld>
            <a:endParaRPr lang="en-US" dirty="0"/>
          </a:p>
        </p:txBody>
      </p:sp>
      <p:sp>
        <p:nvSpPr>
          <p:cNvPr id="4" name="Footer Placeholder 4">
            <a:extLst>
              <a:ext uri="{FF2B5EF4-FFF2-40B4-BE49-F238E27FC236}">
                <a16:creationId xmlns:a16="http://schemas.microsoft.com/office/drawing/2014/main" id="{35FD3431-F6D5-98E7-B8AE-E431A6515F7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EC3C2A1-95B5-E0D0-AAE1-2C7E9B98437B}"/>
              </a:ext>
            </a:extLst>
          </p:cNvPr>
          <p:cNvSpPr>
            <a:spLocks noGrp="1"/>
          </p:cNvSpPr>
          <p:nvPr>
            <p:ph type="sldNum" sz="quarter" idx="12"/>
          </p:nvPr>
        </p:nvSpPr>
        <p:spPr/>
        <p:txBody>
          <a:bodyPr/>
          <a:lstStyle>
            <a:lvl1pPr>
              <a:defRPr/>
            </a:lvl1pPr>
          </a:lstStyle>
          <a:p>
            <a:pPr>
              <a:defRPr/>
            </a:pPr>
            <a:fld id="{9E41F2D5-F1D4-4CFB-9468-72F810C88EC4}" type="slidenum">
              <a:rPr lang="en-US" altLang="en-US"/>
              <a:pPr>
                <a:defRPr/>
              </a:pPr>
              <a:t>‹#›</a:t>
            </a:fld>
            <a:endParaRPr lang="en-US" altLang="en-US"/>
          </a:p>
        </p:txBody>
      </p:sp>
    </p:spTree>
    <p:extLst>
      <p:ext uri="{BB962C8B-B14F-4D97-AF65-F5344CB8AC3E}">
        <p14:creationId xmlns:p14="http://schemas.microsoft.com/office/powerpoint/2010/main" val="2722902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58F89A-05B9-A60B-3C0C-283837897265}"/>
              </a:ext>
            </a:extLst>
          </p:cNvPr>
          <p:cNvSpPr/>
          <p:nvPr/>
        </p:nvSpPr>
        <p:spPr>
          <a:xfrm>
            <a:off x="3175" y="6400800"/>
            <a:ext cx="12188825" cy="457200"/>
          </a:xfrm>
          <a:prstGeom prst="rect">
            <a:avLst/>
          </a:prstGeom>
          <a:solidFill>
            <a:srgbClr val="012A5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Rectangle 2">
            <a:extLst>
              <a:ext uri="{FF2B5EF4-FFF2-40B4-BE49-F238E27FC236}">
                <a16:creationId xmlns:a16="http://schemas.microsoft.com/office/drawing/2014/main" id="{612D50C2-CCB2-363C-D71D-E04D291BE41A}"/>
              </a:ext>
            </a:extLst>
          </p:cNvPr>
          <p:cNvSpPr/>
          <p:nvPr/>
        </p:nvSpPr>
        <p:spPr>
          <a:xfrm>
            <a:off x="0" y="6334125"/>
            <a:ext cx="12188825" cy="63500"/>
          </a:xfrm>
          <a:prstGeom prst="rect">
            <a:avLst/>
          </a:prstGeom>
          <a:solidFill>
            <a:srgbClr val="E1C04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Date Placeholder 6">
            <a:extLst>
              <a:ext uri="{FF2B5EF4-FFF2-40B4-BE49-F238E27FC236}">
                <a16:creationId xmlns:a16="http://schemas.microsoft.com/office/drawing/2014/main" id="{737577FA-B94B-3A40-6251-C1E4C49A76C4}"/>
              </a:ext>
            </a:extLst>
          </p:cNvPr>
          <p:cNvSpPr>
            <a:spLocks noGrp="1"/>
          </p:cNvSpPr>
          <p:nvPr>
            <p:ph type="dt" sz="half" idx="10"/>
          </p:nvPr>
        </p:nvSpPr>
        <p:spPr/>
        <p:txBody>
          <a:bodyPr/>
          <a:lstStyle>
            <a:lvl1pPr>
              <a:defRPr/>
            </a:lvl1pPr>
          </a:lstStyle>
          <a:p>
            <a:pPr>
              <a:defRPr/>
            </a:pPr>
            <a:fld id="{5693B0F0-9000-4BBB-B043-71BE2F3B4696}" type="datetimeFigureOut">
              <a:rPr lang="en-US"/>
              <a:pPr>
                <a:defRPr/>
              </a:pPr>
              <a:t>4/25/2026</a:t>
            </a:fld>
            <a:endParaRPr lang="en-US" dirty="0"/>
          </a:p>
        </p:txBody>
      </p:sp>
      <p:sp>
        <p:nvSpPr>
          <p:cNvPr id="5" name="Footer Placeholder 7">
            <a:extLst>
              <a:ext uri="{FF2B5EF4-FFF2-40B4-BE49-F238E27FC236}">
                <a16:creationId xmlns:a16="http://schemas.microsoft.com/office/drawing/2014/main" id="{349DFA3E-E3CC-259D-0EF1-56D27BA50E2E}"/>
              </a:ext>
            </a:extLst>
          </p:cNvPr>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8">
            <a:extLst>
              <a:ext uri="{FF2B5EF4-FFF2-40B4-BE49-F238E27FC236}">
                <a16:creationId xmlns:a16="http://schemas.microsoft.com/office/drawing/2014/main" id="{15697F2B-97F7-9585-0482-80E5D49B65EF}"/>
              </a:ext>
            </a:extLst>
          </p:cNvPr>
          <p:cNvSpPr>
            <a:spLocks noGrp="1"/>
          </p:cNvSpPr>
          <p:nvPr>
            <p:ph type="sldNum" sz="quarter" idx="12"/>
          </p:nvPr>
        </p:nvSpPr>
        <p:spPr/>
        <p:txBody>
          <a:bodyPr/>
          <a:lstStyle>
            <a:lvl1pPr>
              <a:defRPr/>
            </a:lvl1pPr>
          </a:lstStyle>
          <a:p>
            <a:pPr>
              <a:defRPr/>
            </a:pPr>
            <a:fld id="{3F5FA94A-1C70-4C63-B7B0-5F51A8433A82}" type="slidenum">
              <a:rPr lang="en-US" altLang="en-US"/>
              <a:pPr>
                <a:defRPr/>
              </a:pPr>
              <a:t>‹#›</a:t>
            </a:fld>
            <a:endParaRPr lang="en-US" altLang="en-US"/>
          </a:p>
        </p:txBody>
      </p:sp>
    </p:spTree>
    <p:extLst>
      <p:ext uri="{BB962C8B-B14F-4D97-AF65-F5344CB8AC3E}">
        <p14:creationId xmlns:p14="http://schemas.microsoft.com/office/powerpoint/2010/main" val="59379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149311-0FF4-562A-ADF1-2AAA87408B07}"/>
              </a:ext>
            </a:extLst>
          </p:cNvPr>
          <p:cNvSpPr/>
          <p:nvPr/>
        </p:nvSpPr>
        <p:spPr>
          <a:xfrm>
            <a:off x="0" y="0"/>
            <a:ext cx="4051300" cy="6858000"/>
          </a:xfrm>
          <a:prstGeom prst="rect">
            <a:avLst/>
          </a:prstGeom>
          <a:solidFill>
            <a:srgbClr val="E1C04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DA9BCFD9-851A-4CFD-0D7D-4850EACED5D6}"/>
              </a:ext>
            </a:extLst>
          </p:cNvPr>
          <p:cNvSpPr/>
          <p:nvPr/>
        </p:nvSpPr>
        <p:spPr>
          <a:xfrm>
            <a:off x="4040188" y="0"/>
            <a:ext cx="63500" cy="6858000"/>
          </a:xfrm>
          <a:prstGeom prst="rect">
            <a:avLst/>
          </a:prstGeom>
          <a:solidFill>
            <a:srgbClr val="012A5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a:extLst>
              <a:ext uri="{FF2B5EF4-FFF2-40B4-BE49-F238E27FC236}">
                <a16:creationId xmlns:a16="http://schemas.microsoft.com/office/drawing/2014/main" id="{2D8B5FF6-C745-B83B-DB8D-AA4128E0D2EB}"/>
              </a:ext>
            </a:extLst>
          </p:cNvPr>
          <p:cNvSpPr>
            <a:spLocks noGrp="1"/>
          </p:cNvSpPr>
          <p:nvPr>
            <p:ph type="dt" sz="half" idx="10"/>
          </p:nvPr>
        </p:nvSpPr>
        <p:spPr>
          <a:xfrm>
            <a:off x="465138" y="6459538"/>
            <a:ext cx="2619375" cy="365125"/>
          </a:xfrm>
        </p:spPr>
        <p:txBody>
          <a:bodyPr/>
          <a:lstStyle>
            <a:lvl1pPr algn="l">
              <a:defRPr/>
            </a:lvl1pPr>
          </a:lstStyle>
          <a:p>
            <a:pPr>
              <a:defRPr/>
            </a:pPr>
            <a:fld id="{66F2652F-C6BC-4A15-97E6-7AFB7FBDAB3A}" type="datetimeFigureOut">
              <a:rPr lang="en-US"/>
              <a:pPr>
                <a:defRPr/>
              </a:pPr>
              <a:t>4/25/2026</a:t>
            </a:fld>
            <a:endParaRPr lang="en-US" dirty="0"/>
          </a:p>
        </p:txBody>
      </p:sp>
      <p:sp>
        <p:nvSpPr>
          <p:cNvPr id="8" name="Footer Placeholder 5">
            <a:extLst>
              <a:ext uri="{FF2B5EF4-FFF2-40B4-BE49-F238E27FC236}">
                <a16:creationId xmlns:a16="http://schemas.microsoft.com/office/drawing/2014/main" id="{ED37896B-BD4C-15E9-B3B5-FCC6AE5FEED4}"/>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9" name="Slide Number Placeholder 6">
            <a:extLst>
              <a:ext uri="{FF2B5EF4-FFF2-40B4-BE49-F238E27FC236}">
                <a16:creationId xmlns:a16="http://schemas.microsoft.com/office/drawing/2014/main" id="{605D2715-D45A-BED4-379D-9305A376E6EA}"/>
              </a:ext>
            </a:extLst>
          </p:cNvPr>
          <p:cNvSpPr>
            <a:spLocks noGrp="1"/>
          </p:cNvSpPr>
          <p:nvPr>
            <p:ph type="sldNum" sz="quarter" idx="12"/>
          </p:nvPr>
        </p:nvSpPr>
        <p:spPr/>
        <p:txBody>
          <a:bodyPr/>
          <a:lstStyle>
            <a:lvl1pPr>
              <a:defRPr>
                <a:solidFill>
                  <a:schemeClr val="tx2"/>
                </a:solidFill>
              </a:defRPr>
            </a:lvl1pPr>
          </a:lstStyle>
          <a:p>
            <a:pPr>
              <a:defRPr/>
            </a:pPr>
            <a:fld id="{9FB6511D-3114-4DB6-8C86-2AFE046FD2AC}" type="slidenum">
              <a:rPr lang="en-US" altLang="en-US"/>
              <a:pPr>
                <a:defRPr/>
              </a:pPr>
              <a:t>‹#›</a:t>
            </a:fld>
            <a:endParaRPr lang="en-US" altLang="en-US"/>
          </a:p>
        </p:txBody>
      </p:sp>
    </p:spTree>
    <p:extLst>
      <p:ext uri="{BB962C8B-B14F-4D97-AF65-F5344CB8AC3E}">
        <p14:creationId xmlns:p14="http://schemas.microsoft.com/office/powerpoint/2010/main" val="1095007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B0EF1F1-1DB6-A5A8-B862-ED8159C2A306}"/>
              </a:ext>
            </a:extLst>
          </p:cNvPr>
          <p:cNvSpPr/>
          <p:nvPr/>
        </p:nvSpPr>
        <p:spPr>
          <a:xfrm>
            <a:off x="0" y="4953000"/>
            <a:ext cx="12188825" cy="1905000"/>
          </a:xfrm>
          <a:prstGeom prst="rect">
            <a:avLst/>
          </a:prstGeom>
          <a:solidFill>
            <a:srgbClr val="012A5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a:extLst>
              <a:ext uri="{FF2B5EF4-FFF2-40B4-BE49-F238E27FC236}">
                <a16:creationId xmlns:a16="http://schemas.microsoft.com/office/drawing/2014/main" id="{58EBB180-6BAC-251B-58C6-D7AB0042831A}"/>
              </a:ext>
            </a:extLst>
          </p:cNvPr>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5074920"/>
            <a:ext cx="10113264"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a:extLst>
              <a:ext uri="{FF2B5EF4-FFF2-40B4-BE49-F238E27FC236}">
                <a16:creationId xmlns:a16="http://schemas.microsoft.com/office/drawing/2014/main" id="{D15EC987-4231-0DF3-3F14-E6CBF92555A0}"/>
              </a:ext>
            </a:extLst>
          </p:cNvPr>
          <p:cNvSpPr>
            <a:spLocks noGrp="1"/>
          </p:cNvSpPr>
          <p:nvPr>
            <p:ph type="dt" sz="half" idx="10"/>
          </p:nvPr>
        </p:nvSpPr>
        <p:spPr/>
        <p:txBody>
          <a:bodyPr/>
          <a:lstStyle>
            <a:lvl1pPr>
              <a:defRPr/>
            </a:lvl1pPr>
          </a:lstStyle>
          <a:p>
            <a:pPr>
              <a:defRPr/>
            </a:pPr>
            <a:fld id="{C0BE8E5A-56DD-41BB-B649-849868E5B6AC}" type="datetimeFigureOut">
              <a:rPr lang="en-US"/>
              <a:pPr>
                <a:defRPr/>
              </a:pPr>
              <a:t>4/25/2026</a:t>
            </a:fld>
            <a:endParaRPr lang="en-US" dirty="0"/>
          </a:p>
        </p:txBody>
      </p:sp>
      <p:sp>
        <p:nvSpPr>
          <p:cNvPr id="8" name="Footer Placeholder 5">
            <a:extLst>
              <a:ext uri="{FF2B5EF4-FFF2-40B4-BE49-F238E27FC236}">
                <a16:creationId xmlns:a16="http://schemas.microsoft.com/office/drawing/2014/main" id="{EB190F7D-F3DC-0A59-F277-E777E673062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38FB8522-AB6C-E559-7137-3DFB7D91A3FA}"/>
              </a:ext>
            </a:extLst>
          </p:cNvPr>
          <p:cNvSpPr>
            <a:spLocks noGrp="1"/>
          </p:cNvSpPr>
          <p:nvPr>
            <p:ph type="sldNum" sz="quarter" idx="12"/>
          </p:nvPr>
        </p:nvSpPr>
        <p:spPr/>
        <p:txBody>
          <a:bodyPr/>
          <a:lstStyle>
            <a:lvl1pPr>
              <a:defRPr/>
            </a:lvl1pPr>
          </a:lstStyle>
          <a:p>
            <a:pPr>
              <a:defRPr/>
            </a:pPr>
            <a:fld id="{A43D9819-8718-4A0B-A251-3CF55293AE48}" type="slidenum">
              <a:rPr lang="en-US" altLang="en-US"/>
              <a:pPr>
                <a:defRPr/>
              </a:pPr>
              <a:t>‹#›</a:t>
            </a:fld>
            <a:endParaRPr lang="en-US" altLang="en-US"/>
          </a:p>
        </p:txBody>
      </p:sp>
    </p:spTree>
    <p:extLst>
      <p:ext uri="{BB962C8B-B14F-4D97-AF65-F5344CB8AC3E}">
        <p14:creationId xmlns:p14="http://schemas.microsoft.com/office/powerpoint/2010/main" val="58979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29E116-2C1E-3007-DF0A-E6CE2F30997D}"/>
              </a:ext>
            </a:extLst>
          </p:cNvPr>
          <p:cNvSpPr/>
          <p:nvPr/>
        </p:nvSpPr>
        <p:spPr>
          <a:xfrm>
            <a:off x="0" y="6400800"/>
            <a:ext cx="12192000" cy="457200"/>
          </a:xfrm>
          <a:prstGeom prst="rect">
            <a:avLst/>
          </a:prstGeom>
          <a:solidFill>
            <a:srgbClr val="012A5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60B3780D-6315-113B-BA33-1070FA0DF809}"/>
              </a:ext>
            </a:extLst>
          </p:cNvPr>
          <p:cNvSpPr/>
          <p:nvPr/>
        </p:nvSpPr>
        <p:spPr>
          <a:xfrm>
            <a:off x="0" y="6334125"/>
            <a:ext cx="12192000" cy="66675"/>
          </a:xfrm>
          <a:prstGeom prst="rect">
            <a:avLst/>
          </a:prstGeom>
          <a:solidFill>
            <a:srgbClr val="E1C04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a:extLst>
              <a:ext uri="{FF2B5EF4-FFF2-40B4-BE49-F238E27FC236}">
                <a16:creationId xmlns:a16="http://schemas.microsoft.com/office/drawing/2014/main" id="{91C2DCDB-4C11-9596-68BD-7885E1A07513}"/>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8CDE8442-F87A-6E07-E46D-8DFB3D465F4D}"/>
              </a:ext>
            </a:extLst>
          </p:cNvPr>
          <p:cNvSpPr>
            <a:spLocks noGrp="1"/>
          </p:cNvSpPr>
          <p:nvPr>
            <p:ph type="body" idx="1"/>
          </p:nvPr>
        </p:nvSpPr>
        <p:spPr bwMode="auto">
          <a:xfrm>
            <a:off x="1096963" y="1846263"/>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FD0A309-8DD7-B462-4950-41AE0959BCE6}"/>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a:defRPr sz="900">
                <a:solidFill>
                  <a:srgbClr val="FFFFFF"/>
                </a:solidFill>
              </a:defRPr>
            </a:lvl1pPr>
          </a:lstStyle>
          <a:p>
            <a:pPr>
              <a:defRPr/>
            </a:pPr>
            <a:fld id="{0A363581-0DAB-41AC-9322-8C341DC30D5B}" type="datetimeFigureOut">
              <a:rPr lang="en-US"/>
              <a:pPr>
                <a:defRPr/>
              </a:pPr>
              <a:t>4/25/2026</a:t>
            </a:fld>
            <a:endParaRPr lang="en-US" dirty="0"/>
          </a:p>
        </p:txBody>
      </p:sp>
      <p:sp>
        <p:nvSpPr>
          <p:cNvPr id="5" name="Footer Placeholder 4">
            <a:extLst>
              <a:ext uri="{FF2B5EF4-FFF2-40B4-BE49-F238E27FC236}">
                <a16:creationId xmlns:a16="http://schemas.microsoft.com/office/drawing/2014/main" id="{DEF1345E-EED1-3532-6EC8-EB06639D630D}"/>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a:extLst>
              <a:ext uri="{FF2B5EF4-FFF2-40B4-BE49-F238E27FC236}">
                <a16:creationId xmlns:a16="http://schemas.microsoft.com/office/drawing/2014/main" id="{21E4809E-1363-56DB-B766-7F75068B76B0}"/>
              </a:ext>
            </a:extLst>
          </p:cNvPr>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defRPr>
            </a:lvl1pPr>
          </a:lstStyle>
          <a:p>
            <a:pPr>
              <a:defRPr/>
            </a:pPr>
            <a:fld id="{C7BA88AE-9979-4639-AD04-7D211575977F}" type="slidenum">
              <a:rPr lang="en-US" altLang="en-US"/>
              <a:pPr>
                <a:defRPr/>
              </a:pPr>
              <a:t>‹#›</a:t>
            </a:fld>
            <a:endParaRPr lang="en-US" altLang="en-US"/>
          </a:p>
        </p:txBody>
      </p:sp>
      <p:pic>
        <p:nvPicPr>
          <p:cNvPr id="1033" name="Picture 7">
            <a:extLst>
              <a:ext uri="{FF2B5EF4-FFF2-40B4-BE49-F238E27FC236}">
                <a16:creationId xmlns:a16="http://schemas.microsoft.com/office/drawing/2014/main" id="{A7E28DD7-D33E-D36C-F65E-CDB79FECE419}"/>
              </a:ext>
            </a:extLst>
          </p:cNvPr>
          <p:cNvPicPr>
            <a:picLocks noChangeAspect="1"/>
          </p:cNvPicPr>
          <p:nvPr userDrawn="1"/>
        </p:nvPicPr>
        <p:blipFill>
          <a:blip r:embed="rId13">
            <a:extLst>
              <a:ext uri="{28A0092B-C50C-407E-A947-70E740481C1C}">
                <a14:useLocalDpi xmlns:a14="http://schemas.microsoft.com/office/drawing/2010/main" val="0"/>
              </a:ext>
            </a:extLst>
          </a:blip>
          <a:srcRect l="22359" t="23924" r="15088" b="28523"/>
          <a:stretch>
            <a:fillRect/>
          </a:stretch>
        </p:blipFill>
        <p:spPr bwMode="auto">
          <a:xfrm>
            <a:off x="10202863" y="4425950"/>
            <a:ext cx="1906587"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Wave 10">
            <a:extLst>
              <a:ext uri="{FF2B5EF4-FFF2-40B4-BE49-F238E27FC236}">
                <a16:creationId xmlns:a16="http://schemas.microsoft.com/office/drawing/2014/main" id="{6FAAB9FD-BAB1-58C5-3287-E75B9BA23FB2}"/>
              </a:ext>
            </a:extLst>
          </p:cNvPr>
          <p:cNvSpPr/>
          <p:nvPr userDrawn="1"/>
        </p:nvSpPr>
        <p:spPr>
          <a:xfrm>
            <a:off x="0" y="-9525"/>
            <a:ext cx="12192000" cy="1236663"/>
          </a:xfrm>
          <a:prstGeom prst="wave">
            <a:avLst/>
          </a:prstGeom>
          <a:solidFill>
            <a:srgbClr val="E1C04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Wave 12">
            <a:extLst>
              <a:ext uri="{FF2B5EF4-FFF2-40B4-BE49-F238E27FC236}">
                <a16:creationId xmlns:a16="http://schemas.microsoft.com/office/drawing/2014/main" id="{3F08F6D2-8DC4-6360-0459-5934B243D22D}"/>
              </a:ext>
            </a:extLst>
          </p:cNvPr>
          <p:cNvSpPr/>
          <p:nvPr userDrawn="1"/>
        </p:nvSpPr>
        <p:spPr>
          <a:xfrm flipH="1">
            <a:off x="0" y="-25400"/>
            <a:ext cx="12192000" cy="1236663"/>
          </a:xfrm>
          <a:prstGeom prst="wave">
            <a:avLst/>
          </a:prstGeom>
          <a:solidFill>
            <a:srgbClr val="012A5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467" r:id="rId1"/>
    <p:sldLayoutId id="2147484462" r:id="rId2"/>
    <p:sldLayoutId id="2147484468" r:id="rId3"/>
    <p:sldLayoutId id="2147484463" r:id="rId4"/>
    <p:sldLayoutId id="2147484464" r:id="rId5"/>
    <p:sldLayoutId id="2147484465" r:id="rId6"/>
    <p:sldLayoutId id="2147484469" r:id="rId7"/>
    <p:sldLayoutId id="2147484470" r:id="rId8"/>
    <p:sldLayoutId id="2147484471" r:id="rId9"/>
    <p:sldLayoutId id="2147484466" r:id="rId10"/>
    <p:sldLayoutId id="2147484472" r:id="rId11"/>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upporteddecisionmaking.org/" TargetMode="External"/><Relationship Id="rId2" Type="http://schemas.openxmlformats.org/officeDocument/2006/relationships/hyperlink" Target="http://www.aclu.org/disability" TargetMode="External"/><Relationship Id="rId1" Type="http://schemas.openxmlformats.org/officeDocument/2006/relationships/slideLayout" Target="../slideLayouts/slideLayout7.xml"/><Relationship Id="rId6" Type="http://schemas.openxmlformats.org/officeDocument/2006/relationships/hyperlink" Target="https://disabilityrightsflorida.org/disability-topics/disability_topic_info/what_is_supported_decision_making" TargetMode="External"/><Relationship Id="rId5" Type="http://schemas.openxmlformats.org/officeDocument/2006/relationships/hyperlink" Target="http://www.fddc.org/" TargetMode="External"/><Relationship Id="rId4" Type="http://schemas.openxmlformats.org/officeDocument/2006/relationships/hyperlink" Target="http://www.dcqualitytrust.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floridahealthfinder.gov/reports-guides/advance-directives.asp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leg.state.fl.us/statutes/index.cfm?App_mode=Display_Statute&amp;Search_String=&amp;URL=0700-0799/0744/Sections/0744.3021.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s://www.stetson.edu/law/wing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8g5aJExZQw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www.fddc.org/"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s://www.floridabar.org/public/lrs/"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daveylg.com/low-down-on-law/"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hyperlink" Target="https://ninthcircuit.org/resources/court-forms/probate-guardian-advocate" TargetMode="External"/><Relationship Id="rId4" Type="http://schemas.openxmlformats.org/officeDocument/2006/relationships/hyperlink" Target="https://flcourts18.org/docs/bre/Guardian_Advocate_Checklist.pdf" TargetMode="External"/></Relationships>
</file>

<file path=ppt/slides/_rels/slide56.xml.rels><?xml version="1.0" encoding="UTF-8" standalone="yes"?>
<Relationships xmlns="http://schemas.openxmlformats.org/package/2006/relationships"><Relationship Id="rId2" Type="http://schemas.openxmlformats.org/officeDocument/2006/relationships/hyperlink" Target="https://www.stetson.edu/law/wings/media/decision-making-options-toolkit.pdf"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a:extLst>
              <a:ext uri="{FF2B5EF4-FFF2-40B4-BE49-F238E27FC236}">
                <a16:creationId xmlns:a16="http://schemas.microsoft.com/office/drawing/2014/main" id="{624D0A1B-8F7E-7688-8E4F-357059A77AF2}"/>
              </a:ext>
            </a:extLst>
          </p:cNvPr>
          <p:cNvSpPr txBox="1">
            <a:spLocks noChangeArrowheads="1"/>
          </p:cNvSpPr>
          <p:nvPr/>
        </p:nvSpPr>
        <p:spPr bwMode="auto">
          <a:xfrm>
            <a:off x="4773613" y="2957513"/>
            <a:ext cx="6464300" cy="172354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n-US" altLang="en-US" sz="4000" dirty="0">
              <a:cs typeface="Arial" panose="020B0604020202020204" pitchFamily="34" charset="0"/>
            </a:endParaRPr>
          </a:p>
          <a:p>
            <a:pPr lvl="1" eaLnBrk="1" hangingPunct="1">
              <a:buFont typeface="Arial" panose="020B0604020202020204" pitchFamily="34" charset="0"/>
              <a:buChar char="•"/>
              <a:defRPr/>
            </a:pPr>
            <a:r>
              <a:rPr lang="en-US" altLang="en-US" sz="2400" b="1" dirty="0">
                <a:solidFill>
                  <a:srgbClr val="012A56"/>
                </a:solidFill>
                <a:latin typeface="Candara" panose="020E0502030303020204" pitchFamily="34" charset="0"/>
                <a:cs typeface="Arial" panose="020B0604020202020204" pitchFamily="34" charset="0"/>
              </a:rPr>
              <a:t>Catherine E. Davey, J.D., LL.M., Davey Law Group, P.A.</a:t>
            </a:r>
            <a:endParaRPr lang="en-US" altLang="en-US" sz="1200" b="1" dirty="0">
              <a:latin typeface="Candara" panose="020E0502030303020204" pitchFamily="34" charset="0"/>
              <a:cs typeface="Arial" panose="020B0604020202020204" pitchFamily="34" charset="0"/>
            </a:endParaRPr>
          </a:p>
          <a:p>
            <a:pPr eaLnBrk="1" hangingPunct="1">
              <a:defRPr/>
            </a:pPr>
            <a:endParaRPr lang="en-US" altLang="en-US" dirty="0">
              <a:cs typeface="Arial" panose="020B0604020202020204" pitchFamily="34" charset="0"/>
            </a:endParaRPr>
          </a:p>
        </p:txBody>
      </p:sp>
      <p:sp>
        <p:nvSpPr>
          <p:cNvPr id="9219" name="TextBox 2">
            <a:extLst>
              <a:ext uri="{FF2B5EF4-FFF2-40B4-BE49-F238E27FC236}">
                <a16:creationId xmlns:a16="http://schemas.microsoft.com/office/drawing/2014/main" id="{0793FCD2-A115-D639-16C3-C6B7E18D4594}"/>
              </a:ext>
            </a:extLst>
          </p:cNvPr>
          <p:cNvSpPr txBox="1">
            <a:spLocks noGrp="1" noChangeArrowheads="1"/>
          </p:cNvSpPr>
          <p:nvPr>
            <p:ph type="title" idx="4294967295"/>
          </p:nvPr>
        </p:nvSpPr>
        <p:spPr bwMode="auto">
          <a:xfrm>
            <a:off x="4210930" y="1485900"/>
            <a:ext cx="7554350" cy="141577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300" b="1" i="0" u="none" strike="noStrike" kern="1200" cap="none" spc="0" normalizeH="0" baseline="0" noProof="0" dirty="0">
                <a:ln>
                  <a:noFill/>
                </a:ln>
                <a:solidFill>
                  <a:srgbClr val="012A56"/>
                </a:solidFill>
                <a:effectLst/>
                <a:uLnTx/>
                <a:uFillTx/>
                <a:latin typeface="Candara" panose="020E0502030303020204" pitchFamily="34" charset="0"/>
                <a:ea typeface="+mn-ea"/>
                <a:cs typeface="Arial" panose="020B0604020202020204" pitchFamily="34" charset="0"/>
              </a:rPr>
              <a:t>Guardianship, Guardian Advocacy and the Alternatives</a:t>
            </a:r>
          </a:p>
        </p:txBody>
      </p:sp>
      <p:pic>
        <p:nvPicPr>
          <p:cNvPr id="9220" name="Picture 1" descr="Attorney Davey with her daughter taking a selfie.">
            <a:extLst>
              <a:ext uri="{FF2B5EF4-FFF2-40B4-BE49-F238E27FC236}">
                <a16:creationId xmlns:a16="http://schemas.microsoft.com/office/drawing/2014/main" id="{9C4D1DE6-D43C-2BBF-FD9A-1B16D437BE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0775" y="1735138"/>
            <a:ext cx="3017838"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BF3B18-4C11-C241-526E-907074832801}"/>
              </a:ext>
            </a:extLst>
          </p:cNvPr>
          <p:cNvSpPr>
            <a:spLocks noGrp="1"/>
          </p:cNvSpPr>
          <p:nvPr>
            <p:ph idx="1"/>
          </p:nvPr>
        </p:nvSpPr>
        <p:spPr>
          <a:xfrm>
            <a:off x="892077" y="2525939"/>
            <a:ext cx="10515600" cy="1918698"/>
          </a:xfrm>
        </p:spPr>
        <p:txBody>
          <a:bodyPr rtlCol="0">
            <a:noAutofit/>
          </a:bodyPr>
          <a:lstStyle/>
          <a:p>
            <a:pPr marL="539750" indent="-342900" eaLnBrk="1" fontAlgn="auto" hangingPunct="1">
              <a:buClr>
                <a:srgbClr val="012A56"/>
              </a:buClr>
              <a:buFont typeface="Arial" panose="020B0604020202020204" pitchFamily="34" charset="0"/>
              <a:buChar char="•"/>
              <a:defRPr/>
            </a:pPr>
            <a:r>
              <a:rPr lang="en-US" sz="2200" dirty="0">
                <a:solidFill>
                  <a:srgbClr val="012A56"/>
                </a:solidFill>
                <a:latin typeface="Candara" panose="020E0502030303020204" pitchFamily="34" charset="0"/>
              </a:rPr>
              <a:t>Recently, SDM was adopted in the state of Florida, and pleadings in guardianship and guardian advocacy have changed to reflect that SDM has been considered and if it would not be a valid choice in each case.</a:t>
            </a:r>
          </a:p>
          <a:p>
            <a:pPr marL="539750" indent="-342900" eaLnBrk="1" fontAlgn="auto" hangingPunct="1">
              <a:buClr>
                <a:srgbClr val="012A56"/>
              </a:buClr>
              <a:buFont typeface="Arial" panose="020B0604020202020204" pitchFamily="34" charset="0"/>
              <a:buChar char="•"/>
              <a:defRPr/>
            </a:pPr>
            <a:r>
              <a:rPr lang="en-US" sz="2200" dirty="0">
                <a:solidFill>
                  <a:srgbClr val="012A56"/>
                </a:solidFill>
                <a:latin typeface="Candara" panose="020E0502030303020204" pitchFamily="34" charset="0"/>
              </a:rPr>
              <a:t>Florida Statute § 709. 2209</a:t>
            </a:r>
          </a:p>
          <a:p>
            <a:pPr marL="539750" indent="-342900" eaLnBrk="1" fontAlgn="auto" hangingPunct="1">
              <a:buClr>
                <a:srgbClr val="012A56"/>
              </a:buClr>
              <a:buFont typeface="Arial" panose="020B0604020202020204" pitchFamily="34" charset="0"/>
              <a:buChar char="•"/>
              <a:defRPr/>
            </a:pPr>
            <a:r>
              <a:rPr lang="en-US" sz="2200" dirty="0">
                <a:solidFill>
                  <a:srgbClr val="012A56"/>
                </a:solidFill>
                <a:latin typeface="Candara" panose="020E0502030303020204" pitchFamily="34" charset="0"/>
              </a:rPr>
              <a:t>Supported decision-making agreements.—</a:t>
            </a:r>
          </a:p>
          <a:p>
            <a:pPr marL="196850" indent="0" eaLnBrk="1" fontAlgn="auto" hangingPunct="1">
              <a:buClr>
                <a:srgbClr val="012A56"/>
              </a:buClr>
              <a:buNone/>
              <a:defRPr/>
            </a:pPr>
            <a:r>
              <a:rPr lang="en-US" sz="2200" dirty="0">
                <a:solidFill>
                  <a:srgbClr val="012A56"/>
                </a:solidFill>
                <a:latin typeface="Candara" panose="020E0502030303020204" pitchFamily="34" charset="0"/>
              </a:rPr>
              <a:t>(1) For purposes of this section, “supported decision-making agreement” </a:t>
            </a:r>
            <a:br>
              <a:rPr lang="en-US" sz="2200" dirty="0">
                <a:solidFill>
                  <a:srgbClr val="012A56"/>
                </a:solidFill>
                <a:latin typeface="Candara" panose="020E0502030303020204" pitchFamily="34" charset="0"/>
              </a:rPr>
            </a:br>
            <a:r>
              <a:rPr lang="en-US" sz="2200" dirty="0">
                <a:solidFill>
                  <a:srgbClr val="012A56"/>
                </a:solidFill>
                <a:latin typeface="Candara" panose="020E0502030303020204" pitchFamily="34" charset="0"/>
              </a:rPr>
              <a:t>means an agreement in which the power of attorney grants an agent the </a:t>
            </a:r>
            <a:br>
              <a:rPr lang="en-US" sz="2200" dirty="0">
                <a:solidFill>
                  <a:srgbClr val="012A56"/>
                </a:solidFill>
                <a:latin typeface="Candara" panose="020E0502030303020204" pitchFamily="34" charset="0"/>
              </a:rPr>
            </a:br>
            <a:r>
              <a:rPr lang="en-US" sz="2200" dirty="0">
                <a:solidFill>
                  <a:srgbClr val="012A56"/>
                </a:solidFill>
                <a:latin typeface="Candara" panose="020E0502030303020204" pitchFamily="34" charset="0"/>
              </a:rPr>
              <a:t>authority to receive information and to communicate on behalf of the </a:t>
            </a:r>
            <a:br>
              <a:rPr lang="en-US" sz="2200" dirty="0">
                <a:solidFill>
                  <a:srgbClr val="012A56"/>
                </a:solidFill>
                <a:latin typeface="Candara" panose="020E0502030303020204" pitchFamily="34" charset="0"/>
              </a:rPr>
            </a:br>
            <a:r>
              <a:rPr lang="en-US" sz="2200" dirty="0">
                <a:solidFill>
                  <a:srgbClr val="012A56"/>
                </a:solidFill>
                <a:latin typeface="Candara" panose="020E0502030303020204" pitchFamily="34" charset="0"/>
              </a:rPr>
              <a:t>principal without granting the agent the authority to bind or act on behalf </a:t>
            </a:r>
            <a:br>
              <a:rPr lang="en-US" sz="2200" dirty="0">
                <a:solidFill>
                  <a:srgbClr val="012A56"/>
                </a:solidFill>
                <a:latin typeface="Candara" panose="020E0502030303020204" pitchFamily="34" charset="0"/>
              </a:rPr>
            </a:br>
            <a:r>
              <a:rPr lang="en-US" sz="2200" dirty="0">
                <a:solidFill>
                  <a:srgbClr val="012A56"/>
                </a:solidFill>
                <a:latin typeface="Candara" panose="020E0502030303020204" pitchFamily="34" charset="0"/>
              </a:rPr>
              <a:t>of the principal on any subject matter.</a:t>
            </a:r>
          </a:p>
          <a:p>
            <a:pPr marL="539750" indent="-342900" eaLnBrk="1" fontAlgn="auto" hangingPunct="1">
              <a:buClr>
                <a:srgbClr val="012A56"/>
              </a:buClr>
              <a:buFont typeface="Arial" panose="020B0604020202020204" pitchFamily="34" charset="0"/>
              <a:buChar char="•"/>
              <a:defRPr/>
            </a:pPr>
            <a:endParaRPr lang="en-US" sz="2400" dirty="0">
              <a:solidFill>
                <a:schemeClr val="tx1">
                  <a:lumMod val="75000"/>
                  <a:lumOff val="25000"/>
                </a:schemeClr>
              </a:solidFill>
              <a:latin typeface="Candara" panose="020E0502030303020204" pitchFamily="34" charset="0"/>
            </a:endParaRPr>
          </a:p>
        </p:txBody>
      </p:sp>
      <p:sp>
        <p:nvSpPr>
          <p:cNvPr id="15362" name="Title 1">
            <a:extLst>
              <a:ext uri="{FF2B5EF4-FFF2-40B4-BE49-F238E27FC236}">
                <a16:creationId xmlns:a16="http://schemas.microsoft.com/office/drawing/2014/main" id="{834F0BF5-D543-DD7B-ED6A-3478C2E1CDC6}"/>
              </a:ext>
            </a:extLst>
          </p:cNvPr>
          <p:cNvSpPr>
            <a:spLocks noGrp="1"/>
          </p:cNvSpPr>
          <p:nvPr>
            <p:ph type="title"/>
          </p:nvPr>
        </p:nvSpPr>
        <p:spPr>
          <a:xfrm>
            <a:off x="715864" y="1471477"/>
            <a:ext cx="10691813" cy="736600"/>
          </a:xfrm>
        </p:spPr>
        <p:txBody>
          <a:bodyPr>
            <a:noAutofit/>
          </a:bodyPr>
          <a:lstStyle/>
          <a:p>
            <a:pPr eaLnBrk="1" fontAlgn="auto" hangingPunct="1">
              <a:spcAft>
                <a:spcPts val="0"/>
              </a:spcAft>
              <a:defRPr/>
            </a:pPr>
            <a:br>
              <a:rPr lang="en-US" altLang="en-US" sz="4300" b="1" dirty="0">
                <a:solidFill>
                  <a:srgbClr val="012A56"/>
                </a:solidFill>
                <a:latin typeface="Candara" panose="020E0502030303020204" pitchFamily="34" charset="0"/>
              </a:rPr>
            </a:br>
            <a:br>
              <a:rPr lang="en-US" altLang="en-US" sz="4300" b="1" dirty="0">
                <a:solidFill>
                  <a:srgbClr val="012A56"/>
                </a:solidFill>
                <a:latin typeface="Candara" panose="020E0502030303020204" pitchFamily="34" charset="0"/>
              </a:rPr>
            </a:br>
            <a:br>
              <a:rPr lang="en-US" altLang="en-US" sz="4300" b="1" dirty="0">
                <a:solidFill>
                  <a:srgbClr val="012A56"/>
                </a:solidFill>
                <a:latin typeface="Candara" panose="020E0502030303020204" pitchFamily="34" charset="0"/>
              </a:rPr>
            </a:br>
            <a:r>
              <a:rPr lang="en-US" altLang="en-US" sz="4300" b="1" dirty="0">
                <a:solidFill>
                  <a:srgbClr val="012A56"/>
                </a:solidFill>
                <a:latin typeface="Candara" panose="020E0502030303020204" pitchFamily="34" charset="0"/>
              </a:rPr>
              <a:t>Supported Decision Making in FL now:</a:t>
            </a:r>
          </a:p>
        </p:txBody>
      </p:sp>
    </p:spTree>
    <p:extLst>
      <p:ext uri="{BB962C8B-B14F-4D97-AF65-F5344CB8AC3E}">
        <p14:creationId xmlns:p14="http://schemas.microsoft.com/office/powerpoint/2010/main" val="1145913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1F7668-A218-22BD-6ED2-B748C4793072}"/>
              </a:ext>
            </a:extLst>
          </p:cNvPr>
          <p:cNvSpPr>
            <a:spLocks noGrp="1"/>
          </p:cNvSpPr>
          <p:nvPr>
            <p:ph type="title" idx="4294967295"/>
          </p:nvPr>
        </p:nvSpPr>
        <p:spPr>
          <a:xfrm>
            <a:off x="1096963" y="-1449387"/>
            <a:ext cx="10058400" cy="1449387"/>
          </a:xfrm>
        </p:spPr>
        <p:txBody>
          <a:bodyPr vert="horz" lIns="91440" tIns="45720" rIns="91440" bIns="45720" rtlCol="0" anchor="b">
            <a:normAutofit/>
          </a:bodyPr>
          <a:lstStyle/>
          <a:p>
            <a:r>
              <a:rPr lang="en-US" dirty="0"/>
              <a:t>Continuation of statute</a:t>
            </a:r>
          </a:p>
        </p:txBody>
      </p:sp>
      <p:sp>
        <p:nvSpPr>
          <p:cNvPr id="2" name="TextBox 1">
            <a:extLst>
              <a:ext uri="{FF2B5EF4-FFF2-40B4-BE49-F238E27FC236}">
                <a16:creationId xmlns:a16="http://schemas.microsoft.com/office/drawing/2014/main" id="{DDBE2A90-83B1-0C2D-54F2-FE958B484EF4}"/>
              </a:ext>
            </a:extLst>
          </p:cNvPr>
          <p:cNvSpPr txBox="1"/>
          <p:nvPr/>
        </p:nvSpPr>
        <p:spPr>
          <a:xfrm>
            <a:off x="512748" y="1580972"/>
            <a:ext cx="9455921" cy="4524315"/>
          </a:xfrm>
          <a:prstGeom prst="rect">
            <a:avLst/>
          </a:prstGeom>
          <a:noFill/>
        </p:spPr>
        <p:txBody>
          <a:bodyPr wrap="square" rtlCol="0">
            <a:spAutoFit/>
          </a:bodyPr>
          <a:lstStyle/>
          <a:p>
            <a:pPr marL="685800" indent="-514350" eaLnBrk="1" fontAlgn="auto" hangingPunct="1">
              <a:buClr>
                <a:srgbClr val="012A56"/>
              </a:buClr>
              <a:defRPr/>
            </a:pPr>
            <a:r>
              <a:rPr lang="en-US" sz="1800" dirty="0">
                <a:solidFill>
                  <a:srgbClr val="012A56"/>
                </a:solidFill>
                <a:latin typeface="Candara" panose="020E0502030303020204" pitchFamily="34" charset="0"/>
              </a:rPr>
              <a:t>(2) A supported decision-making agreement is not a durable power of attorney under s.    709.2104. Any language of durability in a supported decision-making agreement is of no effect.</a:t>
            </a:r>
          </a:p>
          <a:p>
            <a:pPr marL="196850" eaLnBrk="1" fontAlgn="auto" hangingPunct="1">
              <a:buClr>
                <a:srgbClr val="012A56"/>
              </a:buClr>
              <a:defRPr/>
            </a:pPr>
            <a:r>
              <a:rPr lang="en-US" sz="1800" dirty="0">
                <a:solidFill>
                  <a:srgbClr val="012A56"/>
                </a:solidFill>
                <a:latin typeface="Candara" panose="020E0502030303020204" pitchFamily="34" charset="0"/>
              </a:rPr>
              <a:t>(3) A supported decision-making agreement may only include the authority to:</a:t>
            </a:r>
          </a:p>
          <a:p>
            <a:pPr marL="654050" lvl="1" eaLnBrk="1" fontAlgn="auto" hangingPunct="1">
              <a:buClr>
                <a:srgbClr val="012A56"/>
              </a:buClr>
              <a:defRPr/>
            </a:pPr>
            <a:r>
              <a:rPr lang="en-US" dirty="0">
                <a:solidFill>
                  <a:srgbClr val="012A56"/>
                </a:solidFill>
                <a:latin typeface="Candara" panose="020E0502030303020204" pitchFamily="34" charset="0"/>
              </a:rPr>
              <a:t>(a) Obtain information on behalf of the principal, including, but not limited to, protected health information under the Health Insurance Portability and Accountability Act of 1996, 42 U.S.C. s. 1320d, as amended; educational records under the Family Educational Rights and Privacy Act of 1974, 20 U.S.C. s. 1232g; or information protected under 42 U.S.C. s. 290dd-2 or 42 C.F.R. part 2.</a:t>
            </a:r>
          </a:p>
          <a:p>
            <a:pPr marL="654050" lvl="1" eaLnBrk="1" fontAlgn="auto" hangingPunct="1">
              <a:buClr>
                <a:srgbClr val="012A56"/>
              </a:buClr>
              <a:defRPr/>
            </a:pPr>
            <a:r>
              <a:rPr lang="en-US" dirty="0">
                <a:solidFill>
                  <a:srgbClr val="012A56"/>
                </a:solidFill>
                <a:latin typeface="Candara" panose="020E0502030303020204" pitchFamily="34" charset="0"/>
              </a:rPr>
              <a:t>(b) Assist the principal in communicating with third parties, including conveying the principal’s communications, decisions, and directions to third parties on behalf of the principal.</a:t>
            </a:r>
          </a:p>
          <a:p>
            <a:pPr marL="685800" indent="-514350" eaLnBrk="1" fontAlgn="auto" hangingPunct="1">
              <a:buClr>
                <a:srgbClr val="012A56"/>
              </a:buClr>
              <a:defRPr/>
            </a:pPr>
            <a:r>
              <a:rPr lang="en-US" sz="1800" dirty="0">
                <a:solidFill>
                  <a:srgbClr val="012A56"/>
                </a:solidFill>
                <a:latin typeface="Candara" panose="020E0502030303020204" pitchFamily="34" charset="0"/>
              </a:rPr>
              <a:t>(4) A communication made by the principal with the assistance of or through an agent under a supported decision-making agreement that is within the authority granted to the agent may be recognized as a communication of the principal.</a:t>
            </a:r>
          </a:p>
          <a:p>
            <a:endParaRPr lang="en-US" dirty="0"/>
          </a:p>
        </p:txBody>
      </p:sp>
    </p:spTree>
    <p:extLst>
      <p:ext uri="{BB962C8B-B14F-4D97-AF65-F5344CB8AC3E}">
        <p14:creationId xmlns:p14="http://schemas.microsoft.com/office/powerpoint/2010/main" val="3523770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34F0BF5-D543-DD7B-ED6A-3478C2E1CDC6}"/>
              </a:ext>
            </a:extLst>
          </p:cNvPr>
          <p:cNvSpPr>
            <a:spLocks noGrp="1"/>
          </p:cNvSpPr>
          <p:nvPr>
            <p:ph type="title"/>
          </p:nvPr>
        </p:nvSpPr>
        <p:spPr>
          <a:xfrm>
            <a:off x="750093" y="1872444"/>
            <a:ext cx="10691813" cy="736600"/>
          </a:xfrm>
        </p:spPr>
        <p:txBody>
          <a:bodyPr>
            <a:noAutofit/>
          </a:bodyPr>
          <a:lstStyle/>
          <a:p>
            <a:pPr eaLnBrk="1" fontAlgn="auto" hangingPunct="1">
              <a:spcAft>
                <a:spcPts val="0"/>
              </a:spcAft>
              <a:defRPr/>
            </a:pPr>
            <a:br>
              <a:rPr lang="en-US" altLang="en-US" sz="4300" b="1" dirty="0">
                <a:solidFill>
                  <a:srgbClr val="012A56"/>
                </a:solidFill>
                <a:latin typeface="Candara" panose="020E0502030303020204" pitchFamily="34" charset="0"/>
              </a:rPr>
            </a:br>
            <a:br>
              <a:rPr lang="en-US" altLang="en-US" sz="4300" b="1" dirty="0">
                <a:solidFill>
                  <a:srgbClr val="012A56"/>
                </a:solidFill>
                <a:latin typeface="Candara" panose="020E0502030303020204" pitchFamily="34" charset="0"/>
              </a:rPr>
            </a:br>
            <a:br>
              <a:rPr lang="en-US" altLang="en-US" sz="4300" b="1" dirty="0">
                <a:solidFill>
                  <a:srgbClr val="012A56"/>
                </a:solidFill>
                <a:latin typeface="Candara" panose="020E0502030303020204" pitchFamily="34" charset="0"/>
              </a:rPr>
            </a:br>
            <a:r>
              <a:rPr lang="en-US" altLang="en-US" sz="4300" b="1" dirty="0">
                <a:solidFill>
                  <a:srgbClr val="012A56"/>
                </a:solidFill>
                <a:latin typeface="Candara" panose="020E0502030303020204" pitchFamily="34" charset="0"/>
              </a:rPr>
              <a:t>Potential Problems with Supported/Shared Decision Making:</a:t>
            </a:r>
          </a:p>
        </p:txBody>
      </p:sp>
      <p:sp>
        <p:nvSpPr>
          <p:cNvPr id="3" name="Content Placeholder 2">
            <a:extLst>
              <a:ext uri="{FF2B5EF4-FFF2-40B4-BE49-F238E27FC236}">
                <a16:creationId xmlns:a16="http://schemas.microsoft.com/office/drawing/2014/main" id="{4BBF3B18-4C11-C241-526E-907074832801}"/>
              </a:ext>
            </a:extLst>
          </p:cNvPr>
          <p:cNvSpPr>
            <a:spLocks noGrp="1"/>
          </p:cNvSpPr>
          <p:nvPr>
            <p:ph idx="1"/>
          </p:nvPr>
        </p:nvSpPr>
        <p:spPr>
          <a:xfrm>
            <a:off x="926306" y="2789991"/>
            <a:ext cx="10515600" cy="1918698"/>
          </a:xfrm>
        </p:spPr>
        <p:txBody>
          <a:bodyPr rtlCol="0">
            <a:noAutofit/>
          </a:bodyPr>
          <a:lstStyle/>
          <a:p>
            <a:pPr marL="539750" indent="-342900" eaLnBrk="1" fontAlgn="auto" hangingPunct="1">
              <a:buClr>
                <a:srgbClr val="012A56"/>
              </a:buClr>
              <a:buFont typeface="Arial" panose="020B0604020202020204" pitchFamily="34" charset="0"/>
              <a:buChar char="•"/>
              <a:defRPr/>
            </a:pPr>
            <a:r>
              <a:rPr lang="en-US" sz="2200" dirty="0">
                <a:solidFill>
                  <a:srgbClr val="012A56"/>
                </a:solidFill>
                <a:latin typeface="Candara" panose="020E0502030303020204" pitchFamily="34" charset="0"/>
              </a:rPr>
              <a:t>People, agencies, and asset holders may not be familiar with this concept.</a:t>
            </a:r>
          </a:p>
          <a:p>
            <a:pPr marL="539750" indent="-342900" eaLnBrk="1" fontAlgn="auto" hangingPunct="1">
              <a:buClr>
                <a:srgbClr val="012A56"/>
              </a:buClr>
              <a:buFont typeface="Arial" panose="020B0604020202020204" pitchFamily="34" charset="0"/>
              <a:buChar char="•"/>
              <a:defRPr/>
            </a:pPr>
            <a:r>
              <a:rPr lang="en-US" sz="2200" dirty="0">
                <a:solidFill>
                  <a:srgbClr val="012A56"/>
                </a:solidFill>
                <a:latin typeface="Candara" panose="020E0502030303020204" pitchFamily="34" charset="0"/>
              </a:rPr>
              <a:t>It works until it doesn’t.</a:t>
            </a:r>
          </a:p>
          <a:p>
            <a:pPr marL="539750" indent="-342900" eaLnBrk="1" fontAlgn="auto" hangingPunct="1">
              <a:buClr>
                <a:srgbClr val="012A56"/>
              </a:buClr>
              <a:buFont typeface="Arial" panose="020B0604020202020204" pitchFamily="34" charset="0"/>
              <a:buChar char="•"/>
              <a:defRPr/>
            </a:pPr>
            <a:r>
              <a:rPr lang="en-US" sz="2200" dirty="0">
                <a:solidFill>
                  <a:srgbClr val="012A56"/>
                </a:solidFill>
                <a:latin typeface="Candara" panose="020E0502030303020204" pitchFamily="34" charset="0"/>
              </a:rPr>
              <a:t>There could be a potential for fraud and undue influence, manipulation, </a:t>
            </a:r>
            <a:br>
              <a:rPr lang="en-US" sz="2200" dirty="0">
                <a:solidFill>
                  <a:srgbClr val="012A56"/>
                </a:solidFill>
                <a:latin typeface="Candara" panose="020E0502030303020204" pitchFamily="34" charset="0"/>
              </a:rPr>
            </a:br>
            <a:r>
              <a:rPr lang="en-US" sz="2200" dirty="0">
                <a:solidFill>
                  <a:srgbClr val="012A56"/>
                </a:solidFill>
                <a:latin typeface="Candara" panose="020E0502030303020204" pitchFamily="34" charset="0"/>
              </a:rPr>
              <a:t>coercion, or other abuse.  </a:t>
            </a:r>
          </a:p>
          <a:p>
            <a:pPr marL="539750" indent="-342900" eaLnBrk="1" fontAlgn="auto" hangingPunct="1">
              <a:buClr>
                <a:srgbClr val="012A56"/>
              </a:buClr>
              <a:buFont typeface="Arial" panose="020B0604020202020204" pitchFamily="34" charset="0"/>
              <a:buChar char="•"/>
              <a:defRPr/>
            </a:pPr>
            <a:r>
              <a:rPr lang="en-US" sz="2200" dirty="0">
                <a:solidFill>
                  <a:srgbClr val="012A56"/>
                </a:solidFill>
                <a:latin typeface="Candara" panose="020E0502030303020204" pitchFamily="34" charset="0"/>
              </a:rPr>
              <a:t>This could be a boon for litigation.</a:t>
            </a:r>
          </a:p>
          <a:p>
            <a:pPr marL="539750" indent="-342900" eaLnBrk="1" fontAlgn="auto" hangingPunct="1">
              <a:buClr>
                <a:srgbClr val="012A56"/>
              </a:buClr>
              <a:buFont typeface="Arial" panose="020B0604020202020204" pitchFamily="34" charset="0"/>
              <a:buChar char="•"/>
              <a:defRPr/>
            </a:pPr>
            <a:r>
              <a:rPr lang="en-US" sz="2200" dirty="0">
                <a:solidFill>
                  <a:srgbClr val="012A56"/>
                </a:solidFill>
                <a:latin typeface="Candara" panose="020E0502030303020204" pitchFamily="34" charset="0"/>
              </a:rPr>
              <a:t>Proceed with caution!</a:t>
            </a:r>
          </a:p>
          <a:p>
            <a:pPr marL="91440" indent="-91440" eaLnBrk="1" fontAlgn="auto" hangingPunct="1">
              <a:defRPr/>
            </a:pPr>
            <a:endParaRPr lang="en-US" sz="2400" dirty="0">
              <a:solidFill>
                <a:schemeClr val="tx1">
                  <a:lumMod val="75000"/>
                  <a:lumOff val="25000"/>
                </a:schemeClr>
              </a:solidFill>
              <a:latin typeface="Candara" panose="020E0502030303020204" pitchFamily="34" charset="0"/>
            </a:endParaRPr>
          </a:p>
        </p:txBody>
      </p:sp>
    </p:spTree>
    <p:extLst>
      <p:ext uri="{BB962C8B-B14F-4D97-AF65-F5344CB8AC3E}">
        <p14:creationId xmlns:p14="http://schemas.microsoft.com/office/powerpoint/2010/main" val="327513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0D0CA6-3543-A05E-8F7A-C77EF71461F5}"/>
              </a:ext>
            </a:extLst>
          </p:cNvPr>
          <p:cNvSpPr>
            <a:spLocks noGrp="1"/>
          </p:cNvSpPr>
          <p:nvPr>
            <p:ph type="title" idx="4294967295"/>
          </p:nvPr>
        </p:nvSpPr>
        <p:spPr>
          <a:xfrm>
            <a:off x="923462" y="667166"/>
            <a:ext cx="10058400" cy="1449387"/>
          </a:xfrm>
        </p:spPr>
        <p:txBody>
          <a:bodyPr/>
          <a:lstStyle/>
          <a:p>
            <a:r>
              <a:rPr lang="en-US" altLang="en-US" sz="4800" b="1" dirty="0">
                <a:solidFill>
                  <a:srgbClr val="012A56"/>
                </a:solidFill>
                <a:latin typeface="Candara" panose="020E0502030303020204" pitchFamily="34" charset="0"/>
              </a:rPr>
              <a:t>Where Can I Learn More About This?</a:t>
            </a:r>
          </a:p>
        </p:txBody>
      </p:sp>
      <p:sp>
        <p:nvSpPr>
          <p:cNvPr id="2" name="TextBox 1">
            <a:extLst>
              <a:ext uri="{FF2B5EF4-FFF2-40B4-BE49-F238E27FC236}">
                <a16:creationId xmlns:a16="http://schemas.microsoft.com/office/drawing/2014/main" id="{45618D7A-8A62-1790-FE29-2A6E939765A4}"/>
              </a:ext>
            </a:extLst>
          </p:cNvPr>
          <p:cNvSpPr txBox="1"/>
          <p:nvPr/>
        </p:nvSpPr>
        <p:spPr>
          <a:xfrm>
            <a:off x="474302" y="1982232"/>
            <a:ext cx="9197502" cy="3924151"/>
          </a:xfrm>
          <a:prstGeom prst="rect">
            <a:avLst/>
          </a:prstGeom>
          <a:noFill/>
        </p:spPr>
        <p:txBody>
          <a:bodyPr wrap="square" rtlCol="0">
            <a:spAutoFit/>
          </a:bodyPr>
          <a:lstStyle/>
          <a:p>
            <a:pPr lvl="1" eaLnBrk="1" hangingPunct="1">
              <a:lnSpc>
                <a:spcPct val="150000"/>
              </a:lnSpc>
              <a:buClr>
                <a:srgbClr val="012A56"/>
              </a:buClr>
              <a:buFont typeface="Arial" panose="020B0604020202020204" pitchFamily="34" charset="0"/>
              <a:buChar char="•"/>
            </a:pPr>
            <a:r>
              <a:rPr lang="en-US" altLang="en-US" sz="2200" dirty="0">
                <a:solidFill>
                  <a:srgbClr val="012A56"/>
                </a:solidFill>
                <a:latin typeface="Candara" panose="020E0502030303020204" pitchFamily="34" charset="0"/>
              </a:rPr>
              <a:t>ACLU Disability Rights Program, </a:t>
            </a:r>
            <a:r>
              <a:rPr lang="en-US" altLang="en-US" sz="2200" b="1" dirty="0">
                <a:solidFill>
                  <a:srgbClr val="012A56"/>
                </a:solidFill>
                <a:latin typeface="Candara" panose="020E0502030303020204" pitchFamily="34" charset="0"/>
                <a:hlinkClick r:id="rId2">
                  <a:extLst>
                    <a:ext uri="{A12FA001-AC4F-418D-AE19-62706E023703}">
                      <ahyp:hlinkClr xmlns:ahyp="http://schemas.microsoft.com/office/drawing/2018/hyperlinkcolor" val="tx"/>
                    </a:ext>
                  </a:extLst>
                </a:hlinkClick>
              </a:rPr>
              <a:t>www.aclu.org/disability</a:t>
            </a:r>
            <a:endParaRPr lang="en-US" altLang="en-US" sz="2200" b="1" dirty="0">
              <a:solidFill>
                <a:srgbClr val="012A56"/>
              </a:solidFill>
              <a:latin typeface="Candara" panose="020E0502030303020204" pitchFamily="34" charset="0"/>
            </a:endParaRPr>
          </a:p>
          <a:p>
            <a:pPr lvl="1" eaLnBrk="1" hangingPunct="1">
              <a:lnSpc>
                <a:spcPct val="150000"/>
              </a:lnSpc>
              <a:buClr>
                <a:srgbClr val="012A56"/>
              </a:buClr>
              <a:buFont typeface="Arial" panose="020B0604020202020204" pitchFamily="34" charset="0"/>
              <a:buChar char="•"/>
            </a:pPr>
            <a:r>
              <a:rPr lang="en-US" altLang="en-US" sz="2200" dirty="0">
                <a:solidFill>
                  <a:srgbClr val="012A56"/>
                </a:solidFill>
                <a:latin typeface="Candara" panose="020E0502030303020204" pitchFamily="34" charset="0"/>
              </a:rPr>
              <a:t>National Resource Center for Supported Decision Making, </a:t>
            </a:r>
            <a:br>
              <a:rPr lang="en-US" altLang="en-US" sz="2200" dirty="0">
                <a:solidFill>
                  <a:srgbClr val="012A56"/>
                </a:solidFill>
                <a:latin typeface="Candara" panose="020E0502030303020204" pitchFamily="34" charset="0"/>
              </a:rPr>
            </a:br>
            <a:r>
              <a:rPr lang="en-US" altLang="en-US" sz="2200" b="1" dirty="0">
                <a:solidFill>
                  <a:srgbClr val="012A56"/>
                </a:solidFill>
                <a:latin typeface="Candara" panose="020E0502030303020204" pitchFamily="34" charset="0"/>
                <a:hlinkClick r:id="rId3">
                  <a:extLst>
                    <a:ext uri="{A12FA001-AC4F-418D-AE19-62706E023703}">
                      <ahyp:hlinkClr xmlns:ahyp="http://schemas.microsoft.com/office/drawing/2018/hyperlinkcolor" val="tx"/>
                    </a:ext>
                  </a:extLst>
                </a:hlinkClick>
              </a:rPr>
              <a:t>www.supporteddecisionmaking.org</a:t>
            </a:r>
            <a:r>
              <a:rPr lang="en-US" altLang="en-US" sz="2200" b="1" dirty="0">
                <a:solidFill>
                  <a:srgbClr val="012A56"/>
                </a:solidFill>
                <a:latin typeface="Candara" panose="020E0502030303020204" pitchFamily="34" charset="0"/>
              </a:rPr>
              <a:t> </a:t>
            </a:r>
          </a:p>
          <a:p>
            <a:pPr lvl="1" eaLnBrk="1" hangingPunct="1">
              <a:lnSpc>
                <a:spcPct val="150000"/>
              </a:lnSpc>
              <a:buClr>
                <a:srgbClr val="012A56"/>
              </a:buClr>
              <a:buFont typeface="Arial" panose="020B0604020202020204" pitchFamily="34" charset="0"/>
              <a:buChar char="•"/>
            </a:pPr>
            <a:r>
              <a:rPr lang="en-US" altLang="en-US" sz="2200" dirty="0">
                <a:solidFill>
                  <a:srgbClr val="012A56"/>
                </a:solidFill>
                <a:latin typeface="Candara" panose="020E0502030303020204" pitchFamily="34" charset="0"/>
              </a:rPr>
              <a:t>Quality Trust for Individuals with Disabilities, </a:t>
            </a:r>
            <a:r>
              <a:rPr lang="en-US" altLang="en-US" sz="2200" b="1" dirty="0">
                <a:solidFill>
                  <a:srgbClr val="012A56"/>
                </a:solidFill>
                <a:latin typeface="Candara" panose="020E0502030303020204" pitchFamily="34" charset="0"/>
                <a:hlinkClick r:id="rId4">
                  <a:extLst>
                    <a:ext uri="{A12FA001-AC4F-418D-AE19-62706E023703}">
                      <ahyp:hlinkClr xmlns:ahyp="http://schemas.microsoft.com/office/drawing/2018/hyperlinkcolor" val="tx"/>
                    </a:ext>
                  </a:extLst>
                </a:hlinkClick>
              </a:rPr>
              <a:t>www.dcqualitytrust.org</a:t>
            </a:r>
            <a:r>
              <a:rPr lang="en-US" altLang="en-US" sz="2200" b="1" dirty="0">
                <a:solidFill>
                  <a:srgbClr val="012A56"/>
                </a:solidFill>
                <a:latin typeface="Candara" panose="020E0502030303020204" pitchFamily="34" charset="0"/>
              </a:rPr>
              <a:t> </a:t>
            </a:r>
          </a:p>
          <a:p>
            <a:pPr lvl="1" eaLnBrk="1" hangingPunct="1">
              <a:lnSpc>
                <a:spcPct val="150000"/>
              </a:lnSpc>
              <a:buClr>
                <a:srgbClr val="012A56"/>
              </a:buClr>
              <a:buFont typeface="Arial" panose="020B0604020202020204" pitchFamily="34" charset="0"/>
              <a:buChar char="•"/>
            </a:pPr>
            <a:r>
              <a:rPr lang="en-US" altLang="en-US" sz="2200" dirty="0">
                <a:solidFill>
                  <a:srgbClr val="012A56"/>
                </a:solidFill>
                <a:latin typeface="Candara" panose="020E0502030303020204" pitchFamily="34" charset="0"/>
              </a:rPr>
              <a:t>Florida Developmental Disabilities Council, Inc. </a:t>
            </a:r>
            <a:r>
              <a:rPr lang="en-US" altLang="en-US" sz="2200" b="1" dirty="0">
                <a:solidFill>
                  <a:srgbClr val="012A56"/>
                </a:solidFill>
                <a:latin typeface="Candara" panose="020E0502030303020204" pitchFamily="34" charset="0"/>
                <a:hlinkClick r:id="rId5">
                  <a:extLst>
                    <a:ext uri="{A12FA001-AC4F-418D-AE19-62706E023703}">
                      <ahyp:hlinkClr xmlns:ahyp="http://schemas.microsoft.com/office/drawing/2018/hyperlinkcolor" val="tx"/>
                    </a:ext>
                  </a:extLst>
                </a:hlinkClick>
              </a:rPr>
              <a:t>www.fddc.org</a:t>
            </a:r>
            <a:r>
              <a:rPr lang="en-US" altLang="en-US" sz="2200" b="1" dirty="0">
                <a:solidFill>
                  <a:srgbClr val="012A56"/>
                </a:solidFill>
                <a:latin typeface="Candara" panose="020E0502030303020204" pitchFamily="34" charset="0"/>
              </a:rPr>
              <a:t> </a:t>
            </a:r>
          </a:p>
          <a:p>
            <a:pPr lvl="1" eaLnBrk="1" hangingPunct="1">
              <a:lnSpc>
                <a:spcPct val="150000"/>
              </a:lnSpc>
              <a:buClr>
                <a:srgbClr val="012A56"/>
              </a:buClr>
              <a:buFont typeface="Arial" panose="020B0604020202020204" pitchFamily="34" charset="0"/>
              <a:buChar char="•"/>
            </a:pPr>
            <a:r>
              <a:rPr lang="en-US" altLang="en-US" sz="2200" dirty="0">
                <a:solidFill>
                  <a:srgbClr val="012A56"/>
                </a:solidFill>
                <a:latin typeface="Candara" panose="020E0502030303020204" pitchFamily="34" charset="0"/>
              </a:rPr>
              <a:t>Disability Rights Florida  </a:t>
            </a:r>
            <a:r>
              <a:rPr lang="en-US" altLang="en-US" sz="2200" b="1" dirty="0">
                <a:solidFill>
                  <a:srgbClr val="012A56"/>
                </a:solidFill>
                <a:latin typeface="Candara" panose="020E0502030303020204" pitchFamily="34" charset="0"/>
                <a:hlinkClick r:id="rId6">
                  <a:extLst>
                    <a:ext uri="{A12FA001-AC4F-418D-AE19-62706E023703}">
                      <ahyp:hlinkClr xmlns:ahyp="http://schemas.microsoft.com/office/drawing/2018/hyperlinkcolor" val="tx"/>
                    </a:ext>
                  </a:extLst>
                </a:hlinkClick>
              </a:rPr>
              <a:t>https://disabilityrightsflorida.org/disability-topics/disability_topic_info/what_is_supported_decision_making</a:t>
            </a:r>
            <a:r>
              <a:rPr lang="en-US" altLang="en-US" sz="2200" b="1" dirty="0">
                <a:solidFill>
                  <a:srgbClr val="012A56"/>
                </a:solidFill>
                <a:latin typeface="Candara" panose="020E0502030303020204" pitchFamily="34" charset="0"/>
              </a:rPr>
              <a:t> </a:t>
            </a:r>
          </a:p>
          <a:p>
            <a:endParaRPr lang="en-US" dirty="0"/>
          </a:p>
        </p:txBody>
      </p:sp>
    </p:spTree>
    <p:extLst>
      <p:ext uri="{BB962C8B-B14F-4D97-AF65-F5344CB8AC3E}">
        <p14:creationId xmlns:p14="http://schemas.microsoft.com/office/powerpoint/2010/main" val="4196325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descr="Three young people looking over documents">
            <a:extLst>
              <a:ext uri="{FF2B5EF4-FFF2-40B4-BE49-F238E27FC236}">
                <a16:creationId xmlns:a16="http://schemas.microsoft.com/office/drawing/2014/main" id="{76B93FE8-B4FF-87E8-4557-CC62622BF8F6}"/>
              </a:ext>
            </a:extLst>
          </p:cNvPr>
          <p:cNvSpPr txBox="1">
            <a:spLocks noChangeArrowheads="1"/>
          </p:cNvSpPr>
          <p:nvPr/>
        </p:nvSpPr>
        <p:spPr bwMode="auto">
          <a:xfrm>
            <a:off x="4440238" y="1514475"/>
            <a:ext cx="6464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cs typeface="Arial" panose="020B0604020202020204" pitchFamily="34" charset="0"/>
            </a:endParaRPr>
          </a:p>
          <a:p>
            <a:pPr eaLnBrk="1" hangingPunct="1"/>
            <a:endParaRPr lang="en-US" altLang="en-US">
              <a:cs typeface="Arial" panose="020B0604020202020204" pitchFamily="34" charset="0"/>
            </a:endParaRPr>
          </a:p>
        </p:txBody>
      </p:sp>
      <p:sp>
        <p:nvSpPr>
          <p:cNvPr id="21508" name="TextBox 1">
            <a:extLst>
              <a:ext uri="{FF2B5EF4-FFF2-40B4-BE49-F238E27FC236}">
                <a16:creationId xmlns:a16="http://schemas.microsoft.com/office/drawing/2014/main" id="{EEDF28B5-6099-2B06-4965-79B3AE936087}"/>
              </a:ext>
            </a:extLst>
          </p:cNvPr>
          <p:cNvSpPr txBox="1">
            <a:spLocks noGrp="1" noChangeArrowheads="1"/>
          </p:cNvSpPr>
          <p:nvPr>
            <p:ph type="title" idx="4294967295"/>
          </p:nvPr>
        </p:nvSpPr>
        <p:spPr bwMode="auto">
          <a:xfrm>
            <a:off x="800179" y="1632325"/>
            <a:ext cx="7050258" cy="75405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300" b="1" i="0" u="none" strike="noStrike" kern="1200" cap="none" spc="0" normalizeH="0" baseline="0" noProof="0" dirty="0">
                <a:ln>
                  <a:noFill/>
                </a:ln>
                <a:solidFill>
                  <a:srgbClr val="012A56"/>
                </a:solidFill>
                <a:effectLst/>
                <a:uLnTx/>
                <a:uFillTx/>
                <a:latin typeface="Candara" panose="020E0502030303020204" pitchFamily="34" charset="0"/>
                <a:ea typeface="+mn-ea"/>
                <a:cs typeface="+mn-cs"/>
              </a:rPr>
              <a:t>Substituted Decision Making</a:t>
            </a:r>
          </a:p>
        </p:txBody>
      </p:sp>
      <p:pic>
        <p:nvPicPr>
          <p:cNvPr id="2" name="Picture 1" descr="Three young professionals review documents">
            <a:extLst>
              <a:ext uri="{FF2B5EF4-FFF2-40B4-BE49-F238E27FC236}">
                <a16:creationId xmlns:a16="http://schemas.microsoft.com/office/drawing/2014/main" id="{2886E5F3-F679-119C-E018-4E2131761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152" y="2796209"/>
            <a:ext cx="5257101" cy="350724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2ED7E99-B654-9D70-6B82-9F482BDAEF27}"/>
              </a:ext>
            </a:extLst>
          </p:cNvPr>
          <p:cNvSpPr>
            <a:spLocks noGrp="1"/>
          </p:cNvSpPr>
          <p:nvPr>
            <p:ph type="title"/>
          </p:nvPr>
        </p:nvSpPr>
        <p:spPr>
          <a:xfrm>
            <a:off x="580415" y="1574800"/>
            <a:ext cx="9531350" cy="495300"/>
          </a:xfrm>
        </p:spPr>
        <p:txBody>
          <a:bodyPr>
            <a:normAutofit fontScale="90000"/>
          </a:bodyPr>
          <a:lstStyle/>
          <a:p>
            <a:pPr eaLnBrk="1" fontAlgn="auto" hangingPunct="1">
              <a:spcAft>
                <a:spcPts val="0"/>
              </a:spcAft>
              <a:defRPr/>
            </a:pPr>
            <a:r>
              <a:rPr lang="en-US" altLang="en-US" b="1" dirty="0">
                <a:solidFill>
                  <a:srgbClr val="012A56"/>
                </a:solidFill>
                <a:latin typeface="Candara" panose="020E0502030303020204" pitchFamily="34" charset="0"/>
              </a:rPr>
              <a:t>Durable Power of Attorney </a:t>
            </a:r>
            <a:br>
              <a:rPr lang="en-US" altLang="en-US" b="1" dirty="0">
                <a:solidFill>
                  <a:srgbClr val="012A56"/>
                </a:solidFill>
                <a:latin typeface="Candara" panose="020E0502030303020204" pitchFamily="34" charset="0"/>
              </a:rPr>
            </a:br>
            <a:r>
              <a:rPr lang="en-US" altLang="en-US" sz="2200" b="1" dirty="0">
                <a:solidFill>
                  <a:srgbClr val="012A56"/>
                </a:solidFill>
                <a:latin typeface="Candara" panose="020E0502030303020204" pitchFamily="34" charset="0"/>
              </a:rPr>
              <a:t>Fla. Stat. § 709.2104 </a:t>
            </a:r>
          </a:p>
        </p:txBody>
      </p:sp>
      <p:sp>
        <p:nvSpPr>
          <p:cNvPr id="14339" name="Content Placeholder 2">
            <a:extLst>
              <a:ext uri="{FF2B5EF4-FFF2-40B4-BE49-F238E27FC236}">
                <a16:creationId xmlns:a16="http://schemas.microsoft.com/office/drawing/2014/main" id="{6FBF9667-F4D1-853C-B432-4E81CA767B13}"/>
              </a:ext>
            </a:extLst>
          </p:cNvPr>
          <p:cNvSpPr>
            <a:spLocks noGrp="1"/>
          </p:cNvSpPr>
          <p:nvPr>
            <p:ph idx="1"/>
          </p:nvPr>
        </p:nvSpPr>
        <p:spPr>
          <a:xfrm>
            <a:off x="542925" y="2147922"/>
            <a:ext cx="11106150" cy="4203700"/>
          </a:xfrm>
        </p:spPr>
        <p:txBody>
          <a:bodyPr rtlCol="0">
            <a:normAutofit fontScale="92500" lnSpcReduction="20000"/>
          </a:bodyPr>
          <a:lstStyle/>
          <a:p>
            <a:pPr marL="91440" indent="-91440" eaLnBrk="1" fontAlgn="auto" hangingPunct="1">
              <a:defRPr/>
            </a:pPr>
            <a:r>
              <a:rPr lang="en-US" altLang="en-US" dirty="0">
                <a:solidFill>
                  <a:srgbClr val="012A56"/>
                </a:solidFill>
                <a:latin typeface="Candara" panose="020E0502030303020204" pitchFamily="34" charset="0"/>
              </a:rPr>
              <a:t>A power of attorney is a legal document </a:t>
            </a:r>
            <a:r>
              <a:rPr lang="en-US" altLang="en-US" u="sng" dirty="0">
                <a:solidFill>
                  <a:srgbClr val="012A56"/>
                </a:solidFill>
                <a:latin typeface="Candara" panose="020E0502030303020204" pitchFamily="34" charset="0"/>
              </a:rPr>
              <a:t>delegating authority from one person to another</a:t>
            </a:r>
            <a:r>
              <a:rPr lang="en-US" altLang="en-US" dirty="0">
                <a:solidFill>
                  <a:srgbClr val="012A56"/>
                </a:solidFill>
                <a:latin typeface="Candara" panose="020E0502030303020204" pitchFamily="34" charset="0"/>
              </a:rPr>
              <a:t>. In the document, the maker of the power of attorney (the “principal”) grants another (the Agent) the right to act on their behalf. What authority is granted depends on the provisions of the power of attorney.</a:t>
            </a:r>
          </a:p>
          <a:p>
            <a:pPr marL="91440" indent="-91440" eaLnBrk="1" fontAlgn="auto" hangingPunct="1">
              <a:defRPr/>
            </a:pPr>
            <a:r>
              <a:rPr lang="en-US" altLang="en-US" b="1" i="1" dirty="0">
                <a:solidFill>
                  <a:srgbClr val="012A56"/>
                </a:solidFill>
                <a:latin typeface="Candara" panose="020E0502030303020204" pitchFamily="34" charset="0"/>
              </a:rPr>
              <a:t>What are some uses of a power of attorney?( Fla. Stat. § 709.2201 Authority of agent/709.2208 Banks and other financial institutions)</a:t>
            </a:r>
            <a:br>
              <a:rPr lang="en-US" altLang="en-US" dirty="0">
                <a:solidFill>
                  <a:srgbClr val="012A56"/>
                </a:solidFill>
                <a:latin typeface="Candara" panose="020E0502030303020204" pitchFamily="34" charset="0"/>
              </a:rPr>
            </a:br>
            <a:r>
              <a:rPr lang="en-US" altLang="en-US" dirty="0">
                <a:solidFill>
                  <a:srgbClr val="012A56"/>
                </a:solidFill>
                <a:latin typeface="Candara" panose="020E0502030303020204" pitchFamily="34" charset="0"/>
              </a:rPr>
              <a:t>A power of attorney may be used to give another </a:t>
            </a:r>
            <a:r>
              <a:rPr lang="en-US" altLang="en-US" i="1" dirty="0">
                <a:solidFill>
                  <a:srgbClr val="012A56"/>
                </a:solidFill>
                <a:latin typeface="Candara" panose="020E0502030303020204" pitchFamily="34" charset="0"/>
              </a:rPr>
              <a:t>the right to sell a car, home or other property</a:t>
            </a:r>
            <a:r>
              <a:rPr lang="en-US" altLang="en-US" dirty="0">
                <a:solidFill>
                  <a:srgbClr val="012A56"/>
                </a:solidFill>
                <a:latin typeface="Candara" panose="020E0502030303020204" pitchFamily="34" charset="0"/>
              </a:rPr>
              <a:t>. It might be used to allow another to </a:t>
            </a:r>
            <a:r>
              <a:rPr lang="en-US" altLang="en-US" i="1" dirty="0">
                <a:solidFill>
                  <a:srgbClr val="012A56"/>
                </a:solidFill>
                <a:latin typeface="Candara" panose="020E0502030303020204" pitchFamily="34" charset="0"/>
              </a:rPr>
              <a:t>access bank accounts, sign contracts, handle financial transactions or sign legal documents for the principal</a:t>
            </a:r>
            <a:r>
              <a:rPr lang="en-US" altLang="en-US" dirty="0">
                <a:solidFill>
                  <a:srgbClr val="012A56"/>
                </a:solidFill>
                <a:latin typeface="Candara" panose="020E0502030303020204" pitchFamily="34" charset="0"/>
              </a:rPr>
              <a:t>. A power of attorney </a:t>
            </a:r>
            <a:r>
              <a:rPr lang="en-US" altLang="en-US" i="1" dirty="0">
                <a:solidFill>
                  <a:srgbClr val="012A56"/>
                </a:solidFill>
                <a:latin typeface="Candara" panose="020E0502030303020204" pitchFamily="34" charset="0"/>
              </a:rPr>
              <a:t>may give another the right to do almost any legal act that the maker of the power of attorney could do, including the ability to create trusts and make gifts.</a:t>
            </a:r>
          </a:p>
          <a:p>
            <a:pPr marL="91440" indent="-91440" eaLnBrk="1" fontAlgn="auto" hangingPunct="1">
              <a:defRPr/>
            </a:pPr>
            <a:r>
              <a:rPr lang="en-US" altLang="en-US" b="1" i="1" dirty="0">
                <a:solidFill>
                  <a:srgbClr val="012A56"/>
                </a:solidFill>
                <a:latin typeface="Candara" panose="020E0502030303020204" pitchFamily="34" charset="0"/>
              </a:rPr>
              <a:t>Must a person be competent to sign a power of attorney?(Fla. Stat. § 765.101 Definitions (11) Informed </a:t>
            </a:r>
            <a:br>
              <a:rPr lang="en-US" altLang="en-US" b="1" i="1" dirty="0">
                <a:solidFill>
                  <a:srgbClr val="012A56"/>
                </a:solidFill>
                <a:latin typeface="Candara" panose="020E0502030303020204" pitchFamily="34" charset="0"/>
              </a:rPr>
            </a:br>
            <a:r>
              <a:rPr lang="en-US" altLang="en-US" b="1" i="1" dirty="0">
                <a:solidFill>
                  <a:srgbClr val="012A56"/>
                </a:solidFill>
                <a:latin typeface="Candara" panose="020E0502030303020204" pitchFamily="34" charset="0"/>
              </a:rPr>
              <a:t>consent ( Principal means competent adult/Fla. Stat. § 765.302(1) Procedure for making living </a:t>
            </a:r>
            <a:br>
              <a:rPr lang="en-US" altLang="en-US" b="1" i="1" dirty="0">
                <a:solidFill>
                  <a:srgbClr val="012A56"/>
                </a:solidFill>
                <a:latin typeface="Candara" panose="020E0502030303020204" pitchFamily="34" charset="0"/>
              </a:rPr>
            </a:br>
            <a:r>
              <a:rPr lang="en-US" altLang="en-US" b="1" i="1" dirty="0">
                <a:solidFill>
                  <a:srgbClr val="012A56"/>
                </a:solidFill>
                <a:latin typeface="Candara" panose="020E0502030303020204" pitchFamily="34" charset="0"/>
              </a:rPr>
              <a:t>will “Any competent adult”)</a:t>
            </a:r>
            <a:br>
              <a:rPr lang="en-US" altLang="en-US" b="1" i="1" dirty="0">
                <a:solidFill>
                  <a:srgbClr val="012A56"/>
                </a:solidFill>
                <a:latin typeface="Candara" panose="020E0502030303020204" pitchFamily="34" charset="0"/>
              </a:rPr>
            </a:br>
            <a:br>
              <a:rPr lang="en-US" altLang="en-US" dirty="0">
                <a:solidFill>
                  <a:srgbClr val="012A56"/>
                </a:solidFill>
                <a:latin typeface="Candara" panose="020E0502030303020204" pitchFamily="34" charset="0"/>
              </a:rPr>
            </a:br>
            <a:r>
              <a:rPr lang="en-US" altLang="en-US" dirty="0">
                <a:solidFill>
                  <a:srgbClr val="012A56"/>
                </a:solidFill>
                <a:latin typeface="Candara" panose="020E0502030303020204" pitchFamily="34" charset="0"/>
              </a:rPr>
              <a:t>Yes. The principal must understand the power of attorney document at the time it is signed.</a:t>
            </a:r>
            <a:br>
              <a:rPr lang="en-US" altLang="en-US" dirty="0">
                <a:solidFill>
                  <a:srgbClr val="012A56"/>
                </a:solidFill>
                <a:latin typeface="Candara" panose="020E0502030303020204" pitchFamily="34" charset="0"/>
              </a:rPr>
            </a:br>
            <a:r>
              <a:rPr lang="en-US" altLang="en-US" dirty="0">
                <a:solidFill>
                  <a:srgbClr val="012A56"/>
                </a:solidFill>
                <a:latin typeface="Candara" panose="020E0502030303020204" pitchFamily="34" charset="0"/>
              </a:rPr>
              <a:t>The principal must understand the effect of a power of attorney, to whom the power of </a:t>
            </a:r>
            <a:br>
              <a:rPr lang="en-US" altLang="en-US" dirty="0">
                <a:solidFill>
                  <a:srgbClr val="012A56"/>
                </a:solidFill>
                <a:latin typeface="Candara" panose="020E0502030303020204" pitchFamily="34" charset="0"/>
              </a:rPr>
            </a:br>
            <a:r>
              <a:rPr lang="en-US" altLang="en-US" dirty="0">
                <a:solidFill>
                  <a:srgbClr val="012A56"/>
                </a:solidFill>
                <a:latin typeface="Candara" panose="020E0502030303020204" pitchFamily="34" charset="0"/>
              </a:rPr>
              <a:t>attorney is being given, and what property may be affected by the power of attorney.</a:t>
            </a:r>
          </a:p>
          <a:p>
            <a:pPr marL="457200" lvl="1" indent="0" eaLnBrk="1" fontAlgn="auto" hangingPunct="1">
              <a:buFont typeface="Arial" panose="020B0604020202020204" pitchFamily="34" charset="0"/>
              <a:buNone/>
              <a:defRPr/>
            </a:pPr>
            <a:endParaRPr lang="en-US" altLang="en-US" sz="1400" dirty="0">
              <a:solidFill>
                <a:srgbClr val="012A56"/>
              </a:solidFill>
              <a:latin typeface="Candara" panose="020E0502030303020204" pitchFamily="34" charset="0"/>
            </a:endParaRPr>
          </a:p>
          <a:p>
            <a:pPr marL="457200" lvl="1" indent="0" eaLnBrk="1" fontAlgn="auto" hangingPunct="1">
              <a:buFont typeface="Arial" panose="020B0604020202020204" pitchFamily="34" charset="0"/>
              <a:buNone/>
              <a:defRPr/>
            </a:pPr>
            <a:r>
              <a:rPr lang="en-US" altLang="en-US" sz="1400" dirty="0">
                <a:solidFill>
                  <a:srgbClr val="012A56"/>
                </a:solidFill>
                <a:latin typeface="Candara" panose="020E0502030303020204" pitchFamily="34" charset="0"/>
              </a:rPr>
              <a:t>(as explained in the Consumer Pamphlet, Florida Power of Attorney)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34F0BF5-D543-DD7B-ED6A-3478C2E1CDC6}"/>
              </a:ext>
            </a:extLst>
          </p:cNvPr>
          <p:cNvSpPr>
            <a:spLocks noGrp="1"/>
          </p:cNvSpPr>
          <p:nvPr>
            <p:ph type="title"/>
          </p:nvPr>
        </p:nvSpPr>
        <p:spPr>
          <a:xfrm>
            <a:off x="661987" y="1501472"/>
            <a:ext cx="10691813" cy="736600"/>
          </a:xfrm>
        </p:spPr>
        <p:txBody>
          <a:bodyPr>
            <a:normAutofit fontScale="90000"/>
          </a:bodyPr>
          <a:lstStyle/>
          <a:p>
            <a:pPr eaLnBrk="1" fontAlgn="auto" hangingPunct="1">
              <a:spcAft>
                <a:spcPts val="0"/>
              </a:spcAft>
              <a:defRPr/>
            </a:pPr>
            <a:r>
              <a:rPr lang="en-US" altLang="en-US" b="1" dirty="0">
                <a:solidFill>
                  <a:srgbClr val="012A56"/>
                </a:solidFill>
                <a:latin typeface="Candara" panose="020E0502030303020204" pitchFamily="34" charset="0"/>
              </a:rPr>
              <a:t>Health Care Surrogate</a:t>
            </a:r>
            <a:br>
              <a:rPr lang="en-US" altLang="en-US" sz="4300" b="1" dirty="0">
                <a:solidFill>
                  <a:srgbClr val="012A56"/>
                </a:solidFill>
                <a:latin typeface="Candara" panose="020E0502030303020204" pitchFamily="34" charset="0"/>
              </a:rPr>
            </a:br>
            <a:r>
              <a:rPr lang="en-US" altLang="en-US" sz="2200" b="1" dirty="0">
                <a:solidFill>
                  <a:srgbClr val="012A56"/>
                </a:solidFill>
                <a:latin typeface="Candara" panose="020E0502030303020204" pitchFamily="34" charset="0"/>
              </a:rPr>
              <a:t>Fla. Stat. § 765.101 Definitions (21) Surrogate/Fla. Stat. §  765.202 Designation of a health care surrogate)</a:t>
            </a:r>
          </a:p>
        </p:txBody>
      </p:sp>
      <p:sp>
        <p:nvSpPr>
          <p:cNvPr id="3" name="Content Placeholder 2">
            <a:extLst>
              <a:ext uri="{FF2B5EF4-FFF2-40B4-BE49-F238E27FC236}">
                <a16:creationId xmlns:a16="http://schemas.microsoft.com/office/drawing/2014/main" id="{4BBF3B18-4C11-C241-526E-907074832801}"/>
              </a:ext>
            </a:extLst>
          </p:cNvPr>
          <p:cNvSpPr>
            <a:spLocks noGrp="1"/>
          </p:cNvSpPr>
          <p:nvPr>
            <p:ph idx="1"/>
          </p:nvPr>
        </p:nvSpPr>
        <p:spPr>
          <a:xfrm>
            <a:off x="702013" y="2539629"/>
            <a:ext cx="10515600" cy="3436937"/>
          </a:xfrm>
        </p:spPr>
        <p:txBody>
          <a:bodyPr rtlCol="0">
            <a:normAutofit/>
          </a:bodyPr>
          <a:lstStyle/>
          <a:p>
            <a:pPr marL="91440" indent="-91440" eaLnBrk="1" fontAlgn="auto" hangingPunct="1">
              <a:defRPr/>
            </a:pPr>
            <a:r>
              <a:rPr lang="en-US" sz="2200" dirty="0">
                <a:solidFill>
                  <a:srgbClr val="012A56"/>
                </a:solidFill>
                <a:latin typeface="Candara" panose="020E0502030303020204" pitchFamily="34" charset="0"/>
              </a:rPr>
              <a:t>A Health Care Surrogate is a legal document that names another person as the Principal’s representative to make medical decisions for the Principal if they cannot make such decisions for themselves. This can include specific instructions about any treatment the principal wants or does not want, similar to a living will. An alternate surrogate can also be designated.</a:t>
            </a:r>
          </a:p>
          <a:p>
            <a:pPr marL="91440" indent="-91440" eaLnBrk="1" fontAlgn="auto" hangingPunct="1">
              <a:defRPr/>
            </a:pPr>
            <a:r>
              <a:rPr lang="en-US" sz="2200" dirty="0">
                <a:solidFill>
                  <a:srgbClr val="012A56"/>
                </a:solidFill>
                <a:latin typeface="Candara" panose="020E0502030303020204" pitchFamily="34" charset="0"/>
              </a:rPr>
              <a:t>Every competent adult has the right to make decisions concerning their </a:t>
            </a:r>
            <a:br>
              <a:rPr lang="en-US" sz="2200" dirty="0">
                <a:solidFill>
                  <a:srgbClr val="012A56"/>
                </a:solidFill>
                <a:latin typeface="Candara" panose="020E0502030303020204" pitchFamily="34" charset="0"/>
              </a:rPr>
            </a:br>
            <a:r>
              <a:rPr lang="en-US" sz="2200" dirty="0">
                <a:solidFill>
                  <a:srgbClr val="012A56"/>
                </a:solidFill>
                <a:latin typeface="Candara" panose="020E0502030303020204" pitchFamily="34" charset="0"/>
              </a:rPr>
              <a:t>health, including the right to choose or refuse medical treatment. </a:t>
            </a:r>
            <a:br>
              <a:rPr lang="en-US" sz="2200" dirty="0">
                <a:solidFill>
                  <a:srgbClr val="012A56"/>
                </a:solidFill>
                <a:latin typeface="Candara" panose="020E0502030303020204" pitchFamily="34" charset="0"/>
              </a:rPr>
            </a:br>
            <a:r>
              <a:rPr lang="en-US" sz="2200" dirty="0">
                <a:solidFill>
                  <a:srgbClr val="012A56"/>
                </a:solidFill>
                <a:latin typeface="Candara" panose="020E0502030303020204" pitchFamily="34" charset="0"/>
              </a:rPr>
              <a:t>Fla. Stat. § 765.102(1)</a:t>
            </a:r>
          </a:p>
          <a:p>
            <a:pPr marL="0" indent="0" eaLnBrk="1" fontAlgn="auto" hangingPunct="1">
              <a:buFont typeface="Arial" panose="020B0604020202020204" pitchFamily="34" charset="0"/>
              <a:buNone/>
              <a:defRPr/>
            </a:pPr>
            <a:r>
              <a:rPr lang="en-US" dirty="0">
                <a:solidFill>
                  <a:srgbClr val="012A56"/>
                </a:solidFill>
              </a:rPr>
              <a:t>	</a:t>
            </a:r>
            <a:r>
              <a:rPr lang="en-US" sz="1600" b="1" dirty="0">
                <a:solidFill>
                  <a:srgbClr val="012A56"/>
                </a:solidFill>
                <a:hlinkClick r:id="rId2">
                  <a:extLst>
                    <a:ext uri="{A12FA001-AC4F-418D-AE19-62706E023703}">
                      <ahyp:hlinkClr xmlns:ahyp="http://schemas.microsoft.com/office/drawing/2018/hyperlinkcolor" val="tx"/>
                    </a:ext>
                  </a:extLst>
                </a:hlinkClick>
              </a:rPr>
              <a:t>http://www.floridahealthfinder.gov/reports-guides/advance-directives.aspx</a:t>
            </a:r>
            <a:endParaRPr lang="en-US" sz="1600" b="1" dirty="0">
              <a:solidFill>
                <a:srgbClr val="012A56"/>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B012E21B-760B-1F36-D100-36BA53CA93D9}"/>
              </a:ext>
            </a:extLst>
          </p:cNvPr>
          <p:cNvSpPr>
            <a:spLocks noGrp="1"/>
          </p:cNvSpPr>
          <p:nvPr>
            <p:ph type="title"/>
          </p:nvPr>
        </p:nvSpPr>
        <p:spPr>
          <a:xfrm>
            <a:off x="449904" y="1314050"/>
            <a:ext cx="10515600" cy="1325562"/>
          </a:xfrm>
        </p:spPr>
        <p:txBody>
          <a:bodyPr>
            <a:normAutofit fontScale="90000"/>
          </a:bodyPr>
          <a:lstStyle/>
          <a:p>
            <a:pPr eaLnBrk="1" fontAlgn="auto" hangingPunct="1">
              <a:spcAft>
                <a:spcPts val="0"/>
              </a:spcAft>
              <a:defRPr/>
            </a:pPr>
            <a:r>
              <a:rPr lang="en-US" altLang="en-US" b="1" dirty="0">
                <a:solidFill>
                  <a:srgbClr val="012A56"/>
                </a:solidFill>
                <a:latin typeface="Candara" panose="020E0502030303020204" pitchFamily="34" charset="0"/>
              </a:rPr>
              <a:t>Can a Person With IDD Sign Advanced Directives in Florida? </a:t>
            </a:r>
            <a:br>
              <a:rPr lang="en-US" altLang="en-US" b="1" u="sng" dirty="0">
                <a:solidFill>
                  <a:srgbClr val="012A56"/>
                </a:solidFill>
                <a:latin typeface="Candara" panose="020E0502030303020204" pitchFamily="34" charset="0"/>
              </a:rPr>
            </a:br>
            <a:r>
              <a:rPr lang="en-US" altLang="en-US" sz="1800" b="1" dirty="0">
                <a:solidFill>
                  <a:srgbClr val="012A56"/>
                </a:solidFill>
                <a:latin typeface="Candara" panose="020E0502030303020204" pitchFamily="34" charset="0"/>
              </a:rPr>
              <a:t>Fla. Stat. § 393.12</a:t>
            </a:r>
          </a:p>
        </p:txBody>
      </p:sp>
      <p:sp>
        <p:nvSpPr>
          <p:cNvPr id="33795" name="Content Placeholder 2">
            <a:extLst>
              <a:ext uri="{FF2B5EF4-FFF2-40B4-BE49-F238E27FC236}">
                <a16:creationId xmlns:a16="http://schemas.microsoft.com/office/drawing/2014/main" id="{658C14AA-C0CE-67A0-5120-3A9371925500}"/>
              </a:ext>
            </a:extLst>
          </p:cNvPr>
          <p:cNvSpPr>
            <a:spLocks noGrp="1"/>
          </p:cNvSpPr>
          <p:nvPr>
            <p:ph idx="1"/>
          </p:nvPr>
        </p:nvSpPr>
        <p:spPr>
          <a:xfrm>
            <a:off x="517998" y="2833418"/>
            <a:ext cx="10515600" cy="4351337"/>
          </a:xfrm>
        </p:spPr>
        <p:txBody>
          <a:bodyPr rtlCol="0">
            <a:normAutofit/>
          </a:bodyPr>
          <a:lstStyle/>
          <a:p>
            <a:pPr marL="0" indent="0" eaLnBrk="1" fontAlgn="auto" hangingPunct="1">
              <a:buFont typeface="Arial" panose="020B0604020202020204" pitchFamily="34" charset="0"/>
              <a:buNone/>
              <a:defRPr/>
            </a:pPr>
            <a:r>
              <a:rPr lang="en-US" altLang="en-US" dirty="0">
                <a:solidFill>
                  <a:srgbClr val="012A56"/>
                </a:solidFill>
                <a:latin typeface="Candara" panose="020E0502030303020204" pitchFamily="34" charset="0"/>
              </a:rPr>
              <a:t>(7) ADVANCE DIRECTIVES FOR HEALTH CARE AND DURABLE POWER OF ATTORNEY.—In each proceeding in which a guardian advocate is appointed under this section, the court shall determine </a:t>
            </a:r>
            <a:r>
              <a:rPr lang="en-US" altLang="en-US" i="1" dirty="0">
                <a:solidFill>
                  <a:srgbClr val="012A56"/>
                </a:solidFill>
                <a:latin typeface="Candara" panose="020E0502030303020204" pitchFamily="34" charset="0"/>
              </a:rPr>
              <a:t>whether the person with a developmental disability has executed any valid advance directive under chapter 765 or a durable power of attorney under chapter 709</a:t>
            </a:r>
            <a:r>
              <a:rPr lang="en-US" altLang="en-US" dirty="0">
                <a:solidFill>
                  <a:srgbClr val="012A56"/>
                </a:solidFill>
                <a:latin typeface="Candara" panose="020E0502030303020204" pitchFamily="34" charset="0"/>
              </a:rPr>
              <a:t>.</a:t>
            </a:r>
          </a:p>
          <a:p>
            <a:pPr marL="0" indent="0" eaLnBrk="1" fontAlgn="auto" hangingPunct="1">
              <a:lnSpc>
                <a:spcPct val="100000"/>
              </a:lnSpc>
              <a:spcBef>
                <a:spcPct val="0"/>
              </a:spcBef>
              <a:buFont typeface="Arial" panose="020B0604020202020204" pitchFamily="34" charset="0"/>
              <a:buNone/>
              <a:defRPr/>
            </a:pPr>
            <a:r>
              <a:rPr lang="en-US" altLang="en-US" dirty="0">
                <a:solidFill>
                  <a:srgbClr val="012A56"/>
                </a:solidFill>
                <a:latin typeface="Candara" panose="020E0502030303020204" pitchFamily="34" charset="0"/>
                <a:cs typeface="Arial" panose="020B0604020202020204" pitchFamily="34" charset="0"/>
              </a:rPr>
              <a:t>         (a)  If the person with a developmental disability has executed an advance directive or durable power of attorney, the court must consider and find whether the documents will sufficiently address the needs of the person with a developmental disability for whom the guardian advocate is sought. </a:t>
            </a:r>
            <a:r>
              <a:rPr lang="en-US" altLang="en-US" i="1" dirty="0">
                <a:solidFill>
                  <a:srgbClr val="012A56"/>
                </a:solidFill>
                <a:latin typeface="Candara" panose="020E0502030303020204" pitchFamily="34" charset="0"/>
                <a:cs typeface="Arial" panose="020B0604020202020204" pitchFamily="34" charset="0"/>
              </a:rPr>
              <a:t>A guardian advocate may not be appointed if the court finds </a:t>
            </a:r>
            <a:br>
              <a:rPr lang="en-US" altLang="en-US" i="1" dirty="0">
                <a:solidFill>
                  <a:srgbClr val="012A56"/>
                </a:solidFill>
                <a:latin typeface="Candara" panose="020E0502030303020204" pitchFamily="34" charset="0"/>
                <a:cs typeface="Arial" panose="020B0604020202020204" pitchFamily="34" charset="0"/>
              </a:rPr>
            </a:br>
            <a:r>
              <a:rPr lang="en-US" altLang="en-US" i="1" dirty="0">
                <a:solidFill>
                  <a:srgbClr val="012A56"/>
                </a:solidFill>
                <a:latin typeface="Candara" panose="020E0502030303020204" pitchFamily="34" charset="0"/>
                <a:cs typeface="Arial" panose="020B0604020202020204" pitchFamily="34" charset="0"/>
              </a:rPr>
              <a:t>that the advance directive or durable power of attorney provides an alternative to the </a:t>
            </a:r>
            <a:br>
              <a:rPr lang="en-US" altLang="en-US" i="1" dirty="0">
                <a:solidFill>
                  <a:srgbClr val="012A56"/>
                </a:solidFill>
                <a:latin typeface="Candara" panose="020E0502030303020204" pitchFamily="34" charset="0"/>
                <a:cs typeface="Arial" panose="020B0604020202020204" pitchFamily="34" charset="0"/>
              </a:rPr>
            </a:br>
            <a:r>
              <a:rPr lang="en-US" altLang="en-US" i="1" dirty="0">
                <a:solidFill>
                  <a:srgbClr val="012A56"/>
                </a:solidFill>
                <a:latin typeface="Candara" panose="020E0502030303020204" pitchFamily="34" charset="0"/>
                <a:cs typeface="Arial" panose="020B0604020202020204" pitchFamily="34" charset="0"/>
              </a:rPr>
              <a:t>appointment of a guardian advocate which will sufficiently address the needs of the </a:t>
            </a:r>
            <a:br>
              <a:rPr lang="en-US" altLang="en-US" i="1" dirty="0">
                <a:solidFill>
                  <a:srgbClr val="012A56"/>
                </a:solidFill>
                <a:latin typeface="Candara" panose="020E0502030303020204" pitchFamily="34" charset="0"/>
                <a:cs typeface="Arial" panose="020B0604020202020204" pitchFamily="34" charset="0"/>
              </a:rPr>
            </a:br>
            <a:r>
              <a:rPr lang="en-US" altLang="en-US" i="1" dirty="0">
                <a:solidFill>
                  <a:srgbClr val="012A56"/>
                </a:solidFill>
                <a:latin typeface="Candara" panose="020E0502030303020204" pitchFamily="34" charset="0"/>
                <a:cs typeface="Arial" panose="020B0604020202020204" pitchFamily="34" charset="0"/>
              </a:rPr>
              <a:t>person with a developmental disability.</a:t>
            </a:r>
          </a:p>
          <a:p>
            <a:pPr marL="0" indent="0" eaLnBrk="1" fontAlgn="auto" hangingPunct="1">
              <a:defRPr/>
            </a:pPr>
            <a:endParaRPr lang="en-US" altLang="en-US" dirty="0">
              <a:solidFill>
                <a:schemeClr val="tx1">
                  <a:lumMod val="75000"/>
                  <a:lumOff val="2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34F0BF5-D543-DD7B-ED6A-3478C2E1CDC6}"/>
              </a:ext>
            </a:extLst>
          </p:cNvPr>
          <p:cNvSpPr>
            <a:spLocks noGrp="1"/>
          </p:cNvSpPr>
          <p:nvPr>
            <p:ph type="title"/>
          </p:nvPr>
        </p:nvSpPr>
        <p:spPr>
          <a:xfrm>
            <a:off x="667606" y="1956850"/>
            <a:ext cx="10691813" cy="736600"/>
          </a:xfrm>
        </p:spPr>
        <p:txBody>
          <a:bodyPr>
            <a:noAutofit/>
          </a:bodyPr>
          <a:lstStyle/>
          <a:p>
            <a:pPr eaLnBrk="1" fontAlgn="auto" hangingPunct="1">
              <a:spcAft>
                <a:spcPts val="0"/>
              </a:spcAft>
              <a:defRPr/>
            </a:pPr>
            <a:r>
              <a:rPr lang="en-US" altLang="en-US" sz="4300" b="1" dirty="0">
                <a:solidFill>
                  <a:srgbClr val="012A56"/>
                </a:solidFill>
                <a:latin typeface="Candara" panose="020E0502030303020204" pitchFamily="34" charset="0"/>
              </a:rPr>
              <a:t>Potential Challenges with Substituted Decision Making:</a:t>
            </a:r>
          </a:p>
        </p:txBody>
      </p:sp>
      <p:sp>
        <p:nvSpPr>
          <p:cNvPr id="3" name="Content Placeholder 2">
            <a:extLst>
              <a:ext uri="{FF2B5EF4-FFF2-40B4-BE49-F238E27FC236}">
                <a16:creationId xmlns:a16="http://schemas.microsoft.com/office/drawing/2014/main" id="{4BBF3B18-4C11-C241-526E-907074832801}"/>
              </a:ext>
            </a:extLst>
          </p:cNvPr>
          <p:cNvSpPr>
            <a:spLocks noGrp="1"/>
          </p:cNvSpPr>
          <p:nvPr>
            <p:ph idx="1"/>
          </p:nvPr>
        </p:nvSpPr>
        <p:spPr>
          <a:xfrm>
            <a:off x="570329" y="2865581"/>
            <a:ext cx="10515600" cy="3089274"/>
          </a:xfrm>
        </p:spPr>
        <p:txBody>
          <a:bodyPr rtlCol="0">
            <a:noAutofit/>
          </a:bodyPr>
          <a:lstStyle/>
          <a:p>
            <a:pPr marL="91440" indent="-91440" eaLnBrk="1" fontAlgn="auto" hangingPunct="1">
              <a:defRPr/>
            </a:pPr>
            <a:r>
              <a:rPr lang="en-US" sz="2200" dirty="0">
                <a:solidFill>
                  <a:srgbClr val="012A56"/>
                </a:solidFill>
                <a:latin typeface="Candara" panose="020E0502030303020204" pitchFamily="34" charset="0"/>
              </a:rPr>
              <a:t>Neither the Durable Power of Attorney nor the Health Surrogate gives the Agent the right to make decisions </a:t>
            </a:r>
            <a:r>
              <a:rPr lang="en-US" sz="2200" u="sng" dirty="0">
                <a:solidFill>
                  <a:srgbClr val="012A56"/>
                </a:solidFill>
                <a:latin typeface="Candara" panose="020E0502030303020204" pitchFamily="34" charset="0"/>
              </a:rPr>
              <a:t>against the will</a:t>
            </a:r>
            <a:r>
              <a:rPr lang="en-US" sz="2200" dirty="0">
                <a:solidFill>
                  <a:srgbClr val="012A56"/>
                </a:solidFill>
                <a:latin typeface="Candara" panose="020E0502030303020204" pitchFamily="34" charset="0"/>
              </a:rPr>
              <a:t> of the Principal. (Fla. Stat. § 765.105 Review of surrogate or proxy’s decision (1) (a) (d) and (e))</a:t>
            </a:r>
          </a:p>
          <a:p>
            <a:pPr marL="91440" indent="-91440" eaLnBrk="1" fontAlgn="auto" hangingPunct="1">
              <a:defRPr/>
            </a:pPr>
            <a:r>
              <a:rPr lang="en-US" sz="2200" u="sng" dirty="0">
                <a:solidFill>
                  <a:srgbClr val="012A56"/>
                </a:solidFill>
                <a:latin typeface="Candara" panose="020E0502030303020204" pitchFamily="34" charset="0"/>
              </a:rPr>
              <a:t>Examples</a:t>
            </a:r>
            <a:r>
              <a:rPr lang="en-US" sz="2200" dirty="0">
                <a:solidFill>
                  <a:srgbClr val="012A56"/>
                </a:solidFill>
                <a:latin typeface="Candara" panose="020E0502030303020204" pitchFamily="34" charset="0"/>
              </a:rPr>
              <a:t>:</a:t>
            </a:r>
          </a:p>
          <a:p>
            <a:pPr marL="91440" indent="-91440" eaLnBrk="1" fontAlgn="auto" hangingPunct="1">
              <a:defRPr/>
            </a:pPr>
            <a:r>
              <a:rPr lang="en-US" sz="2200" dirty="0">
                <a:solidFill>
                  <a:srgbClr val="012A56"/>
                </a:solidFill>
                <a:latin typeface="Candara" panose="020E0502030303020204" pitchFamily="34" charset="0"/>
              </a:rPr>
              <a:t>If the Principal declines medical treatment, then the Agent cannot authorize </a:t>
            </a:r>
            <a:br>
              <a:rPr lang="en-US" sz="2200" dirty="0">
                <a:solidFill>
                  <a:srgbClr val="012A56"/>
                </a:solidFill>
                <a:latin typeface="Candara" panose="020E0502030303020204" pitchFamily="34" charset="0"/>
              </a:rPr>
            </a:br>
            <a:r>
              <a:rPr lang="en-US" sz="2200" dirty="0">
                <a:solidFill>
                  <a:srgbClr val="012A56"/>
                </a:solidFill>
                <a:latin typeface="Candara" panose="020E0502030303020204" pitchFamily="34" charset="0"/>
              </a:rPr>
              <a:t>that treatment nor force the Principal to accept that medical treatment.</a:t>
            </a:r>
          </a:p>
          <a:p>
            <a:pPr marL="91440" indent="-91440" eaLnBrk="1" fontAlgn="auto" hangingPunct="1">
              <a:defRPr/>
            </a:pPr>
            <a:r>
              <a:rPr lang="en-US" sz="2200" dirty="0">
                <a:solidFill>
                  <a:srgbClr val="012A56"/>
                </a:solidFill>
                <a:latin typeface="Candara" panose="020E0502030303020204" pitchFamily="34" charset="0"/>
              </a:rPr>
              <a:t>Further, if the Principal makes poor financial decisions, the Durable Power </a:t>
            </a:r>
            <a:br>
              <a:rPr lang="en-US" sz="2200" dirty="0">
                <a:solidFill>
                  <a:srgbClr val="012A56"/>
                </a:solidFill>
                <a:latin typeface="Candara" panose="020E0502030303020204" pitchFamily="34" charset="0"/>
              </a:rPr>
            </a:br>
            <a:r>
              <a:rPr lang="en-US" sz="2200" dirty="0">
                <a:solidFill>
                  <a:srgbClr val="012A56"/>
                </a:solidFill>
                <a:latin typeface="Candara" panose="020E0502030303020204" pitchFamily="34" charset="0"/>
              </a:rPr>
              <a:t>of Attorney does not give the Agent the right to stop the Principal.</a:t>
            </a:r>
          </a:p>
        </p:txBody>
      </p:sp>
    </p:spTree>
    <p:extLst>
      <p:ext uri="{BB962C8B-B14F-4D97-AF65-F5344CB8AC3E}">
        <p14:creationId xmlns:p14="http://schemas.microsoft.com/office/powerpoint/2010/main" val="2234032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Placeholder 3">
            <a:extLst>
              <a:ext uri="{FF2B5EF4-FFF2-40B4-BE49-F238E27FC236}">
                <a16:creationId xmlns:a16="http://schemas.microsoft.com/office/drawing/2014/main" id="{873421F3-2CC1-F5CE-1F0D-C49301A33E58}"/>
              </a:ext>
            </a:extLst>
          </p:cNvPr>
          <p:cNvSpPr>
            <a:spLocks noGrp="1"/>
          </p:cNvSpPr>
          <p:nvPr>
            <p:ph type="title" idx="4294967295"/>
          </p:nvPr>
        </p:nvSpPr>
        <p:spPr bwMode="auto">
          <a:xfrm>
            <a:off x="2895600" y="5484813"/>
            <a:ext cx="6400800" cy="80803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0" rIns="91440" bIns="0" numCol="1" spcCol="0" rtlCol="0" fromWordArt="0" anchor="t" anchorCtr="0" forceAA="0" compatLnSpc="1">
            <a:prstTxWarp prst="textNoShape">
              <a:avLst/>
            </a:prstTxWarp>
            <a:normAutofit/>
          </a:bodyPr>
          <a:lstStyle/>
          <a:p>
            <a:pPr marL="0" marR="0" lvl="0" indent="0" algn="ctr" defTabSz="914400" rtl="0" eaLnBrk="1" fontAlgn="base" latinLnBrk="0" hangingPunct="1">
              <a:lnSpc>
                <a:spcPct val="90000"/>
              </a:lnSpc>
              <a:spcBef>
                <a:spcPct val="0"/>
              </a:spcBef>
              <a:spcAft>
                <a:spcPts val="600"/>
              </a:spcAft>
              <a:buClr>
                <a:schemeClr val="accent1"/>
              </a:buClr>
              <a:buSzPct val="100000"/>
              <a:buFont typeface="Calibri" panose="020F0502020204030204" pitchFamily="34" charset="0"/>
              <a:buNone/>
              <a:tabLst/>
              <a:defRPr/>
            </a:pPr>
            <a:r>
              <a:rPr kumimoji="0" lang="en-US" altLang="en-US" sz="4300" b="1" i="0" u="none" strike="noStrike" kern="1200" cap="none" spc="0" normalizeH="0" baseline="0" noProof="0" dirty="0">
                <a:ln>
                  <a:noFill/>
                </a:ln>
                <a:solidFill>
                  <a:srgbClr val="E1C047"/>
                </a:solidFill>
                <a:effectLst/>
                <a:uLnTx/>
                <a:uFillTx/>
                <a:latin typeface="Candara" panose="020E0502030303020204" pitchFamily="34" charset="0"/>
                <a:ea typeface="+mn-ea"/>
                <a:cs typeface="+mn-cs"/>
              </a:rPr>
              <a:t>Guardian Advocacy</a:t>
            </a:r>
          </a:p>
        </p:txBody>
      </p:sp>
      <p:pic>
        <p:nvPicPr>
          <p:cNvPr id="25602" name="Picture Placeholder 6" descr="Attorney Davey with a Mom and adolescent daughter standing with a judge in a courtroom.">
            <a:extLst>
              <a:ext uri="{FF2B5EF4-FFF2-40B4-BE49-F238E27FC236}">
                <a16:creationId xmlns:a16="http://schemas.microsoft.com/office/drawing/2014/main" id="{5F1817D9-82A9-08D0-83DE-6C10143E5F87}"/>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23125" b="23125"/>
          <a:stretch>
            <a:fillRect/>
          </a:stretch>
        </p:blipFill>
        <p:spPr>
          <a:xfrm>
            <a:off x="0" y="0"/>
            <a:ext cx="12192000" cy="4914900"/>
          </a:xfrm>
          <a:solidFill>
            <a:srgbClr val="FFFFFF"/>
          </a:solid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a:extLst>
              <a:ext uri="{FF2B5EF4-FFF2-40B4-BE49-F238E27FC236}">
                <a16:creationId xmlns:a16="http://schemas.microsoft.com/office/drawing/2014/main" id="{A4D8C713-E0D5-0A79-9E26-D296C1BBDCE6}"/>
              </a:ext>
            </a:extLst>
          </p:cNvPr>
          <p:cNvSpPr txBox="1">
            <a:spLocks noChangeArrowheads="1"/>
          </p:cNvSpPr>
          <p:nvPr/>
        </p:nvSpPr>
        <p:spPr bwMode="auto">
          <a:xfrm>
            <a:off x="868931" y="1082203"/>
            <a:ext cx="10279063" cy="4770537"/>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br>
              <a:rPr lang="en-US" altLang="en-US" sz="4800" b="1" dirty="0">
                <a:solidFill>
                  <a:srgbClr val="012A56"/>
                </a:solidFill>
                <a:latin typeface="Candara" panose="020E0502030303020204" pitchFamily="34" charset="0"/>
              </a:rPr>
            </a:br>
            <a:r>
              <a:rPr lang="en-US" altLang="en-US" b="1" dirty="0">
                <a:solidFill>
                  <a:srgbClr val="012A56"/>
                </a:solidFill>
                <a:latin typeface="Calibri" panose="020F0502020204030204" pitchFamily="34" charset="0"/>
              </a:rPr>
              <a:t> </a:t>
            </a:r>
            <a:endParaRPr lang="en-US" altLang="en-US" dirty="0">
              <a:solidFill>
                <a:srgbClr val="012A56"/>
              </a:solidFill>
              <a:latin typeface="Calibri" panose="020F0502020204030204" pitchFamily="34" charset="0"/>
            </a:endParaRPr>
          </a:p>
          <a:p>
            <a:pPr marL="571500" indent="-571500" eaLnBrk="1" fontAlgn="auto" hangingPunct="1">
              <a:spcBef>
                <a:spcPts val="0"/>
              </a:spcBef>
              <a:spcAft>
                <a:spcPts val="600"/>
              </a:spcAft>
              <a:buFont typeface="Arial" panose="020B0604020202020204" pitchFamily="34" charset="0"/>
              <a:buChar char="•"/>
              <a:defRPr/>
            </a:pPr>
            <a:r>
              <a:rPr lang="en-US" altLang="en-US" sz="2200" dirty="0">
                <a:solidFill>
                  <a:srgbClr val="012A56"/>
                </a:solidFill>
                <a:latin typeface="Candara" panose="020E0502030303020204" pitchFamily="34" charset="0"/>
              </a:rPr>
              <a:t>Overview</a:t>
            </a:r>
          </a:p>
          <a:p>
            <a:pPr marL="571500" indent="-571500" eaLnBrk="1" fontAlgn="auto" hangingPunct="1">
              <a:spcBef>
                <a:spcPts val="0"/>
              </a:spcBef>
              <a:spcAft>
                <a:spcPts val="600"/>
              </a:spcAft>
              <a:buFont typeface="Arial" panose="020B0604020202020204" pitchFamily="34" charset="0"/>
              <a:buChar char="•"/>
              <a:defRPr/>
            </a:pPr>
            <a:r>
              <a:rPr lang="en-US" altLang="en-US" sz="2200" dirty="0">
                <a:solidFill>
                  <a:srgbClr val="012A56"/>
                </a:solidFill>
                <a:latin typeface="Candara" panose="020E0502030303020204" pitchFamily="34" charset="0"/>
              </a:rPr>
              <a:t>People first language</a:t>
            </a:r>
          </a:p>
          <a:p>
            <a:pPr marL="571500" indent="-571500" eaLnBrk="1" fontAlgn="auto" hangingPunct="1">
              <a:spcBef>
                <a:spcPts val="0"/>
              </a:spcBef>
              <a:spcAft>
                <a:spcPts val="600"/>
              </a:spcAft>
              <a:buFont typeface="Arial" panose="020B0604020202020204" pitchFamily="34" charset="0"/>
              <a:buChar char="•"/>
              <a:defRPr/>
            </a:pPr>
            <a:r>
              <a:rPr lang="en-US" altLang="en-US" sz="2200" dirty="0">
                <a:solidFill>
                  <a:srgbClr val="012A56"/>
                </a:solidFill>
                <a:latin typeface="Candara" panose="020E0502030303020204" pitchFamily="34" charset="0"/>
              </a:rPr>
              <a:t>Alternatives to Guardianship</a:t>
            </a:r>
          </a:p>
          <a:p>
            <a:pPr marL="1314450" lvl="1" indent="-571500" eaLnBrk="1" fontAlgn="auto" hangingPunct="1">
              <a:spcBef>
                <a:spcPts val="0"/>
              </a:spcBef>
              <a:spcAft>
                <a:spcPts val="600"/>
              </a:spcAft>
              <a:buFont typeface="Arial" panose="020B0604020202020204" pitchFamily="34" charset="0"/>
              <a:buChar char="•"/>
              <a:defRPr/>
            </a:pPr>
            <a:r>
              <a:rPr lang="en-US" altLang="en-US" sz="2200" dirty="0">
                <a:solidFill>
                  <a:srgbClr val="012A56"/>
                </a:solidFill>
                <a:latin typeface="Candara" panose="020E0502030303020204" pitchFamily="34" charset="0"/>
              </a:rPr>
              <a:t>Supported/Shared Decision Making</a:t>
            </a:r>
          </a:p>
          <a:p>
            <a:pPr marL="1314450" lvl="1" indent="-571500" eaLnBrk="1" fontAlgn="auto" hangingPunct="1">
              <a:spcBef>
                <a:spcPts val="0"/>
              </a:spcBef>
              <a:spcAft>
                <a:spcPts val="600"/>
              </a:spcAft>
              <a:buFont typeface="Arial" panose="020B0604020202020204" pitchFamily="34" charset="0"/>
              <a:buChar char="•"/>
              <a:defRPr/>
            </a:pPr>
            <a:r>
              <a:rPr lang="en-US" altLang="en-US" sz="2200" dirty="0">
                <a:solidFill>
                  <a:srgbClr val="012A56"/>
                </a:solidFill>
                <a:latin typeface="Candara" panose="020E0502030303020204" pitchFamily="34" charset="0"/>
              </a:rPr>
              <a:t>Substituted Decision Making</a:t>
            </a:r>
          </a:p>
          <a:p>
            <a:pPr marL="571500" indent="-571500" eaLnBrk="1" fontAlgn="auto" hangingPunct="1">
              <a:spcBef>
                <a:spcPts val="0"/>
              </a:spcBef>
              <a:spcAft>
                <a:spcPts val="600"/>
              </a:spcAft>
              <a:buFont typeface="Arial" panose="020B0604020202020204" pitchFamily="34" charset="0"/>
              <a:buChar char="•"/>
              <a:defRPr/>
            </a:pPr>
            <a:r>
              <a:rPr lang="en-US" altLang="en-US" sz="2200" dirty="0">
                <a:solidFill>
                  <a:srgbClr val="012A56"/>
                </a:solidFill>
                <a:latin typeface="Candara" panose="020E0502030303020204" pitchFamily="34" charset="0"/>
              </a:rPr>
              <a:t>Guardian Advocacy</a:t>
            </a:r>
          </a:p>
          <a:p>
            <a:pPr marL="571500" indent="-571500" eaLnBrk="1" fontAlgn="auto" hangingPunct="1">
              <a:spcBef>
                <a:spcPts val="0"/>
              </a:spcBef>
              <a:spcAft>
                <a:spcPts val="600"/>
              </a:spcAft>
              <a:buFont typeface="Arial" panose="020B0604020202020204" pitchFamily="34" charset="0"/>
              <a:buChar char="•"/>
              <a:defRPr/>
            </a:pPr>
            <a:r>
              <a:rPr lang="en-US" altLang="en-US" sz="2200" dirty="0">
                <a:solidFill>
                  <a:srgbClr val="012A56"/>
                </a:solidFill>
                <a:latin typeface="Candara" panose="020E0502030303020204" pitchFamily="34" charset="0"/>
              </a:rPr>
              <a:t>Guardianship </a:t>
            </a:r>
          </a:p>
          <a:p>
            <a:pPr marL="571500" indent="-571500" eaLnBrk="1" fontAlgn="auto" hangingPunct="1">
              <a:spcBef>
                <a:spcPts val="0"/>
              </a:spcBef>
              <a:spcAft>
                <a:spcPts val="600"/>
              </a:spcAft>
              <a:buFont typeface="Arial" panose="020B0604020202020204" pitchFamily="34" charset="0"/>
              <a:buChar char="•"/>
              <a:defRPr/>
            </a:pPr>
            <a:r>
              <a:rPr lang="en-US" altLang="en-US" sz="2200" dirty="0">
                <a:solidFill>
                  <a:srgbClr val="012A56"/>
                </a:solidFill>
                <a:latin typeface="Candara" panose="020E0502030303020204" pitchFamily="34" charset="0"/>
              </a:rPr>
              <a:t>Next Steps and what else do they need to know?</a:t>
            </a:r>
          </a:p>
          <a:p>
            <a:pPr marL="571500" indent="-571500" eaLnBrk="1" fontAlgn="auto" hangingPunct="1">
              <a:spcBef>
                <a:spcPts val="0"/>
              </a:spcBef>
              <a:spcAft>
                <a:spcPts val="600"/>
              </a:spcAft>
              <a:buFont typeface="Arial" panose="020B0604020202020204" pitchFamily="34" charset="0"/>
              <a:buChar char="•"/>
              <a:defRPr/>
            </a:pPr>
            <a:r>
              <a:rPr lang="en-US" altLang="en-US" sz="2200" dirty="0">
                <a:solidFill>
                  <a:srgbClr val="012A56"/>
                </a:solidFill>
                <a:latin typeface="Candara" panose="020E0502030303020204" pitchFamily="34" charset="0"/>
              </a:rPr>
              <a:t>Resources</a:t>
            </a:r>
          </a:p>
        </p:txBody>
      </p:sp>
      <p:pic>
        <p:nvPicPr>
          <p:cNvPr id="11267" name="Picture 2" descr="Two young girls and a child smiling">
            <a:extLst>
              <a:ext uri="{FF2B5EF4-FFF2-40B4-BE49-F238E27FC236}">
                <a16:creationId xmlns:a16="http://schemas.microsoft.com/office/drawing/2014/main" id="{75C2716E-F140-1FF3-8470-3F22DBA47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2206" y="1298883"/>
            <a:ext cx="4395788"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35F5A6E1-9756-1C2F-91CB-11E1E0A38EBC}"/>
              </a:ext>
            </a:extLst>
          </p:cNvPr>
          <p:cNvSpPr>
            <a:spLocks noGrp="1"/>
          </p:cNvSpPr>
          <p:nvPr>
            <p:ph type="title" idx="4294967295"/>
          </p:nvPr>
        </p:nvSpPr>
        <p:spPr>
          <a:xfrm>
            <a:off x="868931" y="531178"/>
            <a:ext cx="10058400" cy="1449387"/>
          </a:xfrm>
        </p:spPr>
        <p:txBody>
          <a:bodyPr/>
          <a:lstStyle/>
          <a:p>
            <a:r>
              <a:rPr lang="en-US" altLang="en-US" sz="4800" b="1" dirty="0">
                <a:solidFill>
                  <a:srgbClr val="012A56"/>
                </a:solidFill>
                <a:latin typeface="Candara" panose="020E0502030303020204" pitchFamily="34" charset="0"/>
              </a:rPr>
              <a:t>Agenda</a:t>
            </a:r>
            <a:endParaRPr lang="en-US" dirty="0"/>
          </a:p>
        </p:txBody>
      </p:sp>
      <p:sp>
        <p:nvSpPr>
          <p:cNvPr id="2" name="TextBox 1">
            <a:extLst>
              <a:ext uri="{FF2B5EF4-FFF2-40B4-BE49-F238E27FC236}">
                <a16:creationId xmlns:a16="http://schemas.microsoft.com/office/drawing/2014/main" id="{EE233459-2943-FF12-C1E7-E231E23B49AA}"/>
              </a:ext>
            </a:extLst>
          </p:cNvPr>
          <p:cNvSpPr txBox="1"/>
          <p:nvPr/>
        </p:nvSpPr>
        <p:spPr>
          <a:xfrm>
            <a:off x="868931" y="5757908"/>
            <a:ext cx="9274927" cy="461665"/>
          </a:xfrm>
          <a:prstGeom prst="rect">
            <a:avLst/>
          </a:prstGeom>
          <a:noFill/>
        </p:spPr>
        <p:txBody>
          <a:bodyPr wrap="square">
            <a:spAutoFit/>
          </a:bodyPr>
          <a:lstStyle/>
          <a:p>
            <a:r>
              <a:rPr lang="en-US" sz="1200" dirty="0">
                <a:solidFill>
                  <a:srgbClr val="012A56"/>
                </a:solidFill>
                <a:latin typeface="Candara" panose="020E0502030303020204" pitchFamily="34" charset="0"/>
              </a:rPr>
              <a:t>Disclaimer: This presentation is intended for educational purposes only and does not constitute legal advice. Catherine Davey is not acting as your attorney and does not represent you in any legal capacity.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B64183A3-2BBB-5617-AF8D-1F648782A3F6}"/>
              </a:ext>
            </a:extLst>
          </p:cNvPr>
          <p:cNvSpPr>
            <a:spLocks noGrp="1"/>
          </p:cNvSpPr>
          <p:nvPr>
            <p:ph type="title"/>
          </p:nvPr>
        </p:nvSpPr>
        <p:spPr>
          <a:xfrm>
            <a:off x="651585" y="1419225"/>
            <a:ext cx="7126287" cy="788988"/>
          </a:xfrm>
        </p:spPr>
        <p:txBody>
          <a:bodyPr>
            <a:normAutofit fontScale="90000"/>
          </a:bodyPr>
          <a:lstStyle/>
          <a:p>
            <a:pPr eaLnBrk="1" fontAlgn="auto" hangingPunct="1">
              <a:spcAft>
                <a:spcPts val="0"/>
              </a:spcAft>
              <a:defRPr/>
            </a:pPr>
            <a:r>
              <a:rPr lang="en-US" altLang="en-US" b="1" dirty="0">
                <a:solidFill>
                  <a:srgbClr val="012A56"/>
                </a:solidFill>
                <a:latin typeface="Candara" panose="020E0502030303020204" pitchFamily="34" charset="0"/>
              </a:rPr>
              <a:t>Guardian Advocacy generally:</a:t>
            </a:r>
          </a:p>
        </p:txBody>
      </p:sp>
      <p:sp>
        <p:nvSpPr>
          <p:cNvPr id="27651" name="TextBox 3">
            <a:extLst>
              <a:ext uri="{FF2B5EF4-FFF2-40B4-BE49-F238E27FC236}">
                <a16:creationId xmlns:a16="http://schemas.microsoft.com/office/drawing/2014/main" id="{A7EE94A9-4656-83ED-448B-C9155D497B4C}"/>
              </a:ext>
            </a:extLst>
          </p:cNvPr>
          <p:cNvSpPr txBox="1">
            <a:spLocks noChangeArrowheads="1"/>
          </p:cNvSpPr>
          <p:nvPr/>
        </p:nvSpPr>
        <p:spPr bwMode="auto">
          <a:xfrm>
            <a:off x="695360" y="2208213"/>
            <a:ext cx="100584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indent="-4572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400" dirty="0">
              <a:latin typeface="Candara" panose="020E0502030303020204" pitchFamily="34" charset="0"/>
            </a:endParaRPr>
          </a:p>
          <a:p>
            <a:pPr eaLnBrk="1" hangingPunct="1"/>
            <a:r>
              <a:rPr lang="en-US" altLang="en-US" sz="2200" dirty="0">
                <a:solidFill>
                  <a:srgbClr val="012A56"/>
                </a:solidFill>
                <a:latin typeface="Candara" panose="020E0502030303020204" pitchFamily="34" charset="0"/>
              </a:rPr>
              <a:t>Fla. Stat. § 393.12 provides a streamlined legal process where the court removes certain rights from the person with an intellectual or developmental disability (IDD) and appoints a Guardian Advocate to make specific decisions for that person.</a:t>
            </a:r>
          </a:p>
          <a:p>
            <a:pPr eaLnBrk="1" hangingPunct="1"/>
            <a:endParaRPr lang="en-US" altLang="en-US" sz="2200" dirty="0">
              <a:solidFill>
                <a:srgbClr val="012A56"/>
              </a:solidFill>
              <a:latin typeface="Candara" panose="020E0502030303020204" pitchFamily="34" charset="0"/>
            </a:endParaRPr>
          </a:p>
          <a:p>
            <a:pPr eaLnBrk="1" hangingPunct="1"/>
            <a:r>
              <a:rPr lang="en-US" altLang="en-US" sz="2200" dirty="0">
                <a:solidFill>
                  <a:srgbClr val="012A56"/>
                </a:solidFill>
                <a:latin typeface="Candara" panose="020E0502030303020204" pitchFamily="34" charset="0"/>
              </a:rPr>
              <a:t>A legal process with all of the oversight and control of the court for the lifetime of the person with IDD </a:t>
            </a:r>
            <a:r>
              <a:rPr lang="en-US" altLang="en-US" sz="2200" u="sng" dirty="0">
                <a:solidFill>
                  <a:srgbClr val="012A56"/>
                </a:solidFill>
                <a:latin typeface="Candara" panose="020E0502030303020204" pitchFamily="34" charset="0"/>
              </a:rPr>
              <a:t>or</a:t>
            </a:r>
            <a:r>
              <a:rPr lang="en-US" altLang="en-US" sz="2200" dirty="0">
                <a:solidFill>
                  <a:srgbClr val="012A56"/>
                </a:solidFill>
                <a:latin typeface="Candara" panose="020E0502030303020204" pitchFamily="34" charset="0"/>
              </a:rPr>
              <a:t> until the rights removed are restored to that person.</a:t>
            </a:r>
          </a:p>
          <a:p>
            <a:pPr eaLnBrk="1" hangingPunct="1"/>
            <a:endParaRPr lang="en-US" altLang="en-US" sz="2400" dirty="0">
              <a:latin typeface="Candara" panose="020E0502030303020204" pitchFamily="34" charset="0"/>
            </a:endParaRPr>
          </a:p>
          <a:p>
            <a:pPr eaLnBrk="1" hangingPunct="1"/>
            <a:endParaRPr lang="en-US" altLang="en-US" sz="2400" dirty="0">
              <a:latin typeface="Candara" panose="020E0502030303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0DD41BB9-8352-044A-055C-633A9FB69C11}"/>
              </a:ext>
            </a:extLst>
          </p:cNvPr>
          <p:cNvSpPr>
            <a:spLocks noGrp="1"/>
          </p:cNvSpPr>
          <p:nvPr>
            <p:ph type="title"/>
          </p:nvPr>
        </p:nvSpPr>
        <p:spPr>
          <a:xfrm>
            <a:off x="736567" y="1045031"/>
            <a:ext cx="5149850" cy="1082675"/>
          </a:xfrm>
        </p:spPr>
        <p:txBody>
          <a:bodyPr>
            <a:normAutofit/>
          </a:bodyPr>
          <a:lstStyle/>
          <a:p>
            <a:pPr eaLnBrk="1" fontAlgn="auto" hangingPunct="1">
              <a:spcAft>
                <a:spcPts val="0"/>
              </a:spcAft>
              <a:defRPr/>
            </a:pPr>
            <a:r>
              <a:rPr lang="en-US" altLang="en-US" sz="4300" b="1" dirty="0">
                <a:solidFill>
                  <a:srgbClr val="012A56"/>
                </a:solidFill>
                <a:latin typeface="Candara" panose="020E0502030303020204" pitchFamily="34" charset="0"/>
              </a:rPr>
              <a:t>Guardian Advocacy </a:t>
            </a:r>
            <a:endParaRPr lang="en-US" altLang="en-US" sz="4300" dirty="0">
              <a:solidFill>
                <a:srgbClr val="012A56"/>
              </a:solidFill>
            </a:endParaRPr>
          </a:p>
        </p:txBody>
      </p:sp>
      <p:sp>
        <p:nvSpPr>
          <p:cNvPr id="4" name="TextBox 3">
            <a:extLst>
              <a:ext uri="{FF2B5EF4-FFF2-40B4-BE49-F238E27FC236}">
                <a16:creationId xmlns:a16="http://schemas.microsoft.com/office/drawing/2014/main" id="{2EE34A06-5EB1-4056-857E-6C2264796AB4}"/>
              </a:ext>
            </a:extLst>
          </p:cNvPr>
          <p:cNvSpPr txBox="1"/>
          <p:nvPr/>
        </p:nvSpPr>
        <p:spPr>
          <a:xfrm>
            <a:off x="814388" y="2514304"/>
            <a:ext cx="10960944" cy="3724096"/>
          </a:xfrm>
          <a:prstGeom prst="rect">
            <a:avLst/>
          </a:prstGeom>
          <a:noFill/>
        </p:spPr>
        <p:txBody>
          <a:bodyPr wrap="square">
            <a:spAutoFit/>
          </a:bodyPr>
          <a:lstStyle/>
          <a:p>
            <a:pPr marL="342900" indent="-342900" eaLnBrk="1" fontAlgn="auto" hangingPunct="1">
              <a:buFont typeface="Arial" panose="020B0604020202020204" pitchFamily="34" charset="0"/>
              <a:buChar char="•"/>
              <a:defRPr/>
            </a:pPr>
            <a:r>
              <a:rPr lang="en-US" sz="2200" u="sng" dirty="0">
                <a:solidFill>
                  <a:srgbClr val="012A56"/>
                </a:solidFill>
                <a:latin typeface="Candara" panose="020E0502030303020204" pitchFamily="34" charset="0"/>
              </a:rPr>
              <a:t>Basis of Disability</a:t>
            </a:r>
            <a:r>
              <a:rPr lang="en-US" sz="2200" dirty="0">
                <a:solidFill>
                  <a:srgbClr val="012A56"/>
                </a:solidFill>
                <a:latin typeface="Candara" panose="020E0502030303020204" pitchFamily="34" charset="0"/>
              </a:rPr>
              <a:t>: Developmental Disability as defined in Fla. Stat. § 393.063(11)</a:t>
            </a:r>
          </a:p>
          <a:p>
            <a:pPr marL="342900" indent="-342900" eaLnBrk="1" fontAlgn="auto" hangingPunct="1">
              <a:buFont typeface="Arial" panose="020B0604020202020204" pitchFamily="34" charset="0"/>
              <a:buChar char="•"/>
              <a:defRPr/>
            </a:pPr>
            <a:endParaRPr lang="en-US" sz="2200" dirty="0">
              <a:solidFill>
                <a:srgbClr val="012A56"/>
              </a:solidFill>
              <a:latin typeface="Candara" panose="020E0502030303020204" pitchFamily="34" charset="0"/>
            </a:endParaRPr>
          </a:p>
          <a:p>
            <a:pPr marL="342900" indent="-342900" eaLnBrk="1" fontAlgn="t" hangingPunct="1">
              <a:buFont typeface="Arial" panose="020B0604020202020204" pitchFamily="34" charset="0"/>
              <a:buChar char="•"/>
              <a:defRPr/>
            </a:pPr>
            <a:r>
              <a:rPr lang="en-US" sz="2200" u="sng" dirty="0">
                <a:solidFill>
                  <a:srgbClr val="012A56"/>
                </a:solidFill>
                <a:latin typeface="Candara" panose="020E0502030303020204" pitchFamily="34" charset="0"/>
              </a:rPr>
              <a:t>Types</a:t>
            </a:r>
            <a:r>
              <a:rPr lang="en-US" sz="2200" dirty="0">
                <a:solidFill>
                  <a:srgbClr val="012A56"/>
                </a:solidFill>
                <a:latin typeface="Candara" panose="020E0502030303020204" pitchFamily="34" charset="0"/>
              </a:rPr>
              <a:t>: Person and/or Property </a:t>
            </a:r>
          </a:p>
          <a:p>
            <a:pPr marL="800100" lvl="1" indent="-342900" eaLnBrk="1" fontAlgn="t" hangingPunct="1">
              <a:buFont typeface="Arial" panose="020B0604020202020204" pitchFamily="34" charset="0"/>
              <a:buChar char="•"/>
              <a:defRPr/>
            </a:pPr>
            <a:r>
              <a:rPr lang="en-US" sz="2200" dirty="0">
                <a:solidFill>
                  <a:srgbClr val="012A56"/>
                </a:solidFill>
                <a:latin typeface="Candara" panose="020E0502030303020204" pitchFamily="34" charset="0"/>
              </a:rPr>
              <a:t>Limited</a:t>
            </a:r>
          </a:p>
          <a:p>
            <a:pPr marL="800100" lvl="1" indent="-342900" eaLnBrk="1" fontAlgn="t" hangingPunct="1">
              <a:buFont typeface="Arial" panose="020B0604020202020204" pitchFamily="34" charset="0"/>
              <a:buChar char="•"/>
              <a:defRPr/>
            </a:pPr>
            <a:r>
              <a:rPr lang="en-US" sz="2200" dirty="0">
                <a:solidFill>
                  <a:srgbClr val="012A56"/>
                </a:solidFill>
                <a:latin typeface="Candara" panose="020E0502030303020204" pitchFamily="34" charset="0"/>
              </a:rPr>
              <a:t>Plenary (</a:t>
            </a:r>
            <a:r>
              <a:rPr lang="en-US" sz="2200" dirty="0" err="1">
                <a:solidFill>
                  <a:srgbClr val="012A56"/>
                </a:solidFill>
                <a:latin typeface="Candara" panose="020E0502030303020204" pitchFamily="34" charset="0"/>
              </a:rPr>
              <a:t>ish</a:t>
            </a:r>
            <a:r>
              <a:rPr lang="en-US" sz="2200" dirty="0">
                <a:solidFill>
                  <a:srgbClr val="012A56"/>
                </a:solidFill>
                <a:latin typeface="Candara" panose="020E0502030303020204" pitchFamily="34" charset="0"/>
              </a:rPr>
              <a:t>)</a:t>
            </a:r>
          </a:p>
          <a:p>
            <a:pPr eaLnBrk="1" fontAlgn="t" hangingPunct="1">
              <a:defRPr/>
            </a:pPr>
            <a:endParaRPr lang="en-US" sz="2200" dirty="0">
              <a:solidFill>
                <a:srgbClr val="012A56"/>
              </a:solidFill>
              <a:latin typeface="Candara" panose="020E0502030303020204" pitchFamily="34" charset="0"/>
            </a:endParaRPr>
          </a:p>
          <a:p>
            <a:pPr marL="342900" indent="-342900" eaLnBrk="1" fontAlgn="t" hangingPunct="1">
              <a:buFont typeface="Arial" panose="020B0604020202020204" pitchFamily="34" charset="0"/>
              <a:buChar char="•"/>
              <a:defRPr/>
            </a:pPr>
            <a:r>
              <a:rPr lang="en-US" sz="2200" u="sng" dirty="0">
                <a:solidFill>
                  <a:srgbClr val="012A56"/>
                </a:solidFill>
                <a:latin typeface="Candara" panose="020E0502030303020204" pitchFamily="34" charset="0"/>
              </a:rPr>
              <a:t>Which rights can be taken away</a:t>
            </a:r>
            <a:r>
              <a:rPr lang="en-US" sz="2200" dirty="0">
                <a:solidFill>
                  <a:srgbClr val="012A56"/>
                </a:solidFill>
                <a:latin typeface="Candara" panose="020E0502030303020204" pitchFamily="34" charset="0"/>
              </a:rPr>
              <a:t>?  Some, but not all (Fla. Stat. § 393.12 (2) (a) )</a:t>
            </a:r>
          </a:p>
          <a:p>
            <a:pPr marL="800100" lvl="1" indent="-342900" eaLnBrk="1" fontAlgn="t" hangingPunct="1">
              <a:buFont typeface="Arial" panose="020B0604020202020204" pitchFamily="34" charset="0"/>
              <a:buChar char="•"/>
              <a:defRPr/>
            </a:pPr>
            <a:r>
              <a:rPr lang="en-US" sz="2200" dirty="0">
                <a:solidFill>
                  <a:srgbClr val="012A56"/>
                </a:solidFill>
                <a:latin typeface="Candara" panose="020E0502030303020204" pitchFamily="34" charset="0"/>
              </a:rPr>
              <a:t>Some circuits resolve by only taking away those that can be delegated</a:t>
            </a:r>
          </a:p>
          <a:p>
            <a:pPr lvl="1" eaLnBrk="1" fontAlgn="t" hangingPunct="1">
              <a:defRPr/>
            </a:pPr>
            <a:r>
              <a:rPr lang="en-US" sz="2200" dirty="0">
                <a:solidFill>
                  <a:srgbClr val="012A56"/>
                </a:solidFill>
                <a:latin typeface="Candara" panose="020E0502030303020204" pitchFamily="34" charset="0"/>
              </a:rPr>
              <a:t>	vs. those that cannot.</a:t>
            </a:r>
          </a:p>
          <a:p>
            <a:pPr>
              <a:defRPr/>
            </a:pPr>
            <a:endParaRPr lang="en-US" sz="2000" dirty="0">
              <a:latin typeface="Candara" panose="020E0502030303020204" pitchFamily="34" charset="0"/>
            </a:endParaRPr>
          </a:p>
          <a:p>
            <a:pPr>
              <a:defRP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4D8C9F6F-435F-4AFD-B14C-232D9A4D812C}"/>
              </a:ext>
            </a:extLst>
          </p:cNvPr>
          <p:cNvSpPr>
            <a:spLocks noGrp="1"/>
          </p:cNvSpPr>
          <p:nvPr>
            <p:ph type="title"/>
          </p:nvPr>
        </p:nvSpPr>
        <p:spPr>
          <a:xfrm>
            <a:off x="709951" y="1419225"/>
            <a:ext cx="7126287" cy="788988"/>
          </a:xfrm>
        </p:spPr>
        <p:txBody>
          <a:bodyPr>
            <a:normAutofit fontScale="90000"/>
          </a:bodyPr>
          <a:lstStyle/>
          <a:p>
            <a:pPr eaLnBrk="1" fontAlgn="auto" hangingPunct="1">
              <a:spcAft>
                <a:spcPts val="0"/>
              </a:spcAft>
              <a:defRPr/>
            </a:pPr>
            <a:r>
              <a:rPr lang="en-US" altLang="en-US" sz="4300" b="1" dirty="0">
                <a:solidFill>
                  <a:srgbClr val="012A56"/>
                </a:solidFill>
                <a:latin typeface="Candara" panose="020E0502030303020204" pitchFamily="34" charset="0"/>
              </a:rPr>
              <a:t>Guardian Advocacy rights cont.</a:t>
            </a:r>
          </a:p>
        </p:txBody>
      </p:sp>
      <p:sp>
        <p:nvSpPr>
          <p:cNvPr id="31747" name="TextBox 3">
            <a:extLst>
              <a:ext uri="{FF2B5EF4-FFF2-40B4-BE49-F238E27FC236}">
                <a16:creationId xmlns:a16="http://schemas.microsoft.com/office/drawing/2014/main" id="{99346692-FF44-8FA3-1B69-BE5002C7F3A0}"/>
              </a:ext>
            </a:extLst>
          </p:cNvPr>
          <p:cNvSpPr txBox="1">
            <a:spLocks noChangeArrowheads="1"/>
          </p:cNvSpPr>
          <p:nvPr/>
        </p:nvSpPr>
        <p:spPr bwMode="auto">
          <a:xfrm>
            <a:off x="846138" y="2208213"/>
            <a:ext cx="1082219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indent="-4572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Calibri Light" panose="020F0302020204030204" pitchFamily="34" charset="0"/>
              <a:buAutoNum type="arabicPeriod"/>
            </a:pPr>
            <a:r>
              <a:rPr lang="en-US" altLang="en-US" sz="2200" dirty="0">
                <a:solidFill>
                  <a:srgbClr val="012A56"/>
                </a:solidFill>
                <a:latin typeface="Candara" panose="020E0502030303020204" pitchFamily="34" charset="0"/>
              </a:rPr>
              <a:t>Developmental Disability: (Fla. Stat. § 393.063(11)): a disorder or syndrome that is attributable to:</a:t>
            </a:r>
          </a:p>
          <a:p>
            <a:pPr lvl="2" eaLnBrk="1" hangingPunct="1">
              <a:buFont typeface="Calibri Light" panose="020F0302020204030204" pitchFamily="34" charset="0"/>
              <a:buAutoNum type="alphaLcPeriod"/>
            </a:pPr>
            <a:r>
              <a:rPr lang="en-US" altLang="en-US" sz="2200" dirty="0">
                <a:solidFill>
                  <a:srgbClr val="012A56"/>
                </a:solidFill>
                <a:latin typeface="Candara" panose="020E0502030303020204" pitchFamily="34" charset="0"/>
              </a:rPr>
              <a:t>Intellectual Disability </a:t>
            </a:r>
          </a:p>
          <a:p>
            <a:pPr lvl="2" eaLnBrk="1" hangingPunct="1">
              <a:buFont typeface="Calibri Light" panose="020F0302020204030204" pitchFamily="34" charset="0"/>
              <a:buAutoNum type="alphaLcPeriod"/>
            </a:pPr>
            <a:r>
              <a:rPr lang="en-US" altLang="en-US" sz="2200" dirty="0">
                <a:solidFill>
                  <a:srgbClr val="012A56"/>
                </a:solidFill>
                <a:latin typeface="Candara" panose="020E0502030303020204" pitchFamily="34" charset="0"/>
              </a:rPr>
              <a:t>Cerebral Palsy</a:t>
            </a:r>
          </a:p>
          <a:p>
            <a:pPr lvl="2" eaLnBrk="1" hangingPunct="1">
              <a:buFont typeface="Calibri Light" panose="020F0302020204030204" pitchFamily="34" charset="0"/>
              <a:buAutoNum type="alphaLcPeriod"/>
            </a:pPr>
            <a:r>
              <a:rPr lang="en-US" altLang="en-US" sz="2200" dirty="0">
                <a:solidFill>
                  <a:srgbClr val="012A56"/>
                </a:solidFill>
                <a:latin typeface="Candara" panose="020E0502030303020204" pitchFamily="34" charset="0"/>
              </a:rPr>
              <a:t>Autism</a:t>
            </a:r>
          </a:p>
          <a:p>
            <a:pPr lvl="2" eaLnBrk="1" hangingPunct="1">
              <a:buFont typeface="Calibri Light" panose="020F0302020204030204" pitchFamily="34" charset="0"/>
              <a:buAutoNum type="alphaLcPeriod"/>
            </a:pPr>
            <a:r>
              <a:rPr lang="en-US" altLang="en-US" sz="2200" dirty="0">
                <a:solidFill>
                  <a:srgbClr val="012A56"/>
                </a:solidFill>
                <a:latin typeface="Candara" panose="020E0502030303020204" pitchFamily="34" charset="0"/>
              </a:rPr>
              <a:t>Down syndrome</a:t>
            </a:r>
          </a:p>
          <a:p>
            <a:pPr lvl="2" eaLnBrk="1" hangingPunct="1">
              <a:buFont typeface="Calibri Light" panose="020F0302020204030204" pitchFamily="34" charset="0"/>
              <a:buAutoNum type="alphaLcPeriod"/>
            </a:pPr>
            <a:r>
              <a:rPr lang="en-US" altLang="en-US" sz="2200" dirty="0">
                <a:solidFill>
                  <a:srgbClr val="012A56"/>
                </a:solidFill>
                <a:latin typeface="Candara" panose="020E0502030303020204" pitchFamily="34" charset="0"/>
              </a:rPr>
              <a:t>Phelan-McDermid syndrome</a:t>
            </a:r>
          </a:p>
          <a:p>
            <a:pPr lvl="2" eaLnBrk="1" hangingPunct="1">
              <a:buFont typeface="Calibri Light" panose="020F0302020204030204" pitchFamily="34" charset="0"/>
              <a:buAutoNum type="alphaLcPeriod"/>
            </a:pPr>
            <a:r>
              <a:rPr lang="en-US" altLang="en-US" sz="2200" dirty="0">
                <a:solidFill>
                  <a:srgbClr val="012A56"/>
                </a:solidFill>
                <a:latin typeface="Candara" panose="020E0502030303020204" pitchFamily="34" charset="0"/>
              </a:rPr>
              <a:t>Prader-Willi syndrome</a:t>
            </a:r>
          </a:p>
          <a:p>
            <a:pPr lvl="2" eaLnBrk="1" hangingPunct="1">
              <a:buFont typeface="Calibri Light" panose="020F0302020204030204" pitchFamily="34" charset="0"/>
              <a:buAutoNum type="alphaLcPeriod"/>
            </a:pPr>
            <a:r>
              <a:rPr lang="en-US" altLang="en-US" sz="2200" dirty="0">
                <a:solidFill>
                  <a:srgbClr val="012A56"/>
                </a:solidFill>
                <a:latin typeface="Candara" panose="020E0502030303020204" pitchFamily="34" charset="0"/>
              </a:rPr>
              <a:t>Spina Bifida</a:t>
            </a:r>
          </a:p>
          <a:p>
            <a:pPr lvl="2" eaLnBrk="1" hangingPunct="1">
              <a:buFont typeface="Calibri Light" panose="020F0302020204030204" pitchFamily="34" charset="0"/>
              <a:buAutoNum type="alphaLcPeriod"/>
            </a:pPr>
            <a:endParaRPr lang="en-US" altLang="en-US" sz="2200" dirty="0">
              <a:solidFill>
                <a:srgbClr val="012A56"/>
              </a:solidFill>
              <a:latin typeface="Candara" panose="020E0502030303020204" pitchFamily="34" charset="0"/>
            </a:endParaRPr>
          </a:p>
          <a:p>
            <a:pPr marL="457200" lvl="2" indent="0" eaLnBrk="1" hangingPunct="1"/>
            <a:r>
              <a:rPr lang="en-US" altLang="en-US" sz="2200" dirty="0">
                <a:solidFill>
                  <a:srgbClr val="012A56"/>
                </a:solidFill>
                <a:latin typeface="Candara" panose="020E0502030303020204" pitchFamily="34" charset="0"/>
              </a:rPr>
              <a:t>That constitutes a substantial handicap that can reasonably expected to</a:t>
            </a:r>
            <a:br>
              <a:rPr lang="en-US" altLang="en-US" sz="2200" dirty="0">
                <a:solidFill>
                  <a:srgbClr val="012A56"/>
                </a:solidFill>
                <a:latin typeface="Candara" panose="020E0502030303020204" pitchFamily="34" charset="0"/>
              </a:rPr>
            </a:br>
            <a:r>
              <a:rPr lang="en-US" altLang="en-US" sz="2200" dirty="0">
                <a:solidFill>
                  <a:srgbClr val="012A56"/>
                </a:solidFill>
                <a:latin typeface="Candara" panose="020E0502030303020204" pitchFamily="34" charset="0"/>
              </a:rPr>
              <a:t> continue indefinitely.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4D8C9F6F-435F-4AFD-B14C-232D9A4D812C}"/>
              </a:ext>
            </a:extLst>
          </p:cNvPr>
          <p:cNvSpPr>
            <a:spLocks noGrp="1"/>
          </p:cNvSpPr>
          <p:nvPr>
            <p:ph type="title"/>
          </p:nvPr>
        </p:nvSpPr>
        <p:spPr>
          <a:xfrm>
            <a:off x="846138" y="1419225"/>
            <a:ext cx="7126287" cy="788988"/>
          </a:xfrm>
        </p:spPr>
        <p:txBody>
          <a:bodyPr>
            <a:normAutofit/>
          </a:bodyPr>
          <a:lstStyle/>
          <a:p>
            <a:pPr eaLnBrk="1" fontAlgn="auto" hangingPunct="1">
              <a:spcAft>
                <a:spcPts val="0"/>
              </a:spcAft>
              <a:defRPr/>
            </a:pPr>
            <a:r>
              <a:rPr lang="en-US" altLang="en-US" sz="4300" b="1" dirty="0">
                <a:solidFill>
                  <a:srgbClr val="012A56"/>
                </a:solidFill>
                <a:latin typeface="Candara" panose="020E0502030303020204" pitchFamily="34" charset="0"/>
              </a:rPr>
              <a:t>Guardian Advocacy cont.</a:t>
            </a:r>
          </a:p>
        </p:txBody>
      </p:sp>
      <p:sp>
        <p:nvSpPr>
          <p:cNvPr id="2" name="TextBox 1">
            <a:extLst>
              <a:ext uri="{FF2B5EF4-FFF2-40B4-BE49-F238E27FC236}">
                <a16:creationId xmlns:a16="http://schemas.microsoft.com/office/drawing/2014/main" id="{6DE7BF8A-9EE3-B8AE-EE8E-2096A9007C7A}"/>
              </a:ext>
            </a:extLst>
          </p:cNvPr>
          <p:cNvSpPr txBox="1"/>
          <p:nvPr/>
        </p:nvSpPr>
        <p:spPr>
          <a:xfrm>
            <a:off x="1046375" y="2394408"/>
            <a:ext cx="9688097" cy="3754874"/>
          </a:xfrm>
          <a:prstGeom prst="rect">
            <a:avLst/>
          </a:prstGeom>
          <a:noFill/>
        </p:spPr>
        <p:txBody>
          <a:bodyPr wrap="square" rtlCol="0">
            <a:spAutoFit/>
          </a:bodyPr>
          <a:lstStyle/>
          <a:p>
            <a:pPr marL="342900" indent="-342900" eaLnBrk="1" fontAlgn="t" hangingPunct="1">
              <a:buFont typeface="Arial" panose="020B0604020202020204" pitchFamily="34" charset="0"/>
              <a:buChar char="•"/>
              <a:defRPr/>
            </a:pPr>
            <a:r>
              <a:rPr lang="en-US" sz="2200" b="1" dirty="0">
                <a:solidFill>
                  <a:srgbClr val="012A56"/>
                </a:solidFill>
                <a:latin typeface="Candara" panose="020E0502030303020204" pitchFamily="34" charset="0"/>
              </a:rPr>
              <a:t>Is an attorney required? </a:t>
            </a:r>
            <a:r>
              <a:rPr lang="en-US" sz="2200" dirty="0">
                <a:solidFill>
                  <a:srgbClr val="012A56"/>
                </a:solidFill>
                <a:latin typeface="Candara" panose="020E0502030303020204" pitchFamily="34" charset="0"/>
              </a:rPr>
              <a:t>(Fla. Stat. § 393.12(2)(b) Appointment of guardian advocate)</a:t>
            </a:r>
          </a:p>
          <a:p>
            <a:pPr marL="800100" lvl="1" indent="-342900" eaLnBrk="1" fontAlgn="t" hangingPunct="1">
              <a:buFont typeface="Arial" panose="020B0604020202020204" pitchFamily="34" charset="0"/>
              <a:buChar char="•"/>
              <a:defRPr/>
            </a:pPr>
            <a:r>
              <a:rPr lang="en-US" sz="2200" dirty="0">
                <a:solidFill>
                  <a:srgbClr val="012A56"/>
                </a:solidFill>
                <a:latin typeface="Candara" panose="020E0502030303020204" pitchFamily="34" charset="0"/>
              </a:rPr>
              <a:t>If the person with IDD has </a:t>
            </a:r>
            <a:r>
              <a:rPr lang="en-US" sz="2200" u="sng" dirty="0">
                <a:solidFill>
                  <a:srgbClr val="012A56"/>
                </a:solidFill>
                <a:latin typeface="Candara" panose="020E0502030303020204" pitchFamily="34" charset="0"/>
              </a:rPr>
              <a:t>property</a:t>
            </a:r>
            <a:r>
              <a:rPr lang="en-US" sz="2200" dirty="0">
                <a:solidFill>
                  <a:srgbClr val="012A56"/>
                </a:solidFill>
                <a:latin typeface="Candara" panose="020E0502030303020204" pitchFamily="34" charset="0"/>
              </a:rPr>
              <a:t>, the Petitioner/Guardian </a:t>
            </a:r>
            <a:r>
              <a:rPr lang="en-US" sz="2200" u="sng" dirty="0">
                <a:solidFill>
                  <a:srgbClr val="012A56"/>
                </a:solidFill>
                <a:latin typeface="Candara" panose="020E0502030303020204" pitchFamily="34" charset="0"/>
              </a:rPr>
              <a:t>must</a:t>
            </a:r>
            <a:r>
              <a:rPr lang="en-US" sz="2200" dirty="0">
                <a:solidFill>
                  <a:srgbClr val="012A56"/>
                </a:solidFill>
                <a:latin typeface="Candara" panose="020E0502030303020204" pitchFamily="34" charset="0"/>
              </a:rPr>
              <a:t> have an attorney. </a:t>
            </a:r>
          </a:p>
          <a:p>
            <a:pPr marL="800100" lvl="1" indent="-342900" eaLnBrk="1" fontAlgn="t" hangingPunct="1">
              <a:buFont typeface="Arial" panose="020B0604020202020204" pitchFamily="34" charset="0"/>
              <a:buChar char="•"/>
              <a:defRPr/>
            </a:pPr>
            <a:r>
              <a:rPr lang="en-US" sz="2200" dirty="0">
                <a:solidFill>
                  <a:srgbClr val="012A56"/>
                </a:solidFill>
                <a:latin typeface="Candara" panose="020E0502030303020204" pitchFamily="34" charset="0"/>
              </a:rPr>
              <a:t>If the person with IDD does not have property and the petitioner is seeking Gua Adv of the person only, the Petitioner/Guardian </a:t>
            </a:r>
            <a:r>
              <a:rPr lang="en-US" sz="2200" u="sng" dirty="0">
                <a:solidFill>
                  <a:srgbClr val="012A56"/>
                </a:solidFill>
                <a:latin typeface="Candara" panose="020E0502030303020204" pitchFamily="34" charset="0"/>
              </a:rPr>
              <a:t>does not</a:t>
            </a:r>
            <a:r>
              <a:rPr lang="en-US" sz="2200" dirty="0">
                <a:solidFill>
                  <a:srgbClr val="012A56"/>
                </a:solidFill>
                <a:latin typeface="Candara" panose="020E0502030303020204" pitchFamily="34" charset="0"/>
              </a:rPr>
              <a:t> have to be represented by an attorney. </a:t>
            </a:r>
          </a:p>
          <a:p>
            <a:pPr marL="800100" lvl="1" indent="-342900" eaLnBrk="1" fontAlgn="t" hangingPunct="1">
              <a:buFont typeface="Arial" panose="020B0604020202020204" pitchFamily="34" charset="0"/>
              <a:buChar char="•"/>
              <a:defRPr/>
            </a:pPr>
            <a:r>
              <a:rPr lang="en-US" sz="2200" dirty="0">
                <a:solidFill>
                  <a:srgbClr val="012A56"/>
                </a:solidFill>
                <a:latin typeface="Candara" panose="020E0502030303020204" pitchFamily="34" charset="0"/>
              </a:rPr>
              <a:t>During the Guardian Advocacy proceedings, the Court will appoint an attorney for the person with a developmental disability to ensure that </a:t>
            </a:r>
            <a:br>
              <a:rPr lang="en-US" sz="2200" dirty="0">
                <a:solidFill>
                  <a:srgbClr val="012A56"/>
                </a:solidFill>
                <a:latin typeface="Candara" panose="020E0502030303020204" pitchFamily="34" charset="0"/>
              </a:rPr>
            </a:br>
            <a:r>
              <a:rPr lang="en-US" sz="2200" dirty="0">
                <a:solidFill>
                  <a:srgbClr val="012A56"/>
                </a:solidFill>
                <a:latin typeface="Candara" panose="020E0502030303020204" pitchFamily="34" charset="0"/>
              </a:rPr>
              <a:t>his or her best interests are protected during the process.</a:t>
            </a:r>
          </a:p>
          <a:p>
            <a:endParaRPr lang="en-US" dirty="0"/>
          </a:p>
        </p:txBody>
      </p:sp>
    </p:spTree>
    <p:extLst>
      <p:ext uri="{BB962C8B-B14F-4D97-AF65-F5344CB8AC3E}">
        <p14:creationId xmlns:p14="http://schemas.microsoft.com/office/powerpoint/2010/main" val="4284159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4D8C9F6F-435F-4AFD-B14C-232D9A4D812C}"/>
              </a:ext>
            </a:extLst>
          </p:cNvPr>
          <p:cNvSpPr>
            <a:spLocks noGrp="1"/>
          </p:cNvSpPr>
          <p:nvPr>
            <p:ph type="title"/>
          </p:nvPr>
        </p:nvSpPr>
        <p:spPr>
          <a:xfrm>
            <a:off x="499269" y="1167361"/>
            <a:ext cx="11193462" cy="788988"/>
          </a:xfrm>
        </p:spPr>
        <p:txBody>
          <a:bodyPr>
            <a:normAutofit/>
          </a:bodyPr>
          <a:lstStyle/>
          <a:p>
            <a:pPr eaLnBrk="1" fontAlgn="auto" hangingPunct="1">
              <a:spcAft>
                <a:spcPts val="0"/>
              </a:spcAft>
              <a:defRPr/>
            </a:pPr>
            <a:r>
              <a:rPr lang="en-US" altLang="en-US" sz="4300" b="1" dirty="0">
                <a:solidFill>
                  <a:srgbClr val="012A56"/>
                </a:solidFill>
                <a:latin typeface="Candara" panose="020E0502030303020204" pitchFamily="34" charset="0"/>
              </a:rPr>
              <a:t>All reports relevant to the person’s disability </a:t>
            </a:r>
          </a:p>
        </p:txBody>
      </p:sp>
      <p:sp>
        <p:nvSpPr>
          <p:cNvPr id="2" name="TextBox 1">
            <a:extLst>
              <a:ext uri="{FF2B5EF4-FFF2-40B4-BE49-F238E27FC236}">
                <a16:creationId xmlns:a16="http://schemas.microsoft.com/office/drawing/2014/main" id="{6DE7BF8A-9EE3-B8AE-EE8E-2096A9007C7A}"/>
              </a:ext>
            </a:extLst>
          </p:cNvPr>
          <p:cNvSpPr txBox="1"/>
          <p:nvPr/>
        </p:nvSpPr>
        <p:spPr>
          <a:xfrm>
            <a:off x="759110" y="1913243"/>
            <a:ext cx="9508615" cy="4770537"/>
          </a:xfrm>
          <a:prstGeom prst="rect">
            <a:avLst/>
          </a:prstGeom>
          <a:noFill/>
        </p:spPr>
        <p:txBody>
          <a:bodyPr wrap="square" rtlCol="0">
            <a:spAutoFit/>
          </a:bodyPr>
          <a:lstStyle/>
          <a:p>
            <a:pPr marL="342900" indent="-342900" eaLnBrk="1" fontAlgn="t" hangingPunct="1">
              <a:buFont typeface="Arial" panose="020B0604020202020204" pitchFamily="34" charset="0"/>
              <a:buChar char="•"/>
              <a:defRPr/>
            </a:pPr>
            <a:r>
              <a:rPr lang="en-US" sz="2200" b="1" dirty="0">
                <a:solidFill>
                  <a:srgbClr val="012A56"/>
                </a:solidFill>
                <a:latin typeface="Candara" panose="020E0502030303020204" pitchFamily="34" charset="0"/>
              </a:rPr>
              <a:t>While not required, the best practice is to file a letter/report from the treating physician that person with IDD</a:t>
            </a:r>
            <a:r>
              <a:rPr lang="en-US" sz="2200" dirty="0">
                <a:solidFill>
                  <a:srgbClr val="012A56"/>
                </a:solidFill>
                <a:latin typeface="Candara" panose="020E0502030303020204" pitchFamily="34" charset="0"/>
              </a:rPr>
              <a:t>:  (Fla. Stat. § 393.12/Fla. Prob. R.  5.649)</a:t>
            </a:r>
          </a:p>
          <a:p>
            <a:pPr marL="800100" lvl="1" indent="-342900" eaLnBrk="1" fontAlgn="t" hangingPunct="1">
              <a:buFont typeface="Arial" panose="020B0604020202020204" pitchFamily="34" charset="0"/>
              <a:buChar char="•"/>
              <a:defRPr/>
            </a:pPr>
            <a:r>
              <a:rPr lang="en-US" sz="2200" dirty="0">
                <a:solidFill>
                  <a:srgbClr val="012A56"/>
                </a:solidFill>
                <a:latin typeface="Candara" panose="020E0502030303020204" pitchFamily="34" charset="0"/>
              </a:rPr>
              <a:t>Has an Intellectual or Developmental Disability that manifested before the age of eighteen (Fla. Stat. §  393.063 (11)); </a:t>
            </a:r>
            <a:r>
              <a:rPr lang="en-US" sz="2200" u="sng" dirty="0">
                <a:solidFill>
                  <a:srgbClr val="012A56"/>
                </a:solidFill>
                <a:latin typeface="Candara" panose="020E0502030303020204" pitchFamily="34" charset="0"/>
              </a:rPr>
              <a:t>and</a:t>
            </a:r>
            <a:r>
              <a:rPr lang="en-US" sz="2200" dirty="0">
                <a:solidFill>
                  <a:srgbClr val="012A56"/>
                </a:solidFill>
                <a:latin typeface="Candara" panose="020E0502030303020204" pitchFamily="34" charset="0"/>
              </a:rPr>
              <a:t> </a:t>
            </a:r>
          </a:p>
          <a:p>
            <a:pPr marL="800100" lvl="1" indent="-342900" eaLnBrk="1" fontAlgn="t" hangingPunct="1">
              <a:buFont typeface="Arial" panose="020B0604020202020204" pitchFamily="34" charset="0"/>
              <a:buChar char="•"/>
              <a:defRPr/>
            </a:pPr>
            <a:r>
              <a:rPr lang="en-US" sz="2200" dirty="0">
                <a:solidFill>
                  <a:srgbClr val="012A56"/>
                </a:solidFill>
                <a:latin typeface="Candara" panose="020E0502030303020204" pitchFamily="34" charset="0"/>
              </a:rPr>
              <a:t>that the individual is unable to handle his/her affairs related to finances and physical well-being; </a:t>
            </a:r>
            <a:r>
              <a:rPr lang="en-US" sz="2200" u="sng" dirty="0">
                <a:solidFill>
                  <a:srgbClr val="012A56"/>
                </a:solidFill>
                <a:latin typeface="Candara" panose="020E0502030303020204" pitchFamily="34" charset="0"/>
              </a:rPr>
              <a:t>and</a:t>
            </a:r>
            <a:r>
              <a:rPr lang="en-US" sz="2200" dirty="0">
                <a:solidFill>
                  <a:srgbClr val="012A56"/>
                </a:solidFill>
                <a:latin typeface="Candara" panose="020E0502030303020204" pitchFamily="34" charset="0"/>
              </a:rPr>
              <a:t> </a:t>
            </a:r>
          </a:p>
          <a:p>
            <a:pPr marL="800100" lvl="1" indent="-342900" eaLnBrk="1" fontAlgn="t" hangingPunct="1">
              <a:buFont typeface="Arial" panose="020B0604020202020204" pitchFamily="34" charset="0"/>
              <a:buChar char="•"/>
              <a:defRPr/>
            </a:pPr>
            <a:r>
              <a:rPr lang="en-US" sz="2200" dirty="0">
                <a:solidFill>
                  <a:srgbClr val="012A56"/>
                </a:solidFill>
                <a:latin typeface="Candara" panose="020E0502030303020204" pitchFamily="34" charset="0"/>
              </a:rPr>
              <a:t>that he/she does need the assistance of a guardian advocate to meet the essential requirements for his/her physical health and/or safety. </a:t>
            </a:r>
          </a:p>
          <a:p>
            <a:pPr lvl="1" eaLnBrk="1" fontAlgn="t" hangingPunct="1">
              <a:defRPr/>
            </a:pPr>
            <a:endParaRPr lang="en-US" sz="2200" dirty="0">
              <a:solidFill>
                <a:srgbClr val="012A56"/>
              </a:solidFill>
              <a:latin typeface="Candara" panose="020E0502030303020204" pitchFamily="34" charset="0"/>
            </a:endParaRPr>
          </a:p>
          <a:p>
            <a:pPr lvl="1" eaLnBrk="1" fontAlgn="t" hangingPunct="1">
              <a:defRPr/>
            </a:pPr>
            <a:r>
              <a:rPr lang="en-US" sz="2200" dirty="0">
                <a:solidFill>
                  <a:srgbClr val="012A56"/>
                </a:solidFill>
                <a:latin typeface="Candara" panose="020E0502030303020204" pitchFamily="34" charset="0"/>
              </a:rPr>
              <a:t>The report should mirror a typical Examining Committee report that identifies where the individual lacks the decision-making ability to do </a:t>
            </a:r>
            <a:r>
              <a:rPr lang="en-US" sz="2200" dirty="0">
                <a:solidFill>
                  <a:srgbClr val="012A56"/>
                </a:solidFill>
                <a:latin typeface="Candara" panose="020E0502030303020204" pitchFamily="34" charset="0"/>
                <a:sym typeface="Wingdings" panose="05000000000000000000" pitchFamily="2" charset="2"/>
              </a:rPr>
              <a:t>(list) and what they do have the decision-making ability to do (list).</a:t>
            </a:r>
            <a:endParaRPr lang="en-US" sz="2200" dirty="0">
              <a:solidFill>
                <a:srgbClr val="012A56"/>
              </a:solidFill>
              <a:latin typeface="Candara" panose="020E0502030303020204" pitchFamily="34" charset="0"/>
            </a:endParaRPr>
          </a:p>
          <a:p>
            <a:pPr lvl="1" eaLnBrk="1" fontAlgn="t" hangingPunct="1">
              <a:defRPr/>
            </a:pPr>
            <a:endParaRPr lang="en-US" dirty="0">
              <a:solidFill>
                <a:srgbClr val="012A56"/>
              </a:solidFill>
              <a:latin typeface="Candara" panose="020E0502030303020204" pitchFamily="34" charset="0"/>
            </a:endParaRPr>
          </a:p>
        </p:txBody>
      </p:sp>
    </p:spTree>
    <p:extLst>
      <p:ext uri="{BB962C8B-B14F-4D97-AF65-F5344CB8AC3E}">
        <p14:creationId xmlns:p14="http://schemas.microsoft.com/office/powerpoint/2010/main" val="35781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4D8C9F6F-435F-4AFD-B14C-232D9A4D812C}"/>
              </a:ext>
            </a:extLst>
          </p:cNvPr>
          <p:cNvSpPr>
            <a:spLocks noGrp="1"/>
          </p:cNvSpPr>
          <p:nvPr>
            <p:ph type="title"/>
          </p:nvPr>
        </p:nvSpPr>
        <p:spPr>
          <a:xfrm>
            <a:off x="627266" y="1934791"/>
            <a:ext cx="11193462" cy="788988"/>
          </a:xfrm>
        </p:spPr>
        <p:txBody>
          <a:bodyPr>
            <a:noAutofit/>
          </a:bodyPr>
          <a:lstStyle/>
          <a:p>
            <a:pPr eaLnBrk="1" fontAlgn="auto" hangingPunct="1">
              <a:spcAft>
                <a:spcPts val="0"/>
              </a:spcAft>
              <a:defRPr/>
            </a:pPr>
            <a:r>
              <a:rPr lang="en-US" altLang="en-US" sz="4300" b="1" dirty="0">
                <a:solidFill>
                  <a:srgbClr val="012A56"/>
                </a:solidFill>
                <a:latin typeface="Candara" panose="020E0502030303020204" pitchFamily="34" charset="0"/>
              </a:rPr>
              <a:t>All Reports Relevant to the Person’s Disability cont.</a:t>
            </a:r>
            <a:r>
              <a:rPr lang="en-US" sz="2000" dirty="0">
                <a:solidFill>
                  <a:srgbClr val="012A56"/>
                </a:solidFill>
                <a:latin typeface="Candara" panose="020E0502030303020204" pitchFamily="34" charset="0"/>
              </a:rPr>
              <a:t> Fla. Stat. §  393.12 (6) (d)</a:t>
            </a:r>
            <a:br>
              <a:rPr lang="en-US" sz="2000" dirty="0">
                <a:solidFill>
                  <a:srgbClr val="012A56"/>
                </a:solidFill>
                <a:latin typeface="Candara" panose="020E0502030303020204" pitchFamily="34" charset="0"/>
              </a:rPr>
            </a:br>
            <a:endParaRPr lang="en-US" altLang="en-US" sz="2000" b="1" dirty="0">
              <a:solidFill>
                <a:srgbClr val="012A56"/>
              </a:solidFill>
              <a:latin typeface="Candara" panose="020E0502030303020204" pitchFamily="34" charset="0"/>
            </a:endParaRPr>
          </a:p>
        </p:txBody>
      </p:sp>
      <p:sp>
        <p:nvSpPr>
          <p:cNvPr id="2" name="TextBox 1">
            <a:extLst>
              <a:ext uri="{FF2B5EF4-FFF2-40B4-BE49-F238E27FC236}">
                <a16:creationId xmlns:a16="http://schemas.microsoft.com/office/drawing/2014/main" id="{6DE7BF8A-9EE3-B8AE-EE8E-2096A9007C7A}"/>
              </a:ext>
            </a:extLst>
          </p:cNvPr>
          <p:cNvSpPr txBox="1"/>
          <p:nvPr/>
        </p:nvSpPr>
        <p:spPr>
          <a:xfrm>
            <a:off x="725362" y="2812698"/>
            <a:ext cx="9736736" cy="3139321"/>
          </a:xfrm>
          <a:prstGeom prst="rect">
            <a:avLst/>
          </a:prstGeom>
          <a:noFill/>
        </p:spPr>
        <p:txBody>
          <a:bodyPr wrap="square" rtlCol="0">
            <a:spAutoFit/>
          </a:bodyPr>
          <a:lstStyle/>
          <a:p>
            <a:pPr lvl="1" eaLnBrk="1" fontAlgn="t" hangingPunct="1">
              <a:lnSpc>
                <a:spcPct val="150000"/>
              </a:lnSpc>
              <a:defRPr/>
            </a:pPr>
            <a:r>
              <a:rPr lang="en-US" sz="2200" dirty="0">
                <a:solidFill>
                  <a:srgbClr val="012A56"/>
                </a:solidFill>
                <a:latin typeface="Candara" panose="020E0502030303020204" pitchFamily="34" charset="0"/>
              </a:rPr>
              <a:t>However, you can also provide any of the following:</a:t>
            </a:r>
          </a:p>
          <a:p>
            <a:pPr marL="800100" lvl="1" indent="-342900" eaLnBrk="1" fontAlgn="t" hangingPunct="1">
              <a:lnSpc>
                <a:spcPct val="150000"/>
              </a:lnSpc>
              <a:buFont typeface="Arial" panose="020B0604020202020204" pitchFamily="34" charset="0"/>
              <a:buChar char="•"/>
              <a:defRPr/>
            </a:pPr>
            <a:r>
              <a:rPr lang="en-US" sz="2200" dirty="0">
                <a:solidFill>
                  <a:srgbClr val="012A56"/>
                </a:solidFill>
                <a:latin typeface="Candara" panose="020E0502030303020204" pitchFamily="34" charset="0"/>
              </a:rPr>
              <a:t>All reports relevant to the person’s disability;</a:t>
            </a:r>
          </a:p>
          <a:p>
            <a:pPr marL="800100" lvl="1" indent="-342900" eaLnBrk="1" fontAlgn="t" hangingPunct="1">
              <a:lnSpc>
                <a:spcPct val="150000"/>
              </a:lnSpc>
              <a:buFont typeface="Arial" panose="020B0604020202020204" pitchFamily="34" charset="0"/>
              <a:buChar char="•"/>
              <a:defRPr/>
            </a:pPr>
            <a:r>
              <a:rPr lang="en-US" sz="2200" dirty="0">
                <a:solidFill>
                  <a:srgbClr val="012A56"/>
                </a:solidFill>
                <a:latin typeface="Candara" panose="020E0502030303020204" pitchFamily="34" charset="0"/>
              </a:rPr>
              <a:t>Individual family or individual support plan;</a:t>
            </a:r>
          </a:p>
          <a:p>
            <a:pPr marL="800100" lvl="1" indent="-342900" eaLnBrk="1" fontAlgn="t" hangingPunct="1">
              <a:lnSpc>
                <a:spcPct val="150000"/>
              </a:lnSpc>
              <a:buFont typeface="Arial" panose="020B0604020202020204" pitchFamily="34" charset="0"/>
              <a:buChar char="•"/>
              <a:defRPr/>
            </a:pPr>
            <a:r>
              <a:rPr lang="en-US" sz="2200" dirty="0">
                <a:solidFill>
                  <a:srgbClr val="012A56"/>
                </a:solidFill>
                <a:latin typeface="Candara" panose="020E0502030303020204" pitchFamily="34" charset="0"/>
              </a:rPr>
              <a:t>Individual education plan (IEP); or</a:t>
            </a:r>
          </a:p>
          <a:p>
            <a:pPr marL="800100" lvl="1" indent="-342900" eaLnBrk="1" fontAlgn="t" hangingPunct="1">
              <a:lnSpc>
                <a:spcPct val="150000"/>
              </a:lnSpc>
              <a:buFont typeface="Arial" panose="020B0604020202020204" pitchFamily="34" charset="0"/>
              <a:buChar char="•"/>
              <a:defRPr/>
            </a:pPr>
            <a:r>
              <a:rPr lang="en-US" sz="2200" dirty="0">
                <a:solidFill>
                  <a:srgbClr val="012A56"/>
                </a:solidFill>
                <a:latin typeface="Candara" panose="020E0502030303020204" pitchFamily="34" charset="0"/>
              </a:rPr>
              <a:t>Other professional reports documenting the condition and needs of the person.</a:t>
            </a:r>
          </a:p>
        </p:txBody>
      </p:sp>
    </p:spTree>
    <p:extLst>
      <p:ext uri="{BB962C8B-B14F-4D97-AF65-F5344CB8AC3E}">
        <p14:creationId xmlns:p14="http://schemas.microsoft.com/office/powerpoint/2010/main" val="1294164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4492A-4DE5-379F-CC6E-0778137A8E54}"/>
              </a:ext>
            </a:extLst>
          </p:cNvPr>
          <p:cNvSpPr>
            <a:spLocks noGrp="1"/>
          </p:cNvSpPr>
          <p:nvPr>
            <p:ph type="title"/>
          </p:nvPr>
        </p:nvSpPr>
        <p:spPr>
          <a:xfrm>
            <a:off x="746767" y="461854"/>
            <a:ext cx="10058400" cy="1449388"/>
          </a:xfrm>
        </p:spPr>
        <p:txBody>
          <a:bodyPr>
            <a:normAutofit/>
          </a:bodyPr>
          <a:lstStyle/>
          <a:p>
            <a:pPr>
              <a:defRPr/>
            </a:pPr>
            <a:r>
              <a:rPr lang="en-US" altLang="en-US" sz="4300" b="1" dirty="0">
                <a:solidFill>
                  <a:srgbClr val="012A56"/>
                </a:solidFill>
                <a:latin typeface="Candara" panose="020E0502030303020204" pitchFamily="34" charset="0"/>
              </a:rPr>
              <a:t>Delegable and Non-Delegable Rights</a:t>
            </a:r>
            <a:endParaRPr lang="en-US" sz="4300" dirty="0"/>
          </a:p>
        </p:txBody>
      </p:sp>
      <p:graphicFrame>
        <p:nvGraphicFramePr>
          <p:cNvPr id="4" name="Table 4" descr="table listing delegable and non-delegable rights.">
            <a:extLst>
              <a:ext uri="{FF2B5EF4-FFF2-40B4-BE49-F238E27FC236}">
                <a16:creationId xmlns:a16="http://schemas.microsoft.com/office/drawing/2014/main" id="{00F93013-3A72-C4EB-5C46-0B0F899EFA9E}"/>
              </a:ext>
            </a:extLst>
          </p:cNvPr>
          <p:cNvGraphicFramePr>
            <a:graphicFrameLocks noGrp="1"/>
          </p:cNvGraphicFramePr>
          <p:nvPr>
            <p:extLst>
              <p:ext uri="{D42A27DB-BD31-4B8C-83A1-F6EECF244321}">
                <p14:modId xmlns:p14="http://schemas.microsoft.com/office/powerpoint/2010/main" val="647919663"/>
              </p:ext>
            </p:extLst>
          </p:nvPr>
        </p:nvGraphicFramePr>
        <p:xfrm>
          <a:off x="923486" y="2469171"/>
          <a:ext cx="8128000" cy="37541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pPr algn="ctr"/>
                      <a:r>
                        <a:rPr lang="en-US" altLang="en-US" sz="1800" b="1" dirty="0">
                          <a:solidFill>
                            <a:schemeClr val="bg1"/>
                          </a:solidFill>
                          <a:latin typeface="Candara" panose="020E0502030303020204" pitchFamily="34" charset="0"/>
                        </a:rPr>
                        <a:t>Non-Delegable</a:t>
                      </a:r>
                      <a:endParaRPr lang="en-US" dirty="0">
                        <a:solidFill>
                          <a:schemeClr val="bg1"/>
                        </a:solidFill>
                      </a:endParaRPr>
                    </a:p>
                  </a:txBody>
                  <a:tcPr>
                    <a:solidFill>
                      <a:srgbClr val="012A56"/>
                    </a:solidFill>
                  </a:tcPr>
                </a:tc>
                <a:tc>
                  <a:txBody>
                    <a:bodyPr/>
                    <a:lstStyle/>
                    <a:p>
                      <a:pPr algn="ctr"/>
                      <a:r>
                        <a:rPr lang="en-US" altLang="en-US" sz="1800" b="1" dirty="0">
                          <a:solidFill>
                            <a:schemeClr val="bg1"/>
                          </a:solidFill>
                          <a:latin typeface="Candara" panose="020E0502030303020204" pitchFamily="34" charset="0"/>
                        </a:rPr>
                        <a:t>Delegable</a:t>
                      </a:r>
                      <a:endParaRPr lang="en-US" dirty="0">
                        <a:solidFill>
                          <a:schemeClr val="bg1"/>
                        </a:solidFill>
                      </a:endParaRPr>
                    </a:p>
                  </a:txBody>
                  <a:tcPr>
                    <a:solidFill>
                      <a:srgbClr val="012A56"/>
                    </a:solidFill>
                  </a:tcPr>
                </a:tc>
                <a:extLst>
                  <a:ext uri="{0D108BD9-81ED-4DB2-BD59-A6C34878D82A}">
                    <a16:rowId xmlns:a16="http://schemas.microsoft.com/office/drawing/2014/main" val="1000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dirty="0">
                          <a:solidFill>
                            <a:srgbClr val="012A56"/>
                          </a:solidFill>
                          <a:latin typeface="Candara" panose="020E0502030303020204" pitchFamily="34" charset="0"/>
                        </a:rPr>
                        <a:t>To marry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dirty="0">
                          <a:solidFill>
                            <a:srgbClr val="012A56"/>
                          </a:solidFill>
                          <a:latin typeface="Candara" panose="020E0502030303020204" pitchFamily="34" charset="0"/>
                        </a:rPr>
                        <a:t>To vote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dirty="0">
                          <a:solidFill>
                            <a:srgbClr val="012A56"/>
                          </a:solidFill>
                          <a:latin typeface="Candara" panose="020E0502030303020204" pitchFamily="34" charset="0"/>
                        </a:rPr>
                        <a:t>To have a driver’s license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dirty="0">
                          <a:solidFill>
                            <a:srgbClr val="012A56"/>
                          </a:solidFill>
                          <a:latin typeface="Candara" panose="020E0502030303020204" pitchFamily="34" charset="0"/>
                        </a:rPr>
                        <a:t>To travel (without assistance or supervision) and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dirty="0">
                          <a:solidFill>
                            <a:srgbClr val="012A56"/>
                          </a:solidFill>
                          <a:latin typeface="Candara" panose="020E0502030303020204" pitchFamily="34" charset="0"/>
                        </a:rPr>
                        <a:t>To seek employment or retain employment.</a:t>
                      </a:r>
                    </a:p>
                    <a:p>
                      <a:endParaRPr lang="en-US" dirty="0"/>
                    </a:p>
                  </a:txBody>
                  <a:tcPr>
                    <a:solidFill>
                      <a:srgbClr val="E1C047"/>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dirty="0">
                          <a:solidFill>
                            <a:srgbClr val="012A56"/>
                          </a:solidFill>
                          <a:latin typeface="Candara" panose="020E0502030303020204" pitchFamily="34" charset="0"/>
                        </a:rPr>
                        <a:t>To contract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dirty="0">
                          <a:solidFill>
                            <a:srgbClr val="012A56"/>
                          </a:solidFill>
                          <a:latin typeface="Candara" panose="020E0502030303020204" pitchFamily="34" charset="0"/>
                        </a:rPr>
                        <a:t>To sue and defend lawsuits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dirty="0">
                          <a:solidFill>
                            <a:srgbClr val="012A56"/>
                          </a:solidFill>
                          <a:latin typeface="Candara" panose="020E0502030303020204" pitchFamily="34" charset="0"/>
                        </a:rPr>
                        <a:t>To manage property or to make any gift or disposition of property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dirty="0">
                          <a:solidFill>
                            <a:srgbClr val="012A56"/>
                          </a:solidFill>
                          <a:latin typeface="Candara" panose="020E0502030303020204" pitchFamily="34" charset="0"/>
                        </a:rPr>
                        <a:t>To determine residence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dirty="0">
                          <a:solidFill>
                            <a:srgbClr val="012A56"/>
                          </a:solidFill>
                          <a:latin typeface="Candara" panose="020E0502030303020204" pitchFamily="34" charset="0"/>
                        </a:rPr>
                        <a:t>To consent to medical and mental health treatment; 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dirty="0">
                          <a:solidFill>
                            <a:srgbClr val="012A56"/>
                          </a:solidFill>
                          <a:latin typeface="Candara" panose="020E0502030303020204" pitchFamily="34" charset="0"/>
                        </a:rPr>
                        <a:t>To make decisions about social environment or other social aspects of life.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dirty="0">
                          <a:solidFill>
                            <a:srgbClr val="012A56"/>
                          </a:solidFill>
                          <a:latin typeface="Candara" panose="020E0502030303020204" pitchFamily="34" charset="0"/>
                        </a:rPr>
                        <a:t>To apply for government benefits</a:t>
                      </a:r>
                    </a:p>
                    <a:p>
                      <a:endParaRPr lang="en-US" dirty="0"/>
                    </a:p>
                  </a:txBody>
                  <a:tcPr>
                    <a:solidFill>
                      <a:srgbClr val="E1C047"/>
                    </a:solidFill>
                  </a:tcPr>
                </a:tc>
                <a:extLst>
                  <a:ext uri="{0D108BD9-81ED-4DB2-BD59-A6C34878D82A}">
                    <a16:rowId xmlns:a16="http://schemas.microsoft.com/office/drawing/2014/main" val="10001"/>
                  </a:ext>
                </a:extLst>
              </a:tr>
            </a:tbl>
          </a:graphicData>
        </a:graphic>
      </p:graphicFrame>
      <p:sp>
        <p:nvSpPr>
          <p:cNvPr id="3" name="Content Placeholder 2">
            <a:extLst>
              <a:ext uri="{FF2B5EF4-FFF2-40B4-BE49-F238E27FC236}">
                <a16:creationId xmlns:a16="http://schemas.microsoft.com/office/drawing/2014/main" id="{757040E7-0AE1-6665-2966-DC28434F1680}"/>
              </a:ext>
            </a:extLst>
          </p:cNvPr>
          <p:cNvSpPr>
            <a:spLocks noGrp="1"/>
          </p:cNvSpPr>
          <p:nvPr>
            <p:ph idx="1"/>
          </p:nvPr>
        </p:nvSpPr>
        <p:spPr>
          <a:xfrm>
            <a:off x="897546" y="1831671"/>
            <a:ext cx="10058400" cy="4022725"/>
          </a:xfrm>
        </p:spPr>
        <p:txBody>
          <a:bodyPr/>
          <a:lstStyle/>
          <a:p>
            <a:pPr marL="0" indent="0">
              <a:buFont typeface="Calibri" panose="020F0502020204030204" pitchFamily="34" charset="0"/>
              <a:buNone/>
              <a:defRPr/>
            </a:pPr>
            <a:r>
              <a:rPr lang="en-US" dirty="0">
                <a:solidFill>
                  <a:srgbClr val="012A56"/>
                </a:solidFill>
                <a:latin typeface="Candara" panose="020E0502030303020204" pitchFamily="34" charset="0"/>
              </a:rPr>
              <a:t>Fla. Stat. § 744.3215 (2-3) distinguishes two types of rights:</a:t>
            </a:r>
          </a:p>
          <a:p>
            <a:pPr>
              <a:defRPr/>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AC58F-839D-9E99-9E92-1E4E2E153245}"/>
              </a:ext>
            </a:extLst>
          </p:cNvPr>
          <p:cNvSpPr>
            <a:spLocks noGrp="1"/>
          </p:cNvSpPr>
          <p:nvPr>
            <p:ph type="title"/>
          </p:nvPr>
        </p:nvSpPr>
        <p:spPr>
          <a:xfrm>
            <a:off x="509048" y="1057594"/>
            <a:ext cx="10058400" cy="1449388"/>
          </a:xfrm>
        </p:spPr>
        <p:txBody>
          <a:bodyPr>
            <a:normAutofit/>
          </a:bodyPr>
          <a:lstStyle/>
          <a:p>
            <a:pPr>
              <a:defRPr/>
            </a:pPr>
            <a:r>
              <a:rPr lang="en-US" sz="4300" b="1" dirty="0">
                <a:solidFill>
                  <a:srgbClr val="012A56"/>
                </a:solidFill>
                <a:latin typeface="Candara" panose="020E0502030303020204" pitchFamily="34" charset="0"/>
              </a:rPr>
              <a:t>Rights Removed in Guardian of the </a:t>
            </a:r>
            <a:br>
              <a:rPr lang="en-US" sz="4300" b="1" dirty="0">
                <a:solidFill>
                  <a:srgbClr val="012A56"/>
                </a:solidFill>
                <a:latin typeface="Candara" panose="020E0502030303020204" pitchFamily="34" charset="0"/>
              </a:rPr>
            </a:br>
            <a:r>
              <a:rPr lang="en-US" sz="4300" b="1" dirty="0">
                <a:solidFill>
                  <a:srgbClr val="012A56"/>
                </a:solidFill>
                <a:latin typeface="Candara" panose="020E0502030303020204" pitchFamily="34" charset="0"/>
              </a:rPr>
              <a:t>Person vs. Property  </a:t>
            </a:r>
            <a:endParaRPr lang="en-US" sz="4300" dirty="0"/>
          </a:p>
        </p:txBody>
      </p:sp>
      <p:graphicFrame>
        <p:nvGraphicFramePr>
          <p:cNvPr id="5" name="Table 5" descr="Rights removed in Guardianship of the Person">
            <a:extLst>
              <a:ext uri="{FF2B5EF4-FFF2-40B4-BE49-F238E27FC236}">
                <a16:creationId xmlns:a16="http://schemas.microsoft.com/office/drawing/2014/main" id="{30FBBDCE-AA8F-9186-0795-5DA9CAA7FA7D}"/>
              </a:ext>
            </a:extLst>
          </p:cNvPr>
          <p:cNvGraphicFramePr>
            <a:graphicFrameLocks noGrp="1"/>
          </p:cNvGraphicFramePr>
          <p:nvPr>
            <p:extLst>
              <p:ext uri="{D42A27DB-BD31-4B8C-83A1-F6EECF244321}">
                <p14:modId xmlns:p14="http://schemas.microsoft.com/office/powerpoint/2010/main" val="403477637"/>
              </p:ext>
            </p:extLst>
          </p:nvPr>
        </p:nvGraphicFramePr>
        <p:xfrm>
          <a:off x="509048" y="2567626"/>
          <a:ext cx="4764628" cy="3565752"/>
        </p:xfrm>
        <a:graphic>
          <a:graphicData uri="http://schemas.openxmlformats.org/drawingml/2006/table">
            <a:tbl>
              <a:tblPr firstRow="1" bandRow="1">
                <a:tableStyleId>{5C22544A-7EE6-4342-B048-85BDC9FD1C3A}</a:tableStyleId>
              </a:tblPr>
              <a:tblGrid>
                <a:gridCol w="1062267">
                  <a:extLst>
                    <a:ext uri="{9D8B030D-6E8A-4147-A177-3AD203B41FA5}">
                      <a16:colId xmlns:a16="http://schemas.microsoft.com/office/drawing/2014/main" val="20000"/>
                    </a:ext>
                  </a:extLst>
                </a:gridCol>
                <a:gridCol w="3702361">
                  <a:extLst>
                    <a:ext uri="{9D8B030D-6E8A-4147-A177-3AD203B41FA5}">
                      <a16:colId xmlns:a16="http://schemas.microsoft.com/office/drawing/2014/main" val="20001"/>
                    </a:ext>
                  </a:extLst>
                </a:gridCol>
              </a:tblGrid>
              <a:tr h="365605">
                <a:tc>
                  <a:txBody>
                    <a:bodyPr/>
                    <a:lstStyle/>
                    <a:p>
                      <a:endParaRPr lang="en-US" sz="1800" dirty="0"/>
                    </a:p>
                  </a:txBody>
                  <a:tcPr marL="91465" marR="91465" marT="45652" marB="45652">
                    <a:solidFill>
                      <a:srgbClr val="012A56"/>
                    </a:solidFill>
                  </a:tcPr>
                </a:tc>
                <a:tc>
                  <a:txBody>
                    <a:bodyPr/>
                    <a:lstStyle/>
                    <a:p>
                      <a:pPr algn="ctr"/>
                      <a:r>
                        <a:rPr lang="en-US" sz="1800" dirty="0"/>
                        <a:t>GUA of Person </a:t>
                      </a:r>
                    </a:p>
                  </a:txBody>
                  <a:tcPr marL="91465" marR="91465" marT="45652" marB="45652">
                    <a:solidFill>
                      <a:srgbClr val="012A56"/>
                    </a:solidFill>
                  </a:tcPr>
                </a:tc>
                <a:extLst>
                  <a:ext uri="{0D108BD9-81ED-4DB2-BD59-A6C34878D82A}">
                    <a16:rowId xmlns:a16="http://schemas.microsoft.com/office/drawing/2014/main" val="10000"/>
                  </a:ext>
                </a:extLst>
              </a:tr>
              <a:tr h="2560014">
                <a:tc>
                  <a:txBody>
                    <a:bodyPr/>
                    <a:lstStyle/>
                    <a:p>
                      <a:r>
                        <a:rPr lang="en-US" sz="1800" dirty="0">
                          <a:solidFill>
                            <a:srgbClr val="012A56"/>
                          </a:solidFill>
                          <a:latin typeface="Candara" panose="020E0502030303020204" pitchFamily="34" charset="0"/>
                        </a:rPr>
                        <a:t>Plenary</a:t>
                      </a:r>
                      <a:r>
                        <a:rPr lang="en-US" sz="1800" dirty="0"/>
                        <a:t> </a:t>
                      </a:r>
                    </a:p>
                  </a:txBody>
                  <a:tcPr marL="91465" marR="91465" marT="45652" marB="45652">
                    <a:solidFill>
                      <a:srgbClr val="E1C04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12A56"/>
                          </a:solidFill>
                          <a:latin typeface="Candara" panose="020E0502030303020204" pitchFamily="34" charset="0"/>
                        </a:rPr>
                        <a:t>Remove the right: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12A56"/>
                          </a:solidFill>
                          <a:latin typeface="Candara" panose="020E0502030303020204" pitchFamily="34" charset="0"/>
                        </a:rPr>
                        <a:t>To vote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12A56"/>
                          </a:solidFill>
                          <a:latin typeface="Candara" panose="020E0502030303020204" pitchFamily="34" charset="0"/>
                        </a:rPr>
                        <a:t>To marry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12A56"/>
                          </a:solidFill>
                          <a:latin typeface="Candara" panose="020E0502030303020204" pitchFamily="34" charset="0"/>
                        </a:rPr>
                        <a:t>To have a driver’s license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12A56"/>
                          </a:solidFill>
                          <a:latin typeface="Candara" panose="020E0502030303020204" pitchFamily="34" charset="0"/>
                        </a:rPr>
                        <a:t>To travel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12A56"/>
                          </a:solidFill>
                          <a:latin typeface="Candara" panose="020E0502030303020204" pitchFamily="34" charset="0"/>
                        </a:rPr>
                        <a:t>To be employed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12A56"/>
                          </a:solidFill>
                          <a:latin typeface="Candara" panose="020E0502030303020204" pitchFamily="34" charset="0"/>
                        </a:rPr>
                        <a:t>To determine residence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12A56"/>
                          </a:solidFill>
                          <a:latin typeface="Candara" panose="020E0502030303020204" pitchFamily="34" charset="0"/>
                        </a:rPr>
                        <a:t>To consent to medical treatment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12A56"/>
                          </a:solidFill>
                          <a:latin typeface="Candara" panose="020E0502030303020204" pitchFamily="34" charset="0"/>
                        </a:rPr>
                        <a:t>To make social decisions.</a:t>
                      </a:r>
                    </a:p>
                  </a:txBody>
                  <a:tcPr marL="91465" marR="91465" marT="45652" marB="45652">
                    <a:solidFill>
                      <a:srgbClr val="E1C047"/>
                    </a:solidFill>
                  </a:tcPr>
                </a:tc>
                <a:extLst>
                  <a:ext uri="{0D108BD9-81ED-4DB2-BD59-A6C34878D82A}">
                    <a16:rowId xmlns:a16="http://schemas.microsoft.com/office/drawing/2014/main" val="10001"/>
                  </a:ext>
                </a:extLst>
              </a:tr>
              <a:tr h="639906">
                <a:tc>
                  <a:txBody>
                    <a:bodyPr/>
                    <a:lstStyle/>
                    <a:p>
                      <a:r>
                        <a:rPr lang="en-US" sz="1800" dirty="0">
                          <a:solidFill>
                            <a:srgbClr val="012A56"/>
                          </a:solidFill>
                          <a:latin typeface="Candara" panose="020E0502030303020204" pitchFamily="34" charset="0"/>
                        </a:rPr>
                        <a:t>Limited </a:t>
                      </a:r>
                    </a:p>
                  </a:txBody>
                  <a:tcPr marL="91465" marR="91465" marT="45652" marB="45652">
                    <a:gradFill flip="none" rotWithShape="1">
                      <a:gsLst>
                        <a:gs pos="0">
                          <a:srgbClr val="E1C047">
                            <a:tint val="66000"/>
                            <a:satMod val="160000"/>
                          </a:srgbClr>
                        </a:gs>
                        <a:gs pos="50000">
                          <a:srgbClr val="E1C047">
                            <a:tint val="44500"/>
                            <a:satMod val="160000"/>
                          </a:srgbClr>
                        </a:gs>
                        <a:gs pos="100000">
                          <a:srgbClr val="E1C047">
                            <a:tint val="23500"/>
                            <a:satMod val="160000"/>
                          </a:srgbClr>
                        </a:gs>
                      </a:gsLst>
                      <a:lin ang="13500000" scaled="1"/>
                      <a:tileRect/>
                    </a:gradFill>
                  </a:tcPr>
                </a:tc>
                <a:tc>
                  <a:txBody>
                    <a:bodyPr/>
                    <a:lstStyle/>
                    <a:p>
                      <a:r>
                        <a:rPr lang="en-US" sz="1800" dirty="0">
                          <a:solidFill>
                            <a:srgbClr val="012A56"/>
                          </a:solidFill>
                          <a:latin typeface="Candara" panose="020E0502030303020204" pitchFamily="34" charset="0"/>
                        </a:rPr>
                        <a:t>Remove rights based on AIP’s abilities and situation</a:t>
                      </a:r>
                    </a:p>
                  </a:txBody>
                  <a:tcPr marL="91465" marR="91465" marT="45652" marB="45652">
                    <a:gradFill flip="none" rotWithShape="1">
                      <a:gsLst>
                        <a:gs pos="0">
                          <a:srgbClr val="E1C047">
                            <a:tint val="66000"/>
                            <a:satMod val="160000"/>
                          </a:srgbClr>
                        </a:gs>
                        <a:gs pos="50000">
                          <a:srgbClr val="E1C047">
                            <a:tint val="44500"/>
                            <a:satMod val="160000"/>
                          </a:srgbClr>
                        </a:gs>
                        <a:gs pos="100000">
                          <a:srgbClr val="E1C047">
                            <a:tint val="23500"/>
                            <a:satMod val="160000"/>
                          </a:srgbClr>
                        </a:gs>
                      </a:gsLst>
                      <a:lin ang="13500000" scaled="1"/>
                      <a:tileRect/>
                    </a:gradFill>
                  </a:tcPr>
                </a:tc>
                <a:extLst>
                  <a:ext uri="{0D108BD9-81ED-4DB2-BD59-A6C34878D82A}">
                    <a16:rowId xmlns:a16="http://schemas.microsoft.com/office/drawing/2014/main" val="10002"/>
                  </a:ext>
                </a:extLst>
              </a:tr>
            </a:tbl>
          </a:graphicData>
        </a:graphic>
      </p:graphicFrame>
      <p:graphicFrame>
        <p:nvGraphicFramePr>
          <p:cNvPr id="6" name="Table 5" descr="Rights removed in Guardianship of the Property.">
            <a:extLst>
              <a:ext uri="{FF2B5EF4-FFF2-40B4-BE49-F238E27FC236}">
                <a16:creationId xmlns:a16="http://schemas.microsoft.com/office/drawing/2014/main" id="{7BB2B3FB-549F-7A2C-DF88-8BD8FAD07F74}"/>
              </a:ext>
            </a:extLst>
          </p:cNvPr>
          <p:cNvGraphicFramePr>
            <a:graphicFrameLocks noGrp="1"/>
          </p:cNvGraphicFramePr>
          <p:nvPr>
            <p:extLst>
              <p:ext uri="{D42A27DB-BD31-4B8C-83A1-F6EECF244321}">
                <p14:modId xmlns:p14="http://schemas.microsoft.com/office/powerpoint/2010/main" val="2115078613"/>
              </p:ext>
            </p:extLst>
          </p:nvPr>
        </p:nvGraphicFramePr>
        <p:xfrm>
          <a:off x="5369119" y="2567626"/>
          <a:ext cx="4764627" cy="3582989"/>
        </p:xfrm>
        <a:graphic>
          <a:graphicData uri="http://schemas.openxmlformats.org/drawingml/2006/table">
            <a:tbl>
              <a:tblPr firstRow="1" bandRow="1">
                <a:tableStyleId>{5C22544A-7EE6-4342-B048-85BDC9FD1C3A}</a:tableStyleId>
              </a:tblPr>
              <a:tblGrid>
                <a:gridCol w="953724">
                  <a:extLst>
                    <a:ext uri="{9D8B030D-6E8A-4147-A177-3AD203B41FA5}">
                      <a16:colId xmlns:a16="http://schemas.microsoft.com/office/drawing/2014/main" val="20000"/>
                    </a:ext>
                  </a:extLst>
                </a:gridCol>
                <a:gridCol w="3810903">
                  <a:extLst>
                    <a:ext uri="{9D8B030D-6E8A-4147-A177-3AD203B41FA5}">
                      <a16:colId xmlns:a16="http://schemas.microsoft.com/office/drawing/2014/main" val="20001"/>
                    </a:ext>
                  </a:extLst>
                </a:gridCol>
              </a:tblGrid>
              <a:tr h="365737">
                <a:tc>
                  <a:txBody>
                    <a:bodyPr/>
                    <a:lstStyle/>
                    <a:p>
                      <a:endParaRPr lang="en-US" sz="1800" dirty="0"/>
                    </a:p>
                  </a:txBody>
                  <a:tcPr marL="91434" marR="91434" marT="45709" marB="45709">
                    <a:solidFill>
                      <a:srgbClr val="012A56"/>
                    </a:solidFill>
                  </a:tcPr>
                </a:tc>
                <a:tc>
                  <a:txBody>
                    <a:bodyPr/>
                    <a:lstStyle/>
                    <a:p>
                      <a:pPr algn="ctr"/>
                      <a:r>
                        <a:rPr lang="en-US" sz="1800" dirty="0"/>
                        <a:t>GUA of Property</a:t>
                      </a:r>
                    </a:p>
                  </a:txBody>
                  <a:tcPr marL="91434" marR="91434" marT="45709" marB="45709">
                    <a:solidFill>
                      <a:srgbClr val="012A56"/>
                    </a:solidFill>
                  </a:tcPr>
                </a:tc>
                <a:extLst>
                  <a:ext uri="{0D108BD9-81ED-4DB2-BD59-A6C34878D82A}">
                    <a16:rowId xmlns:a16="http://schemas.microsoft.com/office/drawing/2014/main" val="10000"/>
                  </a:ext>
                </a:extLst>
              </a:tr>
              <a:tr h="2560290">
                <a:tc>
                  <a:txBody>
                    <a:bodyPr/>
                    <a:lstStyle/>
                    <a:p>
                      <a:r>
                        <a:rPr lang="en-US" sz="1800" dirty="0">
                          <a:solidFill>
                            <a:srgbClr val="012A56"/>
                          </a:solidFill>
                          <a:latin typeface="Candara" panose="020E0502030303020204" pitchFamily="34" charset="0"/>
                        </a:rPr>
                        <a:t>Plenary</a:t>
                      </a:r>
                      <a:r>
                        <a:rPr lang="en-US" sz="1800" dirty="0"/>
                        <a:t> </a:t>
                      </a:r>
                    </a:p>
                  </a:txBody>
                  <a:tcPr marL="91434" marR="91434" marT="45709" marB="45709">
                    <a:solidFill>
                      <a:srgbClr val="E1C04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12A56"/>
                          </a:solidFill>
                          <a:latin typeface="Candara" panose="020E0502030303020204" pitchFamily="34" charset="0"/>
                        </a:rPr>
                        <a:t>Remove the right: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12A56"/>
                          </a:solidFill>
                          <a:latin typeface="Candara" panose="020E0502030303020204" pitchFamily="34" charset="0"/>
                        </a:rPr>
                        <a:t>To contract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12A56"/>
                          </a:solidFill>
                          <a:latin typeface="Candara" panose="020E0502030303020204" pitchFamily="34" charset="0"/>
                        </a:rPr>
                        <a:t>To sue/defend lawsuits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12A56"/>
                          </a:solidFill>
                          <a:latin typeface="Candara" panose="020E0502030303020204" pitchFamily="34" charset="0"/>
                        </a:rPr>
                        <a:t>To apply for government benefits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800" dirty="0">
                          <a:solidFill>
                            <a:srgbClr val="012A56"/>
                          </a:solidFill>
                          <a:latin typeface="Candara" panose="020E0502030303020204" pitchFamily="34" charset="0"/>
                        </a:rPr>
                        <a:t>To manage property or to make any gift or disposition of property</a:t>
                      </a:r>
                      <a:endParaRPr lang="en-US" sz="1800" dirty="0">
                        <a:solidFill>
                          <a:srgbClr val="012A56"/>
                        </a:solidFill>
                        <a:latin typeface="Candara" panose="020E0502030303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800" dirty="0"/>
                    </a:p>
                  </a:txBody>
                  <a:tcPr marL="91434" marR="91434" marT="45709" marB="45709">
                    <a:solidFill>
                      <a:srgbClr val="E1C047"/>
                    </a:solidFill>
                  </a:tcPr>
                </a:tc>
                <a:extLst>
                  <a:ext uri="{0D108BD9-81ED-4DB2-BD59-A6C34878D82A}">
                    <a16:rowId xmlns:a16="http://schemas.microsoft.com/office/drawing/2014/main" val="10001"/>
                  </a:ext>
                </a:extLst>
              </a:tr>
              <a:tr h="656961">
                <a:tc>
                  <a:txBody>
                    <a:bodyPr/>
                    <a:lstStyle/>
                    <a:p>
                      <a:r>
                        <a:rPr lang="en-US" sz="1800" dirty="0">
                          <a:solidFill>
                            <a:srgbClr val="012A56"/>
                          </a:solidFill>
                          <a:latin typeface="Candara" panose="020E0502030303020204" pitchFamily="34" charset="0"/>
                        </a:rPr>
                        <a:t>Limited</a:t>
                      </a:r>
                      <a:r>
                        <a:rPr lang="en-US" sz="1800" dirty="0">
                          <a:solidFill>
                            <a:srgbClr val="012A56"/>
                          </a:solidFill>
                        </a:rPr>
                        <a:t> </a:t>
                      </a:r>
                    </a:p>
                  </a:txBody>
                  <a:tcPr marL="91434" marR="91434" marT="45709" marB="45709">
                    <a:gradFill flip="none" rotWithShape="1">
                      <a:gsLst>
                        <a:gs pos="0">
                          <a:srgbClr val="E1C047">
                            <a:tint val="66000"/>
                            <a:satMod val="160000"/>
                          </a:srgbClr>
                        </a:gs>
                        <a:gs pos="50000">
                          <a:srgbClr val="E1C047">
                            <a:tint val="44500"/>
                            <a:satMod val="160000"/>
                          </a:srgbClr>
                        </a:gs>
                        <a:gs pos="100000">
                          <a:srgbClr val="E1C047">
                            <a:tint val="23500"/>
                            <a:satMod val="160000"/>
                          </a:srgbClr>
                        </a:gs>
                      </a:gsLst>
                      <a:lin ang="2700000" scaled="1"/>
                      <a:tileRect/>
                    </a:gradFill>
                  </a:tcPr>
                </a:tc>
                <a:tc>
                  <a:txBody>
                    <a:bodyPr/>
                    <a:lstStyle/>
                    <a:p>
                      <a:r>
                        <a:rPr lang="en-US" sz="1800" dirty="0">
                          <a:solidFill>
                            <a:srgbClr val="012A56"/>
                          </a:solidFill>
                          <a:latin typeface="Candara" panose="020E0502030303020204" pitchFamily="34" charset="0"/>
                        </a:rPr>
                        <a:t>Remove rights based on AIP’s abilities and situation.  </a:t>
                      </a:r>
                    </a:p>
                  </a:txBody>
                  <a:tcPr marL="91434" marR="91434" marT="45709" marB="45709">
                    <a:gradFill flip="none" rotWithShape="1">
                      <a:gsLst>
                        <a:gs pos="0">
                          <a:srgbClr val="E1C047">
                            <a:tint val="66000"/>
                            <a:satMod val="160000"/>
                          </a:srgbClr>
                        </a:gs>
                        <a:gs pos="50000">
                          <a:srgbClr val="E1C047">
                            <a:tint val="44500"/>
                            <a:satMod val="160000"/>
                          </a:srgbClr>
                        </a:gs>
                        <a:gs pos="100000">
                          <a:srgbClr val="E1C047">
                            <a:tint val="23500"/>
                            <a:satMod val="160000"/>
                          </a:srgbClr>
                        </a:gs>
                      </a:gsLst>
                      <a:lin ang="2700000" scaled="1"/>
                      <a:tileRect/>
                    </a:gradFill>
                  </a:tcPr>
                </a:tc>
                <a:extLst>
                  <a:ext uri="{0D108BD9-81ED-4DB2-BD59-A6C34878D82A}">
                    <a16:rowId xmlns:a16="http://schemas.microsoft.com/office/drawing/2014/main" val="10002"/>
                  </a:ext>
                </a:extLst>
              </a:tr>
            </a:tbl>
          </a:graphicData>
        </a:graphic>
      </p:graphicFrame>
      <p:sp>
        <p:nvSpPr>
          <p:cNvPr id="38915" name="Content Placeholder 2" descr="Table with Rights Removed in Guardian of the Person vs Property">
            <a:extLst>
              <a:ext uri="{FF2B5EF4-FFF2-40B4-BE49-F238E27FC236}">
                <a16:creationId xmlns:a16="http://schemas.microsoft.com/office/drawing/2014/main" id="{203C7E26-34DA-7BE6-A573-20ADFDBA8E25}"/>
              </a:ext>
            </a:extLst>
          </p:cNvPr>
          <p:cNvSpPr>
            <a:spLocks noGrp="1"/>
          </p:cNvSpPr>
          <p:nvPr>
            <p:ph idx="1"/>
          </p:nvPr>
        </p:nvSpPr>
        <p:spPr>
          <a:xfrm>
            <a:off x="1096963" y="2446338"/>
            <a:ext cx="10058400" cy="3422650"/>
          </a:xfrm>
        </p:spPr>
        <p:txBody>
          <a:bodyPr/>
          <a:lstStyle/>
          <a:p>
            <a:r>
              <a:rPr lang="en-US" altLang="en-US" dirty="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A44D2-571C-929A-4088-304C33AFE2B2}"/>
              </a:ext>
            </a:extLst>
          </p:cNvPr>
          <p:cNvSpPr>
            <a:spLocks noGrp="1"/>
          </p:cNvSpPr>
          <p:nvPr>
            <p:ph type="title"/>
          </p:nvPr>
        </p:nvSpPr>
        <p:spPr>
          <a:xfrm>
            <a:off x="633918" y="1255104"/>
            <a:ext cx="10980908" cy="1378007"/>
          </a:xfrm>
        </p:spPr>
        <p:txBody>
          <a:bodyPr>
            <a:normAutofit fontScale="90000"/>
          </a:bodyPr>
          <a:lstStyle/>
          <a:p>
            <a:pPr>
              <a:defRPr/>
            </a:pPr>
            <a:r>
              <a:rPr lang="en-US" b="1" dirty="0">
                <a:solidFill>
                  <a:srgbClr val="012A56"/>
                </a:solidFill>
                <a:latin typeface="Candara" panose="020E0502030303020204" pitchFamily="34" charset="0"/>
              </a:rPr>
              <a:t>Rights Retained in Guardian Advocacy and Guardianship </a:t>
            </a:r>
            <a:r>
              <a:rPr lang="en-US" sz="2200" dirty="0">
                <a:solidFill>
                  <a:srgbClr val="012A56"/>
                </a:solidFill>
              </a:rPr>
              <a:t>Fla. Stat. § 744.3215(1)</a:t>
            </a:r>
            <a:r>
              <a:rPr lang="en-US" sz="2200" b="1" dirty="0">
                <a:solidFill>
                  <a:srgbClr val="012A56"/>
                </a:solidFill>
                <a:latin typeface="Candara" panose="020E0502030303020204" pitchFamily="34" charset="0"/>
              </a:rPr>
              <a:t>           </a:t>
            </a:r>
            <a:br>
              <a:rPr lang="en-US" b="1" dirty="0">
                <a:solidFill>
                  <a:srgbClr val="012A56"/>
                </a:solidFill>
                <a:latin typeface="Candara" panose="020E0502030303020204" pitchFamily="34" charset="0"/>
              </a:rPr>
            </a:br>
            <a:endParaRPr lang="en-US" sz="2200" dirty="0"/>
          </a:p>
        </p:txBody>
      </p:sp>
      <p:sp>
        <p:nvSpPr>
          <p:cNvPr id="3" name="Content Placeholder 2">
            <a:extLst>
              <a:ext uri="{FF2B5EF4-FFF2-40B4-BE49-F238E27FC236}">
                <a16:creationId xmlns:a16="http://schemas.microsoft.com/office/drawing/2014/main" id="{7590F0B8-AE14-324A-71C0-EB97D983244F}"/>
              </a:ext>
            </a:extLst>
          </p:cNvPr>
          <p:cNvSpPr>
            <a:spLocks noGrp="1"/>
          </p:cNvSpPr>
          <p:nvPr>
            <p:ph idx="1"/>
          </p:nvPr>
        </p:nvSpPr>
        <p:spPr>
          <a:xfrm>
            <a:off x="522051" y="2416253"/>
            <a:ext cx="10859312" cy="3143103"/>
          </a:xfrm>
        </p:spPr>
        <p:txBody>
          <a:bodyPr/>
          <a:lstStyle/>
          <a:p>
            <a:pPr marL="806450" indent="-342900">
              <a:lnSpc>
                <a:spcPct val="100000"/>
              </a:lnSpc>
              <a:buClr>
                <a:srgbClr val="012A56"/>
              </a:buClr>
              <a:buFont typeface="Arial" panose="020B0604020202020204" pitchFamily="34" charset="0"/>
              <a:buChar char="•"/>
              <a:defRPr/>
            </a:pPr>
            <a:r>
              <a:rPr lang="en-US" sz="1800" dirty="0">
                <a:solidFill>
                  <a:srgbClr val="012A56"/>
                </a:solidFill>
                <a:latin typeface="Candara" panose="020E0502030303020204" pitchFamily="34" charset="0"/>
              </a:rPr>
              <a:t>Annual review of the guardianship report and plan;</a:t>
            </a:r>
          </a:p>
          <a:p>
            <a:pPr marL="806450" indent="-342900">
              <a:lnSpc>
                <a:spcPct val="100000"/>
              </a:lnSpc>
              <a:buClr>
                <a:srgbClr val="012A56"/>
              </a:buClr>
              <a:buFont typeface="Arial" panose="020B0604020202020204" pitchFamily="34" charset="0"/>
              <a:buChar char="•"/>
              <a:defRPr/>
            </a:pPr>
            <a:r>
              <a:rPr lang="en-US" sz="1800" b="1" dirty="0">
                <a:solidFill>
                  <a:srgbClr val="012A56"/>
                </a:solidFill>
                <a:latin typeface="Candara" panose="020E0502030303020204" pitchFamily="34" charset="0"/>
              </a:rPr>
              <a:t>To be restored to capacity at the earliest possible time;</a:t>
            </a:r>
          </a:p>
          <a:p>
            <a:pPr marL="806450" indent="-342900">
              <a:lnSpc>
                <a:spcPct val="100000"/>
              </a:lnSpc>
              <a:buClr>
                <a:srgbClr val="012A56"/>
              </a:buClr>
              <a:buFont typeface="Arial" panose="020B0604020202020204" pitchFamily="34" charset="0"/>
              <a:buChar char="•"/>
              <a:defRPr/>
            </a:pPr>
            <a:r>
              <a:rPr lang="en-US" sz="1800" dirty="0">
                <a:solidFill>
                  <a:srgbClr val="012A56"/>
                </a:solidFill>
                <a:latin typeface="Candara" panose="020E0502030303020204" pitchFamily="34" charset="0"/>
              </a:rPr>
              <a:t>To be treated humanely, with dignity and respect, and to be protected against abuse, neglect, and exploitation;</a:t>
            </a:r>
          </a:p>
          <a:p>
            <a:pPr marL="806450" indent="-342900">
              <a:lnSpc>
                <a:spcPct val="100000"/>
              </a:lnSpc>
              <a:buClr>
                <a:srgbClr val="012A56"/>
              </a:buClr>
              <a:buFont typeface="Arial" panose="020B0604020202020204" pitchFamily="34" charset="0"/>
              <a:buChar char="•"/>
              <a:defRPr/>
            </a:pPr>
            <a:r>
              <a:rPr lang="en-US" sz="1800" dirty="0">
                <a:solidFill>
                  <a:srgbClr val="012A56"/>
                </a:solidFill>
                <a:latin typeface="Candara" panose="020E0502030303020204" pitchFamily="34" charset="0"/>
              </a:rPr>
              <a:t>To have a qualified guardian (or guardian advocate);</a:t>
            </a:r>
          </a:p>
          <a:p>
            <a:pPr marL="806450" indent="-342900">
              <a:lnSpc>
                <a:spcPct val="100000"/>
              </a:lnSpc>
              <a:buClr>
                <a:srgbClr val="012A56"/>
              </a:buClr>
              <a:buFont typeface="Arial" panose="020B0604020202020204" pitchFamily="34" charset="0"/>
              <a:buChar char="•"/>
              <a:defRPr/>
            </a:pPr>
            <a:r>
              <a:rPr lang="en-US" sz="1800" dirty="0">
                <a:solidFill>
                  <a:srgbClr val="012A56"/>
                </a:solidFill>
                <a:latin typeface="Candara" panose="020E0502030303020204" pitchFamily="34" charset="0"/>
              </a:rPr>
              <a:t>To remain as independent as possible;</a:t>
            </a:r>
          </a:p>
          <a:p>
            <a:pPr marL="806450" indent="-342900">
              <a:lnSpc>
                <a:spcPct val="100000"/>
              </a:lnSpc>
              <a:buClr>
                <a:srgbClr val="012A56"/>
              </a:buClr>
              <a:buFont typeface="Arial" panose="020B0604020202020204" pitchFamily="34" charset="0"/>
              <a:buChar char="•"/>
              <a:defRPr/>
            </a:pPr>
            <a:r>
              <a:rPr lang="en-US" sz="1800" b="1" dirty="0">
                <a:solidFill>
                  <a:srgbClr val="012A56"/>
                </a:solidFill>
                <a:latin typeface="Candara" panose="020E0502030303020204" pitchFamily="34" charset="0"/>
              </a:rPr>
              <a:t>To be properly educated;</a:t>
            </a:r>
          </a:p>
          <a:p>
            <a:pPr marL="806450" indent="-342900">
              <a:lnSpc>
                <a:spcPct val="100000"/>
              </a:lnSpc>
              <a:buClr>
                <a:srgbClr val="012A56"/>
              </a:buClr>
              <a:buFont typeface="Arial" panose="020B0604020202020204" pitchFamily="34" charset="0"/>
              <a:buChar char="•"/>
              <a:defRPr/>
            </a:pPr>
            <a:r>
              <a:rPr lang="en-US" sz="1800" b="1" dirty="0">
                <a:solidFill>
                  <a:srgbClr val="012A56"/>
                </a:solidFill>
                <a:latin typeface="Candara" panose="020E0502030303020204" pitchFamily="34" charset="0"/>
              </a:rPr>
              <a:t> To receive visitors and communicate with others; and </a:t>
            </a:r>
          </a:p>
          <a:p>
            <a:pPr marL="806450" indent="-342900">
              <a:lnSpc>
                <a:spcPct val="100000"/>
              </a:lnSpc>
              <a:buClr>
                <a:srgbClr val="012A56"/>
              </a:buClr>
              <a:buFont typeface="Arial" panose="020B0604020202020204" pitchFamily="34" charset="0"/>
              <a:buChar char="•"/>
              <a:defRPr/>
            </a:pPr>
            <a:r>
              <a:rPr lang="en-US" sz="1800" b="1" dirty="0">
                <a:solidFill>
                  <a:srgbClr val="012A56"/>
                </a:solidFill>
                <a:latin typeface="Candara" panose="020E0502030303020204" pitchFamily="34" charset="0"/>
              </a:rPr>
              <a:t> To receive services and rehabilitation necessary to maximize </a:t>
            </a:r>
            <a:r>
              <a:rPr lang="en-US" b="1" dirty="0">
                <a:solidFill>
                  <a:srgbClr val="012A56"/>
                </a:solidFill>
                <a:latin typeface="Candara" panose="020E0502030303020204" pitchFamily="34" charset="0"/>
              </a:rPr>
              <a:t>their quality of life.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A44D2-571C-929A-4088-304C33AFE2B2}"/>
              </a:ext>
            </a:extLst>
          </p:cNvPr>
          <p:cNvSpPr>
            <a:spLocks noGrp="1"/>
          </p:cNvSpPr>
          <p:nvPr>
            <p:ph type="title"/>
          </p:nvPr>
        </p:nvSpPr>
        <p:spPr>
          <a:xfrm>
            <a:off x="581147" y="598487"/>
            <a:ext cx="10058400" cy="1449388"/>
          </a:xfrm>
        </p:spPr>
        <p:txBody>
          <a:bodyPr>
            <a:normAutofit/>
          </a:bodyPr>
          <a:lstStyle/>
          <a:p>
            <a:pPr>
              <a:defRPr/>
            </a:pPr>
            <a:r>
              <a:rPr lang="en-US" sz="4300" b="1" dirty="0">
                <a:solidFill>
                  <a:srgbClr val="012A56"/>
                </a:solidFill>
                <a:latin typeface="Candara" panose="020E0502030303020204" pitchFamily="34" charset="0"/>
              </a:rPr>
              <a:t>Rights Removed in Guardian Advocacy</a:t>
            </a:r>
            <a:endParaRPr lang="en-US" sz="4300" dirty="0"/>
          </a:p>
        </p:txBody>
      </p:sp>
      <p:sp>
        <p:nvSpPr>
          <p:cNvPr id="3" name="Content Placeholder 2">
            <a:extLst>
              <a:ext uri="{FF2B5EF4-FFF2-40B4-BE49-F238E27FC236}">
                <a16:creationId xmlns:a16="http://schemas.microsoft.com/office/drawing/2014/main" id="{7590F0B8-AE14-324A-71C0-EB97D983244F}"/>
              </a:ext>
            </a:extLst>
          </p:cNvPr>
          <p:cNvSpPr>
            <a:spLocks noGrp="1"/>
          </p:cNvSpPr>
          <p:nvPr>
            <p:ph idx="1"/>
          </p:nvPr>
        </p:nvSpPr>
        <p:spPr>
          <a:xfrm>
            <a:off x="878090" y="2047875"/>
            <a:ext cx="10058400" cy="4022725"/>
          </a:xfrm>
        </p:spPr>
        <p:txBody>
          <a:bodyPr/>
          <a:lstStyle/>
          <a:p>
            <a:pPr>
              <a:defRPr/>
            </a:pPr>
            <a:r>
              <a:rPr lang="en-US" sz="2200" dirty="0">
                <a:solidFill>
                  <a:srgbClr val="012A56"/>
                </a:solidFill>
              </a:rPr>
              <a:t>Typically, </a:t>
            </a:r>
            <a:r>
              <a:rPr lang="en-US" sz="2200" u="sng" dirty="0">
                <a:solidFill>
                  <a:srgbClr val="012A56"/>
                </a:solidFill>
                <a:latin typeface="Candara" panose="020E0502030303020204" pitchFamily="34" charset="0"/>
              </a:rPr>
              <a:t>Orange County, Florida, </a:t>
            </a:r>
            <a:r>
              <a:rPr lang="en-US" sz="2200" dirty="0">
                <a:solidFill>
                  <a:srgbClr val="012A56"/>
                </a:solidFill>
                <a:latin typeface="Candara" panose="020E0502030303020204" pitchFamily="34" charset="0"/>
              </a:rPr>
              <a:t>for Gua-Adv of the Person, only removes/delegates the following:</a:t>
            </a:r>
          </a:p>
          <a:p>
            <a:pPr marL="806450" indent="-342900">
              <a:buClr>
                <a:srgbClr val="012A56"/>
              </a:buClr>
              <a:buFont typeface="Arial" panose="020B0604020202020204" pitchFamily="34" charset="0"/>
              <a:buChar char="•"/>
              <a:defRPr/>
            </a:pPr>
            <a:r>
              <a:rPr lang="en-US" sz="2200" dirty="0">
                <a:solidFill>
                  <a:srgbClr val="012A56"/>
                </a:solidFill>
                <a:latin typeface="Candara" panose="020E0502030303020204" pitchFamily="34" charset="0"/>
              </a:rPr>
              <a:t> To apply for government benefits;</a:t>
            </a:r>
          </a:p>
          <a:p>
            <a:pPr marL="806450" indent="-342900">
              <a:buClr>
                <a:srgbClr val="012A56"/>
              </a:buClr>
              <a:buFont typeface="Arial" panose="020B0604020202020204" pitchFamily="34" charset="0"/>
              <a:buChar char="•"/>
              <a:defRPr/>
            </a:pPr>
            <a:r>
              <a:rPr lang="en-US" sz="2200" dirty="0">
                <a:solidFill>
                  <a:srgbClr val="012A56"/>
                </a:solidFill>
                <a:latin typeface="Candara" panose="020E0502030303020204" pitchFamily="34" charset="0"/>
              </a:rPr>
              <a:t> To determine residency and to consent to residential placement;</a:t>
            </a:r>
          </a:p>
          <a:p>
            <a:pPr marL="806450" indent="-342900">
              <a:buClr>
                <a:srgbClr val="012A56"/>
              </a:buClr>
              <a:buFont typeface="Arial" panose="020B0604020202020204" pitchFamily="34" charset="0"/>
              <a:buChar char="•"/>
              <a:defRPr/>
            </a:pPr>
            <a:r>
              <a:rPr lang="en-US" sz="2200" dirty="0">
                <a:solidFill>
                  <a:srgbClr val="012A56"/>
                </a:solidFill>
                <a:latin typeface="Candara" panose="020E0502030303020204" pitchFamily="34" charset="0"/>
              </a:rPr>
              <a:t> To consent to medical and mental health treatment;</a:t>
            </a:r>
          </a:p>
          <a:p>
            <a:pPr marL="806450" indent="-342900">
              <a:buClr>
                <a:srgbClr val="012A56"/>
              </a:buClr>
              <a:buFont typeface="Arial" panose="020B0604020202020204" pitchFamily="34" charset="0"/>
              <a:buChar char="•"/>
              <a:defRPr/>
            </a:pPr>
            <a:r>
              <a:rPr lang="en-US" sz="2200" dirty="0">
                <a:solidFill>
                  <a:srgbClr val="012A56"/>
                </a:solidFill>
                <a:latin typeface="Candara" panose="020E0502030303020204" pitchFamily="34" charset="0"/>
              </a:rPr>
              <a:t> To make decisions about social environment/social aspects of life; and</a:t>
            </a:r>
          </a:p>
          <a:p>
            <a:pPr marL="806450" indent="-342900">
              <a:buClr>
                <a:srgbClr val="012A56"/>
              </a:buClr>
              <a:buFont typeface="Arial" panose="020B0604020202020204" pitchFamily="34" charset="0"/>
              <a:buChar char="•"/>
              <a:defRPr/>
            </a:pPr>
            <a:r>
              <a:rPr lang="en-US" sz="2200" dirty="0">
                <a:solidFill>
                  <a:srgbClr val="012A56"/>
                </a:solidFill>
                <a:latin typeface="Candara" panose="020E0502030303020204" pitchFamily="34" charset="0"/>
              </a:rPr>
              <a:t> To make decisions regarding education and educational and </a:t>
            </a:r>
            <a:br>
              <a:rPr lang="en-US" sz="2200" dirty="0">
                <a:solidFill>
                  <a:srgbClr val="012A56"/>
                </a:solidFill>
                <a:latin typeface="Candara" panose="020E0502030303020204" pitchFamily="34" charset="0"/>
              </a:rPr>
            </a:br>
            <a:r>
              <a:rPr lang="en-US" sz="2200" dirty="0">
                <a:solidFill>
                  <a:srgbClr val="012A56"/>
                </a:solidFill>
                <a:latin typeface="Candara" panose="020E0502030303020204" pitchFamily="34" charset="0"/>
              </a:rPr>
              <a:t> vocational rehabilitation entitlements.</a:t>
            </a:r>
          </a:p>
          <a:p>
            <a:pPr>
              <a:defRPr/>
            </a:pPr>
            <a:r>
              <a:rPr lang="en-US" sz="2200" dirty="0">
                <a:solidFill>
                  <a:srgbClr val="012A56"/>
                </a:solidFill>
                <a:latin typeface="Candara" panose="020E0502030303020204" pitchFamily="34" charset="0"/>
              </a:rPr>
              <a:t>Note: This can change based on the preference of each circuit and/or judge. </a:t>
            </a:r>
          </a:p>
        </p:txBody>
      </p:sp>
    </p:spTree>
    <p:extLst>
      <p:ext uri="{BB962C8B-B14F-4D97-AF65-F5344CB8AC3E}">
        <p14:creationId xmlns:p14="http://schemas.microsoft.com/office/powerpoint/2010/main" val="37651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65CD5F-62DD-12B4-02E2-B62607B2F92D}"/>
              </a:ext>
            </a:extLst>
          </p:cNvPr>
          <p:cNvSpPr txBox="1">
            <a:spLocks noGrp="1"/>
          </p:cNvSpPr>
          <p:nvPr>
            <p:ph type="title" idx="4294967295"/>
          </p:nvPr>
        </p:nvSpPr>
        <p:spPr>
          <a:xfrm>
            <a:off x="1008404" y="1260505"/>
            <a:ext cx="6417891" cy="7540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300" b="1" i="0" u="none" strike="noStrike" kern="1200" cap="none" spc="0" normalizeH="0" baseline="0" noProof="0" dirty="0">
                <a:ln>
                  <a:noFill/>
                </a:ln>
                <a:solidFill>
                  <a:srgbClr val="012A56"/>
                </a:solidFill>
                <a:effectLst/>
                <a:uLnTx/>
                <a:uFillTx/>
                <a:latin typeface="Candara" panose="020E0502030303020204" pitchFamily="34" charset="0"/>
                <a:ea typeface="+mn-ea"/>
                <a:cs typeface="+mn-cs"/>
              </a:rPr>
              <a:t>Person First Language</a:t>
            </a:r>
            <a:endParaRPr kumimoji="0" lang="en-US" sz="43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p:txBody>
      </p:sp>
      <p:sp>
        <p:nvSpPr>
          <p:cNvPr id="3" name="TextBox 2">
            <a:extLst>
              <a:ext uri="{FF2B5EF4-FFF2-40B4-BE49-F238E27FC236}">
                <a16:creationId xmlns:a16="http://schemas.microsoft.com/office/drawing/2014/main" id="{902B55CF-CA6D-5D5D-2184-549470BD5C12}"/>
              </a:ext>
            </a:extLst>
          </p:cNvPr>
          <p:cNvSpPr txBox="1"/>
          <p:nvPr/>
        </p:nvSpPr>
        <p:spPr>
          <a:xfrm>
            <a:off x="1161161" y="2203307"/>
            <a:ext cx="9004062" cy="3139321"/>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012A56"/>
                </a:solidFill>
              </a:rPr>
              <a:t>Speak of the person first, then the disability. </a:t>
            </a:r>
          </a:p>
          <a:p>
            <a:pPr marL="285750" indent="-285750">
              <a:buFont typeface="Arial" panose="020B0604020202020204" pitchFamily="34" charset="0"/>
              <a:buChar char="•"/>
            </a:pPr>
            <a:r>
              <a:rPr lang="en-US" dirty="0">
                <a:solidFill>
                  <a:srgbClr val="012A56"/>
                </a:solidFill>
              </a:rPr>
              <a:t>Emphasize abilities, not limitations. </a:t>
            </a:r>
          </a:p>
          <a:p>
            <a:pPr marL="285750" indent="-285750">
              <a:buFont typeface="Arial" panose="020B0604020202020204" pitchFamily="34" charset="0"/>
              <a:buChar char="•"/>
            </a:pPr>
            <a:r>
              <a:rPr lang="en-US" dirty="0">
                <a:solidFill>
                  <a:srgbClr val="012A56"/>
                </a:solidFill>
              </a:rPr>
              <a:t>Do not label people as part of a disability group. Don’t say “the disabled;” say “people with disabilities.” </a:t>
            </a:r>
          </a:p>
          <a:p>
            <a:pPr marL="285750" indent="-285750">
              <a:buFont typeface="Arial" panose="020B0604020202020204" pitchFamily="34" charset="0"/>
              <a:buChar char="•"/>
            </a:pPr>
            <a:r>
              <a:rPr lang="en-US" dirty="0">
                <a:solidFill>
                  <a:srgbClr val="012A56"/>
                </a:solidFill>
              </a:rPr>
              <a:t>Don’t give excessive praise or attention to a person with a disability; don’t patronize them. Choice and independence are important. Let the person do or speak for him or herself as much as possible. </a:t>
            </a:r>
          </a:p>
          <a:p>
            <a:pPr marL="285750" indent="-285750">
              <a:buFont typeface="Arial" panose="020B0604020202020204" pitchFamily="34" charset="0"/>
              <a:buChar char="•"/>
            </a:pPr>
            <a:r>
              <a:rPr lang="en-US" dirty="0">
                <a:solidFill>
                  <a:srgbClr val="012A56"/>
                </a:solidFill>
              </a:rPr>
              <a:t>A disability is a functional limitation that interferes with a person’s ability to walk, hear, talk, learn, etc. </a:t>
            </a:r>
          </a:p>
          <a:p>
            <a:pPr marL="285750" indent="-285750">
              <a:buFont typeface="Arial" panose="020B0604020202020204" pitchFamily="34" charset="0"/>
              <a:buChar char="•"/>
            </a:pPr>
            <a:r>
              <a:rPr lang="en-US" dirty="0">
                <a:solidFill>
                  <a:srgbClr val="012A56"/>
                </a:solidFill>
              </a:rPr>
              <a:t>Use handicap to describe a situation or barrier imposed by society, the environment, or oneself. </a:t>
            </a:r>
          </a:p>
        </p:txBody>
      </p:sp>
    </p:spTree>
    <p:extLst>
      <p:ext uri="{BB962C8B-B14F-4D97-AF65-F5344CB8AC3E}">
        <p14:creationId xmlns:p14="http://schemas.microsoft.com/office/powerpoint/2010/main" val="4229262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A44D2-571C-929A-4088-304C33AFE2B2}"/>
              </a:ext>
            </a:extLst>
          </p:cNvPr>
          <p:cNvSpPr>
            <a:spLocks noGrp="1"/>
          </p:cNvSpPr>
          <p:nvPr>
            <p:ph type="title"/>
          </p:nvPr>
        </p:nvSpPr>
        <p:spPr>
          <a:xfrm>
            <a:off x="581147" y="598487"/>
            <a:ext cx="10058400" cy="1449388"/>
          </a:xfrm>
        </p:spPr>
        <p:txBody>
          <a:bodyPr>
            <a:normAutofit/>
          </a:bodyPr>
          <a:lstStyle/>
          <a:p>
            <a:pPr>
              <a:defRPr/>
            </a:pPr>
            <a:r>
              <a:rPr lang="en-US" sz="4300" b="1" dirty="0">
                <a:solidFill>
                  <a:srgbClr val="012A56"/>
                </a:solidFill>
                <a:latin typeface="Candara" panose="020E0502030303020204" pitchFamily="34" charset="0"/>
              </a:rPr>
              <a:t>What Does the Local Circuit Court Require:</a:t>
            </a:r>
            <a:endParaRPr lang="en-US" sz="4300" dirty="0"/>
          </a:p>
        </p:txBody>
      </p:sp>
      <p:sp>
        <p:nvSpPr>
          <p:cNvPr id="3" name="Content Placeholder 2">
            <a:extLst>
              <a:ext uri="{FF2B5EF4-FFF2-40B4-BE49-F238E27FC236}">
                <a16:creationId xmlns:a16="http://schemas.microsoft.com/office/drawing/2014/main" id="{7590F0B8-AE14-324A-71C0-EB97D983244F}"/>
              </a:ext>
            </a:extLst>
          </p:cNvPr>
          <p:cNvSpPr>
            <a:spLocks noGrp="1"/>
          </p:cNvSpPr>
          <p:nvPr>
            <p:ph idx="1"/>
          </p:nvPr>
        </p:nvSpPr>
        <p:spPr>
          <a:xfrm>
            <a:off x="741903" y="1829002"/>
            <a:ext cx="10058400" cy="4022725"/>
          </a:xfrm>
        </p:spPr>
        <p:txBody>
          <a:bodyPr/>
          <a:lstStyle/>
          <a:p>
            <a:pPr>
              <a:defRPr/>
            </a:pPr>
            <a:endParaRPr lang="en-US" dirty="0">
              <a:solidFill>
                <a:srgbClr val="012A56"/>
              </a:solidFill>
              <a:latin typeface="Candara" panose="020E0502030303020204" pitchFamily="34" charset="0"/>
            </a:endParaRPr>
          </a:p>
          <a:p>
            <a:pPr>
              <a:buClr>
                <a:srgbClr val="012A56"/>
              </a:buClr>
              <a:buFont typeface="Arial" panose="020B0604020202020204" pitchFamily="34" charset="0"/>
              <a:buChar char="•"/>
              <a:defRPr/>
            </a:pPr>
            <a:r>
              <a:rPr lang="en-US" sz="2200" b="1" dirty="0">
                <a:solidFill>
                  <a:srgbClr val="012A56"/>
                </a:solidFill>
                <a:latin typeface="Candara" panose="020E0502030303020204" pitchFamily="34" charset="0"/>
              </a:rPr>
              <a:t>Some but not all</a:t>
            </a:r>
            <a:r>
              <a:rPr lang="en-US" sz="2200" dirty="0">
                <a:solidFill>
                  <a:srgbClr val="012A56"/>
                </a:solidFill>
                <a:latin typeface="Candara" panose="020E0502030303020204" pitchFamily="34" charset="0"/>
              </a:rPr>
              <a:t>: What if the person with a disability clearly does not possess the ability to exercise </a:t>
            </a:r>
            <a:r>
              <a:rPr lang="en-US" sz="2200" u="sng" dirty="0">
                <a:solidFill>
                  <a:srgbClr val="012A56"/>
                </a:solidFill>
                <a:latin typeface="Candara" panose="020E0502030303020204" pitchFamily="34" charset="0"/>
              </a:rPr>
              <a:t>any</a:t>
            </a:r>
            <a:r>
              <a:rPr lang="en-US" sz="2200" dirty="0">
                <a:solidFill>
                  <a:srgbClr val="012A56"/>
                </a:solidFill>
                <a:latin typeface="Candara" panose="020E0502030303020204" pitchFamily="34" charset="0"/>
              </a:rPr>
              <a:t> rights?</a:t>
            </a:r>
          </a:p>
          <a:p>
            <a:pPr>
              <a:buClr>
                <a:srgbClr val="012A56"/>
              </a:buClr>
              <a:buFont typeface="Arial" panose="020B0604020202020204" pitchFamily="34" charset="0"/>
              <a:buChar char="•"/>
              <a:defRPr/>
            </a:pPr>
            <a:r>
              <a:rPr lang="en-US" sz="2200" b="1" dirty="0">
                <a:solidFill>
                  <a:srgbClr val="012A56"/>
                </a:solidFill>
                <a:latin typeface="Candara" panose="020E0502030303020204" pitchFamily="34" charset="0"/>
              </a:rPr>
              <a:t>ABLE accounts</a:t>
            </a:r>
            <a:r>
              <a:rPr lang="en-US" sz="2200" dirty="0">
                <a:solidFill>
                  <a:srgbClr val="012A56"/>
                </a:solidFill>
                <a:latin typeface="Candara" panose="020E0502030303020204" pitchFamily="34" charset="0"/>
              </a:rPr>
              <a:t>: Does the local circuit court/judge require a Guardian Advocacy of the </a:t>
            </a:r>
            <a:r>
              <a:rPr lang="en-US" sz="2200" u="sng" dirty="0">
                <a:solidFill>
                  <a:srgbClr val="012A56"/>
                </a:solidFill>
                <a:latin typeface="Candara" panose="020E0502030303020204" pitchFamily="34" charset="0"/>
              </a:rPr>
              <a:t>Property</a:t>
            </a:r>
            <a:r>
              <a:rPr lang="en-US" sz="2200" dirty="0">
                <a:solidFill>
                  <a:srgbClr val="012A56"/>
                </a:solidFill>
                <a:latin typeface="Candara" panose="020E0502030303020204" pitchFamily="34" charset="0"/>
              </a:rPr>
              <a:t> as well if the individual with IDD has an ABLE account? </a:t>
            </a:r>
          </a:p>
          <a:p>
            <a:pPr>
              <a:buClr>
                <a:srgbClr val="012A56"/>
              </a:buClr>
              <a:buFont typeface="Arial" panose="020B0604020202020204" pitchFamily="34" charset="0"/>
              <a:buChar char="•"/>
              <a:defRPr/>
            </a:pPr>
            <a:r>
              <a:rPr lang="en-US" sz="2200" b="1" dirty="0">
                <a:solidFill>
                  <a:srgbClr val="012A56"/>
                </a:solidFill>
                <a:latin typeface="Candara" panose="020E0502030303020204" pitchFamily="34" charset="0"/>
              </a:rPr>
              <a:t>Does the circuit/court require the guardian/guardian advocate to account for special needs trusts? </a:t>
            </a:r>
            <a:r>
              <a:rPr lang="en-US" sz="2200" dirty="0">
                <a:solidFill>
                  <a:srgbClr val="012A56"/>
                </a:solidFill>
                <a:latin typeface="Candara" panose="020E0502030303020204" pitchFamily="34" charset="0"/>
              </a:rPr>
              <a:t>What if the trustee is a corporate trustee?</a:t>
            </a:r>
          </a:p>
          <a:p>
            <a:pPr>
              <a:buClr>
                <a:srgbClr val="012A56"/>
              </a:buClr>
              <a:buFont typeface="Arial" panose="020B0604020202020204" pitchFamily="34" charset="0"/>
              <a:buChar char="•"/>
              <a:defRPr/>
            </a:pPr>
            <a:r>
              <a:rPr lang="en-US" sz="2200" b="1" dirty="0">
                <a:solidFill>
                  <a:srgbClr val="012A56"/>
                </a:solidFill>
                <a:latin typeface="Candara" panose="020E0502030303020204" pitchFamily="34" charset="0"/>
              </a:rPr>
              <a:t>How does the local judge treat a non-felonious criminal background for </a:t>
            </a:r>
            <a:br>
              <a:rPr lang="en-US" sz="2200" b="1" dirty="0">
                <a:solidFill>
                  <a:srgbClr val="012A56"/>
                </a:solidFill>
                <a:latin typeface="Candara" panose="020E0502030303020204" pitchFamily="34" charset="0"/>
              </a:rPr>
            </a:br>
            <a:r>
              <a:rPr lang="en-US" sz="2200" b="1" dirty="0">
                <a:solidFill>
                  <a:srgbClr val="012A56"/>
                </a:solidFill>
                <a:latin typeface="Candara" panose="020E0502030303020204" pitchFamily="34" charset="0"/>
              </a:rPr>
              <a:t>the proposed Guardian Advocate?  Or Bad credit? </a:t>
            </a:r>
          </a:p>
        </p:txBody>
      </p:sp>
    </p:spTree>
    <p:extLst>
      <p:ext uri="{BB962C8B-B14F-4D97-AF65-F5344CB8AC3E}">
        <p14:creationId xmlns:p14="http://schemas.microsoft.com/office/powerpoint/2010/main" val="1822022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267A353-A322-35C8-D615-172355EAC515}"/>
              </a:ext>
            </a:extLst>
          </p:cNvPr>
          <p:cNvSpPr txBox="1">
            <a:spLocks/>
          </p:cNvSpPr>
          <p:nvPr/>
        </p:nvSpPr>
        <p:spPr>
          <a:xfrm>
            <a:off x="328245" y="1296378"/>
            <a:ext cx="5048373" cy="755650"/>
          </a:xfrm>
          <a:prstGeom prst="rect">
            <a:avLst/>
          </a:prstGeom>
        </p:spPr>
        <p:txBody>
          <a:bodyPr>
            <a:normAutofit/>
          </a:bodyPr>
          <a:lst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lgn="ctr" eaLnBrk="1" fontAlgn="auto" hangingPunct="1">
              <a:spcAft>
                <a:spcPts val="0"/>
              </a:spcAft>
              <a:defRPr/>
            </a:pPr>
            <a:r>
              <a:rPr lang="en-US" sz="4300" b="1" dirty="0">
                <a:solidFill>
                  <a:srgbClr val="012A56"/>
                </a:solidFill>
                <a:latin typeface="Candara" panose="020E0502030303020204" pitchFamily="34" charset="0"/>
              </a:rPr>
              <a:t>2026 Florida Statutes</a:t>
            </a:r>
          </a:p>
        </p:txBody>
      </p:sp>
      <p:sp>
        <p:nvSpPr>
          <p:cNvPr id="23555" name="Rectangle 2">
            <a:extLst>
              <a:ext uri="{FF2B5EF4-FFF2-40B4-BE49-F238E27FC236}">
                <a16:creationId xmlns:a16="http://schemas.microsoft.com/office/drawing/2014/main" id="{AC9C83D1-4493-CE1F-C529-711E1A1B2417}"/>
              </a:ext>
            </a:extLst>
          </p:cNvPr>
          <p:cNvSpPr>
            <a:spLocks noChangeArrowheads="1"/>
          </p:cNvSpPr>
          <p:nvPr/>
        </p:nvSpPr>
        <p:spPr bwMode="auto">
          <a:xfrm>
            <a:off x="282100" y="2586845"/>
            <a:ext cx="11485562" cy="378565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n-US" altLang="en-US" sz="2200" dirty="0">
                <a:solidFill>
                  <a:srgbClr val="012A56"/>
                </a:solidFill>
                <a:latin typeface="Candara" panose="020E0502030303020204" pitchFamily="34" charset="0"/>
                <a:cs typeface="Arial" panose="020B0604020202020204" pitchFamily="34" charset="0"/>
              </a:rPr>
              <a:t>Fla. Stat. § 393.12 Capacity; appointment of guardian advocate.—</a:t>
            </a:r>
          </a:p>
          <a:p>
            <a:pPr eaLnBrk="1" hangingPunct="1">
              <a:lnSpc>
                <a:spcPct val="100000"/>
              </a:lnSpc>
              <a:spcBef>
                <a:spcPct val="0"/>
              </a:spcBef>
              <a:buFontTx/>
              <a:buNone/>
              <a:defRPr/>
            </a:pPr>
            <a:r>
              <a:rPr lang="en-US" altLang="en-US" sz="2200" dirty="0">
                <a:solidFill>
                  <a:srgbClr val="012A56"/>
                </a:solidFill>
                <a:latin typeface="Candara" panose="020E0502030303020204" pitchFamily="34" charset="0"/>
                <a:cs typeface="Arial" panose="020B0604020202020204" pitchFamily="34" charset="0"/>
              </a:rPr>
              <a:t>(1) CAPACITY.—</a:t>
            </a:r>
          </a:p>
          <a:p>
            <a:pPr marL="1371600" indent="-1371600" eaLnBrk="1" hangingPunct="1">
              <a:lnSpc>
                <a:spcPct val="100000"/>
              </a:lnSpc>
              <a:spcBef>
                <a:spcPct val="0"/>
              </a:spcBef>
              <a:buFont typeface="Arial" panose="020B0604020202020204" pitchFamily="34" charset="0"/>
              <a:buNone/>
              <a:defRPr/>
            </a:pPr>
            <a:r>
              <a:rPr lang="en-US" altLang="en-US" sz="2200" dirty="0">
                <a:solidFill>
                  <a:srgbClr val="012A56"/>
                </a:solidFill>
                <a:latin typeface="Candara" panose="020E0502030303020204" pitchFamily="34" charset="0"/>
                <a:cs typeface="Arial" panose="020B0604020202020204" pitchFamily="34" charset="0"/>
              </a:rPr>
              <a:t>         (a)  A person with a developmental disability may not be presumed incapacitated solely by reason of his or her acceptance in nonresidential services or admission to residential care and may not be denied the full exercise of all legal rights guaranteed to citizens of this state and of the United States.</a:t>
            </a:r>
          </a:p>
          <a:p>
            <a:pPr marL="1371600" indent="-1371600" eaLnBrk="1" hangingPunct="1">
              <a:lnSpc>
                <a:spcPct val="100000"/>
              </a:lnSpc>
              <a:spcBef>
                <a:spcPct val="0"/>
              </a:spcBef>
              <a:buFontTx/>
              <a:buNone/>
              <a:defRPr/>
            </a:pPr>
            <a:r>
              <a:rPr lang="en-US" altLang="en-US" sz="2200" dirty="0">
                <a:solidFill>
                  <a:srgbClr val="012A56"/>
                </a:solidFill>
                <a:latin typeface="Candara" panose="020E0502030303020204" pitchFamily="34" charset="0"/>
                <a:cs typeface="Arial" panose="020B0604020202020204" pitchFamily="34" charset="0"/>
              </a:rPr>
              <a:t>         (b)  </a:t>
            </a:r>
            <a:r>
              <a:rPr lang="en-US" altLang="en-US" sz="2200" b="1" dirty="0">
                <a:solidFill>
                  <a:srgbClr val="012A56"/>
                </a:solidFill>
                <a:latin typeface="Candara" panose="020E0502030303020204" pitchFamily="34" charset="0"/>
                <a:cs typeface="Arial" panose="020B0604020202020204" pitchFamily="34" charset="0"/>
              </a:rPr>
              <a:t>The determination of incapacity of a person </a:t>
            </a:r>
            <a:r>
              <a:rPr lang="en-US" altLang="en-US" sz="2200" dirty="0">
                <a:solidFill>
                  <a:srgbClr val="012A56"/>
                </a:solidFill>
                <a:latin typeface="Candara" panose="020E0502030303020204" pitchFamily="34" charset="0"/>
                <a:cs typeface="Arial" panose="020B0604020202020204" pitchFamily="34" charset="0"/>
              </a:rPr>
              <a:t>with a developmental disability </a:t>
            </a:r>
            <a:br>
              <a:rPr lang="en-US" altLang="en-US" sz="2200" dirty="0">
                <a:solidFill>
                  <a:srgbClr val="012A56"/>
                </a:solidFill>
                <a:latin typeface="Candara" panose="020E0502030303020204" pitchFamily="34" charset="0"/>
                <a:cs typeface="Arial" panose="020B0604020202020204" pitchFamily="34" charset="0"/>
              </a:rPr>
            </a:br>
            <a:r>
              <a:rPr lang="en-US" altLang="en-US" sz="2200" dirty="0">
                <a:solidFill>
                  <a:srgbClr val="012A56"/>
                </a:solidFill>
                <a:latin typeface="Candara" panose="020E0502030303020204" pitchFamily="34" charset="0"/>
                <a:cs typeface="Arial" panose="020B0604020202020204" pitchFamily="34" charset="0"/>
              </a:rPr>
              <a:t>and the appointment of a guardian </a:t>
            </a:r>
            <a:r>
              <a:rPr lang="en-US" altLang="en-US" sz="2200" b="1" dirty="0">
                <a:solidFill>
                  <a:srgbClr val="012A56"/>
                </a:solidFill>
                <a:latin typeface="Candara" panose="020E0502030303020204" pitchFamily="34" charset="0"/>
                <a:cs typeface="Arial" panose="020B0604020202020204" pitchFamily="34" charset="0"/>
              </a:rPr>
              <a:t>must be conducted in a separate </a:t>
            </a:r>
            <a:br>
              <a:rPr lang="en-US" altLang="en-US" sz="2200" b="1" dirty="0">
                <a:solidFill>
                  <a:srgbClr val="012A56"/>
                </a:solidFill>
                <a:latin typeface="Candara" panose="020E0502030303020204" pitchFamily="34" charset="0"/>
                <a:cs typeface="Arial" panose="020B0604020202020204" pitchFamily="34" charset="0"/>
              </a:rPr>
            </a:br>
            <a:r>
              <a:rPr lang="en-US" altLang="en-US" sz="2200" b="1" dirty="0">
                <a:solidFill>
                  <a:srgbClr val="012A56"/>
                </a:solidFill>
                <a:latin typeface="Candara" panose="020E0502030303020204" pitchFamily="34" charset="0"/>
                <a:cs typeface="Arial" panose="020B0604020202020204" pitchFamily="34" charset="0"/>
              </a:rPr>
              <a:t>proceeding </a:t>
            </a:r>
            <a:r>
              <a:rPr lang="en-US" altLang="en-US" sz="2200" dirty="0">
                <a:solidFill>
                  <a:srgbClr val="012A56"/>
                </a:solidFill>
                <a:latin typeface="Candara" panose="020E0502030303020204" pitchFamily="34" charset="0"/>
                <a:cs typeface="Arial" panose="020B0604020202020204" pitchFamily="34" charset="0"/>
              </a:rPr>
              <a:t>according to the procedures and requirements of </a:t>
            </a:r>
            <a:br>
              <a:rPr lang="en-US" altLang="en-US" sz="2200" dirty="0">
                <a:solidFill>
                  <a:srgbClr val="012A56"/>
                </a:solidFill>
                <a:latin typeface="Candara" panose="020E0502030303020204" pitchFamily="34" charset="0"/>
                <a:cs typeface="Arial" panose="020B0604020202020204" pitchFamily="34" charset="0"/>
              </a:rPr>
            </a:br>
            <a:r>
              <a:rPr lang="en-US" altLang="en-US" sz="2200" dirty="0">
                <a:solidFill>
                  <a:srgbClr val="012A56"/>
                </a:solidFill>
                <a:latin typeface="Candara" panose="020E0502030303020204" pitchFamily="34" charset="0"/>
                <a:cs typeface="Arial" panose="020B0604020202020204" pitchFamily="34" charset="0"/>
              </a:rPr>
              <a:t>chapter 744 and the Florida Probate Rules.</a:t>
            </a:r>
          </a:p>
          <a:p>
            <a:pPr eaLnBrk="1" hangingPunct="1">
              <a:lnSpc>
                <a:spcPct val="100000"/>
              </a:lnSpc>
              <a:spcBef>
                <a:spcPct val="0"/>
              </a:spcBef>
              <a:buFontTx/>
              <a:buNone/>
              <a:defRPr/>
            </a:pPr>
            <a:endParaRPr lang="en-US" altLang="en-US" sz="2000" dirty="0">
              <a:solidFill>
                <a:srgbClr val="012A56"/>
              </a:solidFill>
              <a:latin typeface="Candara" panose="020E0502030303020204" pitchFamily="34" charset="0"/>
              <a:cs typeface="Arial" panose="020B0604020202020204" pitchFamily="34" charset="0"/>
            </a:endParaRPr>
          </a:p>
        </p:txBody>
      </p:sp>
      <p:sp>
        <p:nvSpPr>
          <p:cNvPr id="33796" name="TextBox 4">
            <a:extLst>
              <a:ext uri="{FF2B5EF4-FFF2-40B4-BE49-F238E27FC236}">
                <a16:creationId xmlns:a16="http://schemas.microsoft.com/office/drawing/2014/main" id="{C35FD8E2-494D-4416-EA14-69CAA291E242}"/>
              </a:ext>
            </a:extLst>
          </p:cNvPr>
          <p:cNvSpPr txBox="1">
            <a:spLocks noChangeArrowheads="1"/>
          </p:cNvSpPr>
          <p:nvPr/>
        </p:nvSpPr>
        <p:spPr bwMode="auto">
          <a:xfrm>
            <a:off x="4731016" y="1878820"/>
            <a:ext cx="2968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b="1" u="sng" dirty="0">
                <a:solidFill>
                  <a:srgbClr val="012A56"/>
                </a:solidFill>
                <a:latin typeface="Candara" panose="020E0502030303020204" pitchFamily="34" charset="0"/>
                <a:cs typeface="Arial" panose="020B0604020202020204" pitchFamily="34" charset="0"/>
              </a:rPr>
              <a:t>Title XXIX</a:t>
            </a:r>
          </a:p>
          <a:p>
            <a:pPr eaLnBrk="1" hangingPunct="1"/>
            <a:r>
              <a:rPr lang="en-US" altLang="en-US" sz="2000" b="1" dirty="0">
                <a:solidFill>
                  <a:srgbClr val="012A56"/>
                </a:solidFill>
                <a:latin typeface="Candara" panose="020E0502030303020204" pitchFamily="34" charset="0"/>
                <a:cs typeface="Arial" panose="020B0604020202020204" pitchFamily="34" charset="0"/>
              </a:rPr>
              <a:t>PUBLIC HEALTH</a:t>
            </a:r>
          </a:p>
        </p:txBody>
      </p:sp>
      <p:sp>
        <p:nvSpPr>
          <p:cNvPr id="33797" name="TextBox 5">
            <a:extLst>
              <a:ext uri="{FF2B5EF4-FFF2-40B4-BE49-F238E27FC236}">
                <a16:creationId xmlns:a16="http://schemas.microsoft.com/office/drawing/2014/main" id="{87C75CE2-6D4D-0A15-980B-2504FCA91290}"/>
              </a:ext>
            </a:extLst>
          </p:cNvPr>
          <p:cNvSpPr txBox="1">
            <a:spLocks noGrp="1" noChangeArrowheads="1"/>
          </p:cNvSpPr>
          <p:nvPr>
            <p:ph type="title" idx="4294967295"/>
          </p:nvPr>
        </p:nvSpPr>
        <p:spPr bwMode="auto">
          <a:xfrm>
            <a:off x="379826" y="1755848"/>
            <a:ext cx="4299609" cy="83099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12A56"/>
                </a:solidFill>
                <a:effectLst/>
                <a:uLnTx/>
                <a:uFillTx/>
                <a:latin typeface="Candara" panose="020E0502030303020204" pitchFamily="34" charset="0"/>
                <a:ea typeface="+mn-ea"/>
                <a:cs typeface="Arial" panose="020B0604020202020204" pitchFamily="34" charset="0"/>
              </a:rPr>
              <a:t>Chapter 393</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12A56"/>
                </a:solidFill>
                <a:effectLst/>
                <a:uLnTx/>
                <a:uFillTx/>
                <a:latin typeface="Candara" panose="020E0502030303020204" pitchFamily="34" charset="0"/>
                <a:ea typeface="+mn-ea"/>
                <a:cs typeface="Arial" panose="020B0604020202020204" pitchFamily="34" charset="0"/>
              </a:rPr>
              <a:t>DEVELOPMENTAL DISABILITIES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B4F839FE-8EC5-CEF9-9409-34971D0C08B1}"/>
              </a:ext>
            </a:extLst>
          </p:cNvPr>
          <p:cNvSpPr>
            <a:spLocks noGrp="1"/>
          </p:cNvSpPr>
          <p:nvPr>
            <p:ph type="title"/>
          </p:nvPr>
        </p:nvSpPr>
        <p:spPr>
          <a:xfrm>
            <a:off x="109587" y="762879"/>
            <a:ext cx="6652284" cy="1325563"/>
          </a:xfrm>
        </p:spPr>
        <p:txBody>
          <a:bodyPr>
            <a:normAutofit/>
          </a:bodyPr>
          <a:lstStyle/>
          <a:p>
            <a:pPr algn="r" eaLnBrk="1" fontAlgn="auto" hangingPunct="1">
              <a:spcAft>
                <a:spcPts val="0"/>
              </a:spcAft>
              <a:defRPr/>
            </a:pPr>
            <a:r>
              <a:rPr lang="en-US" altLang="en-US" sz="4300" b="1" dirty="0">
                <a:solidFill>
                  <a:srgbClr val="012A56"/>
                </a:solidFill>
                <a:latin typeface="Candara" panose="020E0502030303020204" pitchFamily="34" charset="0"/>
              </a:rPr>
              <a:t>2026 Florida Statutes cont. </a:t>
            </a:r>
            <a:endParaRPr lang="en-US" altLang="en-US" sz="4300" dirty="0">
              <a:solidFill>
                <a:schemeClr val="tx1">
                  <a:lumMod val="75000"/>
                  <a:lumOff val="25000"/>
                </a:schemeClr>
              </a:solidFill>
            </a:endParaRPr>
          </a:p>
        </p:txBody>
      </p:sp>
      <p:sp>
        <p:nvSpPr>
          <p:cNvPr id="33795" name="TextBox 3">
            <a:extLst>
              <a:ext uri="{FF2B5EF4-FFF2-40B4-BE49-F238E27FC236}">
                <a16:creationId xmlns:a16="http://schemas.microsoft.com/office/drawing/2014/main" id="{50806C0D-0D08-C6D2-01A0-CC0F64AB102A}"/>
              </a:ext>
            </a:extLst>
          </p:cNvPr>
          <p:cNvSpPr txBox="1">
            <a:spLocks noChangeArrowheads="1"/>
          </p:cNvSpPr>
          <p:nvPr/>
        </p:nvSpPr>
        <p:spPr bwMode="auto">
          <a:xfrm>
            <a:off x="180628" y="2088442"/>
            <a:ext cx="10058400" cy="463203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None/>
              <a:defRPr/>
            </a:pPr>
            <a:r>
              <a:rPr lang="en-US" altLang="en-US" sz="2200" dirty="0">
                <a:solidFill>
                  <a:srgbClr val="012A56"/>
                </a:solidFill>
                <a:latin typeface="Trebuchet MS" panose="020B0603020202020204" pitchFamily="34" charset="0"/>
                <a:cs typeface="Arial" panose="020B0604020202020204" pitchFamily="34" charset="0"/>
              </a:rPr>
              <a:t>Fla. Stat. § 393.12 (2) APPOINTMENT OF A GUARDIAN ADVOCATE.—</a:t>
            </a:r>
          </a:p>
          <a:p>
            <a:pPr marL="1371600" indent="-1371600" eaLnBrk="1" hangingPunct="1">
              <a:lnSpc>
                <a:spcPct val="150000"/>
              </a:lnSpc>
              <a:spcBef>
                <a:spcPct val="0"/>
              </a:spcBef>
              <a:buFontTx/>
              <a:buNone/>
              <a:defRPr/>
            </a:pPr>
            <a:r>
              <a:rPr lang="en-US" altLang="en-US" sz="1600" dirty="0">
                <a:solidFill>
                  <a:srgbClr val="012A56"/>
                </a:solidFill>
                <a:latin typeface="Trebuchet MS" panose="020B0603020202020204" pitchFamily="34" charset="0"/>
                <a:cs typeface="Arial" panose="020B0604020202020204" pitchFamily="34" charset="0"/>
              </a:rPr>
              <a:t>          (a)  A circuit court may appoint a guardian advocate, </a:t>
            </a:r>
            <a:r>
              <a:rPr lang="en-US" altLang="en-US" sz="1600" b="1" dirty="0">
                <a:solidFill>
                  <a:srgbClr val="012A56"/>
                </a:solidFill>
                <a:latin typeface="Trebuchet MS" panose="020B0603020202020204" pitchFamily="34" charset="0"/>
                <a:cs typeface="Arial" panose="020B0604020202020204" pitchFamily="34" charset="0"/>
              </a:rPr>
              <a:t>without an adjudication of incapacity</a:t>
            </a:r>
            <a:r>
              <a:rPr lang="en-US" altLang="en-US" sz="1600" dirty="0">
                <a:solidFill>
                  <a:srgbClr val="012A56"/>
                </a:solidFill>
                <a:latin typeface="Trebuchet MS" panose="020B0603020202020204" pitchFamily="34" charset="0"/>
                <a:cs typeface="Arial" panose="020B0604020202020204" pitchFamily="34" charset="0"/>
              </a:rPr>
              <a:t>, for a person with developmental disabilities if the person lacks the </a:t>
            </a:r>
            <a:r>
              <a:rPr lang="en-US" altLang="en-US" sz="1600" dirty="0" err="1">
                <a:solidFill>
                  <a:srgbClr val="012A56"/>
                </a:solidFill>
                <a:latin typeface="Trebuchet MS" panose="020B0603020202020204" pitchFamily="34" charset="0"/>
                <a:cs typeface="Arial" panose="020B0604020202020204" pitchFamily="34" charset="0"/>
              </a:rPr>
              <a:t>decisionmaking</a:t>
            </a:r>
            <a:r>
              <a:rPr lang="en-US" altLang="en-US" sz="1600" dirty="0">
                <a:solidFill>
                  <a:srgbClr val="012A56"/>
                </a:solidFill>
                <a:latin typeface="Trebuchet MS" panose="020B0603020202020204" pitchFamily="34" charset="0"/>
                <a:cs typeface="Arial" panose="020B0604020202020204" pitchFamily="34" charset="0"/>
              </a:rPr>
              <a:t> ability to do some, but not all, of the </a:t>
            </a:r>
            <a:r>
              <a:rPr lang="en-US" altLang="en-US" sz="1600" dirty="0" err="1">
                <a:solidFill>
                  <a:srgbClr val="012A56"/>
                </a:solidFill>
                <a:latin typeface="Trebuchet MS" panose="020B0603020202020204" pitchFamily="34" charset="0"/>
                <a:cs typeface="Arial" panose="020B0604020202020204" pitchFamily="34" charset="0"/>
              </a:rPr>
              <a:t>decisionmaking</a:t>
            </a:r>
            <a:r>
              <a:rPr lang="en-US" altLang="en-US" sz="1600" dirty="0">
                <a:solidFill>
                  <a:srgbClr val="012A56"/>
                </a:solidFill>
                <a:latin typeface="Trebuchet MS" panose="020B0603020202020204" pitchFamily="34" charset="0"/>
                <a:cs typeface="Arial" panose="020B0604020202020204" pitchFamily="34" charset="0"/>
              </a:rPr>
              <a:t> tasks necessary to care for his or her person or property or if the person has voluntarily petitioned for the appointment of a guardian advocate. In determining whether to appoint a guardian advocate, the court shall consider the person’s unique needs and abilities, including, but not limited to, the person’s ability to independently exercise his or her rights with appropriate assistance, and may only delegate </a:t>
            </a:r>
            <a:r>
              <a:rPr lang="en-US" altLang="en-US" sz="1600" dirty="0" err="1">
                <a:solidFill>
                  <a:srgbClr val="012A56"/>
                </a:solidFill>
                <a:latin typeface="Trebuchet MS" panose="020B0603020202020204" pitchFamily="34" charset="0"/>
                <a:cs typeface="Arial" panose="020B0604020202020204" pitchFamily="34" charset="0"/>
              </a:rPr>
              <a:t>decisionmaking</a:t>
            </a:r>
            <a:r>
              <a:rPr lang="en-US" altLang="en-US" sz="1600" dirty="0">
                <a:solidFill>
                  <a:srgbClr val="012A56"/>
                </a:solidFill>
                <a:latin typeface="Trebuchet MS" panose="020B0603020202020204" pitchFamily="34" charset="0"/>
                <a:cs typeface="Arial" panose="020B0604020202020204" pitchFamily="34" charset="0"/>
              </a:rPr>
              <a:t> tasks that the person lacks the </a:t>
            </a:r>
            <a:r>
              <a:rPr lang="en-US" altLang="en-US" sz="1600" dirty="0" err="1">
                <a:solidFill>
                  <a:srgbClr val="012A56"/>
                </a:solidFill>
                <a:latin typeface="Trebuchet MS" panose="020B0603020202020204" pitchFamily="34" charset="0"/>
                <a:cs typeface="Arial" panose="020B0604020202020204" pitchFamily="34" charset="0"/>
              </a:rPr>
              <a:t>decisionmaking</a:t>
            </a:r>
            <a:r>
              <a:rPr lang="en-US" altLang="en-US" sz="1600" dirty="0">
                <a:solidFill>
                  <a:srgbClr val="012A56"/>
                </a:solidFill>
                <a:latin typeface="Trebuchet MS" panose="020B0603020202020204" pitchFamily="34" charset="0"/>
                <a:cs typeface="Arial" panose="020B0604020202020204" pitchFamily="34" charset="0"/>
              </a:rPr>
              <a:t> ability to exercise. Except as otherwise specified, the proceeding shall be governed by the Florida Rules of Probate Procedure.</a:t>
            </a:r>
          </a:p>
          <a:p>
            <a:pPr>
              <a:lnSpc>
                <a:spcPct val="100000"/>
              </a:lnSpc>
              <a:spcBef>
                <a:spcPct val="0"/>
              </a:spcBef>
              <a:buFontTx/>
              <a:buNone/>
              <a:defRPr/>
            </a:pPr>
            <a:endParaRPr lang="en-US" altLang="en-US" sz="2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B4F839FE-8EC5-CEF9-9409-34971D0C08B1}"/>
              </a:ext>
            </a:extLst>
          </p:cNvPr>
          <p:cNvSpPr>
            <a:spLocks noGrp="1"/>
          </p:cNvSpPr>
          <p:nvPr>
            <p:ph type="title"/>
          </p:nvPr>
        </p:nvSpPr>
        <p:spPr>
          <a:xfrm>
            <a:off x="620713" y="1245141"/>
            <a:ext cx="5423406" cy="816887"/>
          </a:xfrm>
        </p:spPr>
        <p:txBody>
          <a:bodyPr>
            <a:normAutofit/>
          </a:bodyPr>
          <a:lstStyle/>
          <a:p>
            <a:pPr algn="ctr" eaLnBrk="1" fontAlgn="auto" hangingPunct="1">
              <a:spcAft>
                <a:spcPts val="0"/>
              </a:spcAft>
              <a:defRPr/>
            </a:pPr>
            <a:r>
              <a:rPr lang="en-US" altLang="en-US" sz="4300" b="1" dirty="0">
                <a:solidFill>
                  <a:srgbClr val="012A56"/>
                </a:solidFill>
                <a:latin typeface="Candara" panose="020E0502030303020204" pitchFamily="34" charset="0"/>
              </a:rPr>
              <a:t>STANDBY GUARDIANS</a:t>
            </a:r>
            <a:endParaRPr lang="en-US" altLang="en-US" sz="4300" dirty="0">
              <a:solidFill>
                <a:schemeClr val="tx1">
                  <a:lumMod val="75000"/>
                  <a:lumOff val="25000"/>
                </a:schemeClr>
              </a:solidFill>
            </a:endParaRPr>
          </a:p>
        </p:txBody>
      </p:sp>
      <p:sp>
        <p:nvSpPr>
          <p:cNvPr id="33795" name="TextBox 3">
            <a:extLst>
              <a:ext uri="{FF2B5EF4-FFF2-40B4-BE49-F238E27FC236}">
                <a16:creationId xmlns:a16="http://schemas.microsoft.com/office/drawing/2014/main" id="{50806C0D-0D08-C6D2-01A0-CC0F64AB102A}"/>
              </a:ext>
            </a:extLst>
          </p:cNvPr>
          <p:cNvSpPr txBox="1">
            <a:spLocks noChangeArrowheads="1"/>
          </p:cNvSpPr>
          <p:nvPr/>
        </p:nvSpPr>
        <p:spPr bwMode="auto">
          <a:xfrm>
            <a:off x="946589" y="2169032"/>
            <a:ext cx="10058400" cy="3910814"/>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r>
              <a:rPr lang="en-US" sz="2200" b="1" i="0" dirty="0">
                <a:solidFill>
                  <a:srgbClr val="012A56"/>
                </a:solidFill>
                <a:effectLst/>
                <a:latin typeface="Candara" panose="020E0502030303020204" pitchFamily="34" charset="0"/>
              </a:rPr>
              <a:t>Fla. Stat. § 744.304 Standby guardianship.</a:t>
            </a:r>
            <a:r>
              <a:rPr lang="en-US" sz="2200" b="0" i="0" dirty="0">
                <a:solidFill>
                  <a:srgbClr val="012A56"/>
                </a:solidFill>
                <a:effectLst/>
                <a:latin typeface="Candara" panose="020E0502030303020204" pitchFamily="34" charset="0"/>
              </a:rPr>
              <a:t>—(1) Upon a petition by the natural guardians or a guardian appointed under </a:t>
            </a:r>
            <a:r>
              <a:rPr lang="en-US" sz="2200" b="1" i="0" dirty="0">
                <a:solidFill>
                  <a:srgbClr val="012A56"/>
                </a:solidFill>
                <a:effectLst/>
                <a:latin typeface="Candara" panose="020E0502030303020204" pitchFamily="34" charset="0"/>
              </a:rPr>
              <a:t>Fla. Stat. § </a:t>
            </a:r>
            <a:r>
              <a:rPr lang="en-US" sz="2200" b="0" i="0" dirty="0">
                <a:solidFill>
                  <a:srgbClr val="012A56"/>
                </a:solidFill>
                <a:effectLst/>
                <a:latin typeface="Candara" panose="020E0502030303020204" pitchFamily="34" charset="0"/>
                <a:hlinkClick r:id="rId3">
                  <a:extLst>
                    <a:ext uri="{A12FA001-AC4F-418D-AE19-62706E023703}">
                      <ahyp:hlinkClr xmlns:ahyp="http://schemas.microsoft.com/office/drawing/2018/hyperlinkcolor" val="tx"/>
                    </a:ext>
                  </a:extLst>
                </a:hlinkClick>
              </a:rPr>
              <a:t>744.3021</a:t>
            </a:r>
            <a:r>
              <a:rPr lang="en-US" sz="2200" b="0" i="0" dirty="0">
                <a:solidFill>
                  <a:srgbClr val="012A56"/>
                </a:solidFill>
                <a:effectLst/>
                <a:latin typeface="Candara" panose="020E0502030303020204" pitchFamily="34" charset="0"/>
              </a:rPr>
              <a:t>, the court may appoint a standby guardian of the person or property of a minor. The court may also appoint an alternate to the guardian to act if the standby guardian does not serve or ceases to serve after appointment. Notice of a hearing on the petition must be served on the parents, natural or adoptive, and on any guardian currently serving unless the notice is waived in writing by them or waived by the court for good cause shown.</a:t>
            </a:r>
          </a:p>
          <a:p>
            <a:pPr algn="l"/>
            <a:r>
              <a:rPr lang="en-US" sz="2200" b="0" i="0" dirty="0">
                <a:solidFill>
                  <a:srgbClr val="012A56"/>
                </a:solidFill>
                <a:effectLst/>
                <a:latin typeface="Candara" panose="020E0502030303020204" pitchFamily="34" charset="0"/>
              </a:rPr>
              <a:t>(2)   Upon petition of a currently serving guardian, a standby guardian of the person or property of </a:t>
            </a:r>
            <a:r>
              <a:rPr lang="en-US" sz="2200" b="1" i="0" dirty="0">
                <a:solidFill>
                  <a:srgbClr val="012A56"/>
                </a:solidFill>
                <a:effectLst/>
                <a:latin typeface="Candara" panose="020E0502030303020204" pitchFamily="34" charset="0"/>
              </a:rPr>
              <a:t>an incapacitated person </a:t>
            </a:r>
            <a:r>
              <a:rPr lang="en-US" sz="2200" b="0" i="0" dirty="0">
                <a:solidFill>
                  <a:srgbClr val="012A56"/>
                </a:solidFill>
                <a:effectLst/>
                <a:latin typeface="Candara" panose="020E0502030303020204" pitchFamily="34" charset="0"/>
              </a:rPr>
              <a:t>may be appointed by the court. Notice of the hearing shall be served on the ward’s next of kin.</a:t>
            </a:r>
          </a:p>
          <a:p>
            <a:pPr>
              <a:lnSpc>
                <a:spcPct val="100000"/>
              </a:lnSpc>
              <a:spcBef>
                <a:spcPct val="0"/>
              </a:spcBef>
              <a:buFontTx/>
              <a:buNone/>
              <a:defRPr/>
            </a:pPr>
            <a:endParaRPr lang="en-US" altLang="en-US" sz="2200" dirty="0"/>
          </a:p>
        </p:txBody>
      </p:sp>
    </p:spTree>
    <p:extLst>
      <p:ext uri="{BB962C8B-B14F-4D97-AF65-F5344CB8AC3E}">
        <p14:creationId xmlns:p14="http://schemas.microsoft.com/office/powerpoint/2010/main" val="3461694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Placeholder 3">
            <a:extLst>
              <a:ext uri="{FF2B5EF4-FFF2-40B4-BE49-F238E27FC236}">
                <a16:creationId xmlns:a16="http://schemas.microsoft.com/office/drawing/2014/main" id="{E2CC9038-AB3F-06C2-6037-B5916233A181}"/>
              </a:ext>
            </a:extLst>
          </p:cNvPr>
          <p:cNvSpPr>
            <a:spLocks noGrp="1"/>
          </p:cNvSpPr>
          <p:nvPr>
            <p:ph type="title" idx="4294967295"/>
          </p:nvPr>
        </p:nvSpPr>
        <p:spPr bwMode="auto">
          <a:xfrm>
            <a:off x="3824288" y="5683250"/>
            <a:ext cx="4221162" cy="5508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600"/>
              </a:spcAft>
              <a:buClr>
                <a:schemeClr val="accent1"/>
              </a:buClr>
              <a:buSzPct val="100000"/>
              <a:buFont typeface="Calibri" panose="020F0502020204030204" pitchFamily="34" charset="0"/>
              <a:buNone/>
              <a:tabLst/>
              <a:defRPr/>
            </a:pPr>
            <a:r>
              <a:rPr kumimoji="0" lang="en-US" altLang="en-US" sz="4300" b="1" i="0" u="none" strike="noStrike" kern="1200" cap="none" spc="0" normalizeH="0" baseline="0" noProof="0" dirty="0">
                <a:ln>
                  <a:noFill/>
                </a:ln>
                <a:solidFill>
                  <a:srgbClr val="E1C047"/>
                </a:solidFill>
                <a:effectLst/>
                <a:uLnTx/>
                <a:uFillTx/>
                <a:latin typeface="Candara" panose="020E0502030303020204" pitchFamily="34" charset="0"/>
                <a:ea typeface="+mn-ea"/>
                <a:cs typeface="+mn-cs"/>
              </a:rPr>
              <a:t>Guardianship</a:t>
            </a:r>
          </a:p>
        </p:txBody>
      </p:sp>
      <p:pic>
        <p:nvPicPr>
          <p:cNvPr id="43010" name="Picture Placeholder 10" descr="Older man being embraced by two women.">
            <a:extLst>
              <a:ext uri="{FF2B5EF4-FFF2-40B4-BE49-F238E27FC236}">
                <a16:creationId xmlns:a16="http://schemas.microsoft.com/office/drawing/2014/main" id="{7DC5B952-11DC-7966-9FDD-19D20B2AB3FB}"/>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8597" b="18597"/>
          <a:stretch>
            <a:fillRect/>
          </a:stretch>
        </p:blipFill>
        <p:spPr>
          <a:xfrm>
            <a:off x="0" y="0"/>
            <a:ext cx="12192000" cy="4914900"/>
          </a:xfrm>
          <a:solidFill>
            <a:srgbClr val="FFFFFF"/>
          </a:solid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F7946F91-0E56-C241-E798-18554CC9C8EB}"/>
              </a:ext>
            </a:extLst>
          </p:cNvPr>
          <p:cNvSpPr>
            <a:spLocks noGrp="1"/>
          </p:cNvSpPr>
          <p:nvPr>
            <p:ph type="title"/>
          </p:nvPr>
        </p:nvSpPr>
        <p:spPr>
          <a:xfrm>
            <a:off x="522930" y="1998021"/>
            <a:ext cx="11242674" cy="788988"/>
          </a:xfrm>
        </p:spPr>
        <p:txBody>
          <a:bodyPr>
            <a:normAutofit fontScale="90000"/>
          </a:bodyPr>
          <a:lstStyle/>
          <a:p>
            <a:pPr eaLnBrk="1" fontAlgn="auto" hangingPunct="1">
              <a:spcAft>
                <a:spcPts val="0"/>
              </a:spcAft>
              <a:defRPr/>
            </a:pPr>
            <a:r>
              <a:rPr lang="en-US" altLang="en-US" b="1" dirty="0">
                <a:solidFill>
                  <a:srgbClr val="012A56"/>
                </a:solidFill>
                <a:latin typeface="Candara" panose="020E0502030303020204" pitchFamily="34" charset="0"/>
              </a:rPr>
              <a:t>Guardianship Generally </a:t>
            </a:r>
            <a:br>
              <a:rPr lang="en-US" altLang="en-US" sz="4300" b="1" dirty="0">
                <a:solidFill>
                  <a:srgbClr val="012A56"/>
                </a:solidFill>
                <a:latin typeface="Candara" panose="020E0502030303020204" pitchFamily="34" charset="0"/>
              </a:rPr>
            </a:br>
            <a:r>
              <a:rPr lang="en-US" altLang="en-US" sz="2200" b="1" dirty="0">
                <a:solidFill>
                  <a:srgbClr val="012A56"/>
                </a:solidFill>
                <a:latin typeface="Candara" panose="020E0502030303020204" pitchFamily="34" charset="0"/>
              </a:rPr>
              <a:t>Fla. Stat. § 744.3201 Petition to determine incapacity/Fla. Prob.  R. 5.550 Petition to Determine Incapacity</a:t>
            </a:r>
            <a:br>
              <a:rPr lang="en-US" altLang="en-US" sz="2200" b="1" dirty="0">
                <a:solidFill>
                  <a:srgbClr val="012A56"/>
                </a:solidFill>
                <a:latin typeface="Candara" panose="020E0502030303020204" pitchFamily="34" charset="0"/>
              </a:rPr>
            </a:br>
            <a:r>
              <a:rPr lang="en-US" altLang="en-US" sz="2200" b="1" dirty="0">
                <a:solidFill>
                  <a:srgbClr val="012A56"/>
                </a:solidFill>
                <a:latin typeface="Candara" panose="020E0502030303020204" pitchFamily="34" charset="0"/>
              </a:rPr>
              <a:t>Fla. Stat. § 744.331 Procedure to Determine Incapacity</a:t>
            </a:r>
            <a:br>
              <a:rPr lang="en-US" altLang="en-US" sz="2200" b="1" dirty="0">
                <a:solidFill>
                  <a:srgbClr val="012A56"/>
                </a:solidFill>
                <a:latin typeface="Candara" panose="020E0502030303020204" pitchFamily="34" charset="0"/>
              </a:rPr>
            </a:br>
            <a:r>
              <a:rPr lang="en-US" altLang="en-US" sz="2200" b="1" dirty="0">
                <a:solidFill>
                  <a:srgbClr val="012A56"/>
                </a:solidFill>
                <a:latin typeface="Candara" panose="020E0502030303020204" pitchFamily="34" charset="0"/>
              </a:rPr>
              <a:t>Fla. Prob. R 5.560 Petition for Appointment of Guardian of an Incapacitated Person</a:t>
            </a:r>
          </a:p>
        </p:txBody>
      </p:sp>
      <p:sp>
        <p:nvSpPr>
          <p:cNvPr id="38915" name="TextBox 3">
            <a:extLst>
              <a:ext uri="{FF2B5EF4-FFF2-40B4-BE49-F238E27FC236}">
                <a16:creationId xmlns:a16="http://schemas.microsoft.com/office/drawing/2014/main" id="{4F5BF986-0FD8-5ADA-DB64-58375DCE9CEC}"/>
              </a:ext>
            </a:extLst>
          </p:cNvPr>
          <p:cNvSpPr txBox="1">
            <a:spLocks noChangeArrowheads="1"/>
          </p:cNvSpPr>
          <p:nvPr/>
        </p:nvSpPr>
        <p:spPr bwMode="auto">
          <a:xfrm>
            <a:off x="522930" y="2980417"/>
            <a:ext cx="10058400" cy="4585871"/>
          </a:xfrm>
          <a:prstGeom prst="rect">
            <a:avLst/>
          </a:prstGeom>
          <a:noFill/>
          <a:ln>
            <a:noFill/>
          </a:ln>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indent="-4572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Calibri Light" panose="020F0302020204030204" pitchFamily="34" charset="0"/>
              <a:buAutoNum type="arabicPeriod"/>
              <a:defRPr/>
            </a:pPr>
            <a:r>
              <a:rPr lang="en-US" altLang="en-US" sz="2200" dirty="0">
                <a:solidFill>
                  <a:srgbClr val="012A56"/>
                </a:solidFill>
                <a:latin typeface="Candara" panose="020E0502030303020204" pitchFamily="34" charset="0"/>
              </a:rPr>
              <a:t>Two legal proceedings:</a:t>
            </a:r>
          </a:p>
          <a:p>
            <a:pPr lvl="1" eaLnBrk="1" hangingPunct="1">
              <a:buFont typeface="Calibri Light" panose="020F0302020204030204" pitchFamily="34" charset="0"/>
              <a:buAutoNum type="arabicPeriod"/>
              <a:defRPr/>
            </a:pPr>
            <a:r>
              <a:rPr lang="en-US" altLang="en-US" sz="2200" b="1" dirty="0">
                <a:solidFill>
                  <a:srgbClr val="012A56"/>
                </a:solidFill>
                <a:latin typeface="Candara" panose="020E0502030303020204" pitchFamily="34" charset="0"/>
              </a:rPr>
              <a:t>Incapacity</a:t>
            </a:r>
            <a:r>
              <a:rPr lang="en-US" altLang="en-US" sz="2200" dirty="0">
                <a:solidFill>
                  <a:srgbClr val="012A56"/>
                </a:solidFill>
                <a:latin typeface="Candara" panose="020E0502030303020204" pitchFamily="34" charset="0"/>
              </a:rPr>
              <a:t>: determination as to the level of capacity of the individual to manage their affairs with the assistance of an examining committee and a court-appointed attorney for the Alleged Incapacitated Person.</a:t>
            </a:r>
          </a:p>
          <a:p>
            <a:pPr lvl="1" eaLnBrk="1" hangingPunct="1">
              <a:buFont typeface="Calibri Light" panose="020F0302020204030204" pitchFamily="34" charset="0"/>
              <a:buAutoNum type="arabicPeriod"/>
              <a:defRPr/>
            </a:pPr>
            <a:r>
              <a:rPr lang="en-US" altLang="en-US" sz="2200" b="1" dirty="0">
                <a:solidFill>
                  <a:srgbClr val="012A56"/>
                </a:solidFill>
                <a:latin typeface="Candara" panose="020E0502030303020204" pitchFamily="34" charset="0"/>
              </a:rPr>
              <a:t>Guardianship</a:t>
            </a:r>
            <a:r>
              <a:rPr lang="en-US" altLang="en-US" sz="2200" dirty="0">
                <a:solidFill>
                  <a:srgbClr val="012A56"/>
                </a:solidFill>
                <a:latin typeface="Candara" panose="020E0502030303020204" pitchFamily="34" charset="0"/>
              </a:rPr>
              <a:t>: legal proceeding where decision-making authority is delegated to another in the following areas:</a:t>
            </a:r>
          </a:p>
          <a:p>
            <a:pPr marL="457200" lvl="2" indent="0" eaLnBrk="1" hangingPunct="1">
              <a:defRPr/>
            </a:pPr>
            <a:r>
              <a:rPr lang="en-US" altLang="en-US" sz="2200" dirty="0">
                <a:solidFill>
                  <a:srgbClr val="012A56"/>
                </a:solidFill>
                <a:latin typeface="Candara" panose="020E0502030303020204" pitchFamily="34" charset="0"/>
              </a:rPr>
              <a:t>	a.	Person</a:t>
            </a:r>
          </a:p>
          <a:p>
            <a:pPr marL="457200" lvl="2" indent="0" eaLnBrk="1" hangingPunct="1">
              <a:defRPr/>
            </a:pPr>
            <a:r>
              <a:rPr lang="en-US" altLang="en-US" sz="2200" dirty="0">
                <a:solidFill>
                  <a:srgbClr val="012A56"/>
                </a:solidFill>
                <a:latin typeface="Candara" panose="020E0502030303020204" pitchFamily="34" charset="0"/>
              </a:rPr>
              <a:t>	b.	Property</a:t>
            </a:r>
          </a:p>
          <a:p>
            <a:pPr marL="457200" lvl="2" indent="0" eaLnBrk="1" hangingPunct="1">
              <a:defRPr/>
            </a:pPr>
            <a:r>
              <a:rPr lang="en-US" altLang="en-US" sz="2200" dirty="0">
                <a:solidFill>
                  <a:srgbClr val="012A56"/>
                </a:solidFill>
                <a:latin typeface="Candara" panose="020E0502030303020204" pitchFamily="34" charset="0"/>
              </a:rPr>
              <a:t>(Fla. Stat. § 744.3215 Rights of Persons Determined Incapacitated)</a:t>
            </a:r>
          </a:p>
          <a:p>
            <a:pPr marL="457200" lvl="2" indent="0" eaLnBrk="1" hangingPunct="1">
              <a:defRPr/>
            </a:pPr>
            <a:endParaRPr lang="en-US" altLang="en-US" sz="2200" dirty="0">
              <a:latin typeface="Candara" panose="020E0502030303020204" pitchFamily="34" charset="0"/>
            </a:endParaRPr>
          </a:p>
          <a:p>
            <a:pPr marL="457200" lvl="2" indent="0" eaLnBrk="1" hangingPunct="1">
              <a:defRPr/>
            </a:pPr>
            <a:endParaRPr lang="en-US" altLang="en-US" sz="2400" dirty="0">
              <a:latin typeface="Candara" panose="020E0502030303020204" pitchFamily="34" charset="0"/>
            </a:endParaRPr>
          </a:p>
          <a:p>
            <a:pPr eaLnBrk="1" hangingPunct="1">
              <a:buFont typeface="Calibri Light" panose="020F0302020204030204" pitchFamily="34" charset="0"/>
              <a:buAutoNum type="arabicPeriod"/>
              <a:defRPr/>
            </a:pPr>
            <a:endParaRPr lang="en-US" altLang="en-US" sz="2400" dirty="0">
              <a:latin typeface="Candara" panose="020E0502030303020204" pitchFamily="34" charset="0"/>
            </a:endParaRPr>
          </a:p>
          <a:p>
            <a:pPr eaLnBrk="1" hangingPunct="1">
              <a:buFont typeface="Calibri Light" panose="020F0302020204030204" pitchFamily="34" charset="0"/>
              <a:buAutoNum type="arabicPeriod"/>
              <a:defRPr/>
            </a:pPr>
            <a:endParaRPr lang="en-US" altLang="en-US" sz="2400" dirty="0">
              <a:latin typeface="Candara" panose="020E0502030303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670A36-7179-38B2-36E5-7EFC90DFCC2E}"/>
              </a:ext>
            </a:extLst>
          </p:cNvPr>
          <p:cNvSpPr txBox="1">
            <a:spLocks noGrp="1"/>
          </p:cNvSpPr>
          <p:nvPr>
            <p:ph type="title" idx="4294967295"/>
          </p:nvPr>
        </p:nvSpPr>
        <p:spPr>
          <a:xfrm>
            <a:off x="685800" y="1434831"/>
            <a:ext cx="9129409" cy="7540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300" b="1" i="0" u="none" strike="noStrike" kern="1200" cap="none" spc="0" normalizeH="0" baseline="0" noProof="0" dirty="0">
                <a:ln>
                  <a:noFill/>
                </a:ln>
                <a:solidFill>
                  <a:srgbClr val="012A56"/>
                </a:solidFill>
                <a:effectLst/>
                <a:uLnTx/>
                <a:uFillTx/>
                <a:latin typeface="Candara" panose="020E0502030303020204" pitchFamily="34" charset="0"/>
                <a:ea typeface="+mn-ea"/>
                <a:cs typeface="+mn-cs"/>
              </a:rPr>
              <a:t>Guardianship Generally cont..</a:t>
            </a:r>
            <a:endParaRPr kumimoji="0" lang="en-US" sz="43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p:txBody>
      </p:sp>
      <p:sp>
        <p:nvSpPr>
          <p:cNvPr id="2" name="TextBox 1">
            <a:extLst>
              <a:ext uri="{FF2B5EF4-FFF2-40B4-BE49-F238E27FC236}">
                <a16:creationId xmlns:a16="http://schemas.microsoft.com/office/drawing/2014/main" id="{F984CBC4-7BB5-857F-E9CD-F86EF1876A3F}"/>
              </a:ext>
            </a:extLst>
          </p:cNvPr>
          <p:cNvSpPr txBox="1"/>
          <p:nvPr/>
        </p:nvSpPr>
        <p:spPr>
          <a:xfrm>
            <a:off x="38909" y="2471463"/>
            <a:ext cx="11196537" cy="2400657"/>
          </a:xfrm>
          <a:prstGeom prst="rect">
            <a:avLst/>
          </a:prstGeom>
          <a:noFill/>
        </p:spPr>
        <p:txBody>
          <a:bodyPr wrap="square" rtlCol="0">
            <a:spAutoFit/>
          </a:bodyPr>
          <a:lstStyle/>
          <a:p>
            <a:pPr lvl="2" eaLnBrk="1" hangingPunct="1">
              <a:buFontTx/>
              <a:buAutoNum type="arabicPeriod" startAt="3"/>
              <a:defRPr/>
            </a:pPr>
            <a:r>
              <a:rPr lang="en-US" altLang="en-US" sz="2200" dirty="0">
                <a:solidFill>
                  <a:srgbClr val="012A56"/>
                </a:solidFill>
                <a:latin typeface="Candara" panose="020E0502030303020204" pitchFamily="34" charset="0"/>
              </a:rPr>
              <a:t>  Continues for the lifetime of the Ward or until their rights are restored by the court. </a:t>
            </a:r>
          </a:p>
          <a:p>
            <a:pPr marL="457200" lvl="2" indent="0" eaLnBrk="1" hangingPunct="1">
              <a:defRPr/>
            </a:pPr>
            <a:endParaRPr lang="en-US" altLang="en-US" sz="2200" dirty="0">
              <a:solidFill>
                <a:srgbClr val="012A56"/>
              </a:solidFill>
              <a:highlight>
                <a:srgbClr val="FFFF00"/>
              </a:highlight>
              <a:latin typeface="Candara" panose="020E0502030303020204" pitchFamily="34" charset="0"/>
            </a:endParaRPr>
          </a:p>
          <a:p>
            <a:pPr marL="914400" lvl="3" eaLnBrk="1" hangingPunct="1">
              <a:defRPr/>
            </a:pPr>
            <a:r>
              <a:rPr lang="en-US" altLang="en-US" sz="2200" dirty="0">
                <a:solidFill>
                  <a:srgbClr val="012A56"/>
                </a:solidFill>
                <a:latin typeface="Candara" panose="020E0502030303020204" pitchFamily="34" charset="0"/>
              </a:rPr>
              <a:t>(Fla. Stat. § 744.464 Restoration to Capacity/Fla. Prob R. 5.681 Restoration of Rights with Person of Developmental Disability/Fla. Prob. R. 5.680 Termination of Guardianship)</a:t>
            </a:r>
          </a:p>
          <a:p>
            <a:endParaRPr lang="en-US" dirty="0"/>
          </a:p>
        </p:txBody>
      </p:sp>
    </p:spTree>
    <p:extLst>
      <p:ext uri="{BB962C8B-B14F-4D97-AF65-F5344CB8AC3E}">
        <p14:creationId xmlns:p14="http://schemas.microsoft.com/office/powerpoint/2010/main" val="3622065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2">
            <a:extLst>
              <a:ext uri="{FF2B5EF4-FFF2-40B4-BE49-F238E27FC236}">
                <a16:creationId xmlns:a16="http://schemas.microsoft.com/office/drawing/2014/main" id="{A772D143-A079-0BB3-C3A6-87B646BBEF29}"/>
              </a:ext>
            </a:extLst>
          </p:cNvPr>
          <p:cNvSpPr>
            <a:spLocks noGrp="1"/>
          </p:cNvSpPr>
          <p:nvPr>
            <p:ph type="title"/>
          </p:nvPr>
        </p:nvSpPr>
        <p:spPr>
          <a:xfrm>
            <a:off x="604252" y="1399201"/>
            <a:ext cx="9916212" cy="730250"/>
          </a:xfrm>
        </p:spPr>
        <p:txBody>
          <a:bodyPr>
            <a:normAutofit/>
          </a:bodyPr>
          <a:lstStyle/>
          <a:p>
            <a:pPr eaLnBrk="1" fontAlgn="auto" hangingPunct="1">
              <a:spcAft>
                <a:spcPts val="0"/>
              </a:spcAft>
              <a:defRPr/>
            </a:pPr>
            <a:r>
              <a:rPr lang="en-US" altLang="en-US" sz="4300" b="1" dirty="0">
                <a:solidFill>
                  <a:srgbClr val="012A56"/>
                </a:solidFill>
                <a:latin typeface="Candara" panose="020E0502030303020204" pitchFamily="34" charset="0"/>
              </a:rPr>
              <a:t>Guardianship Generally </a:t>
            </a:r>
            <a:r>
              <a:rPr lang="en-US" altLang="en-US" sz="4300" b="1" dirty="0" err="1">
                <a:solidFill>
                  <a:srgbClr val="012A56"/>
                </a:solidFill>
                <a:latin typeface="Candara" panose="020E0502030303020204" pitchFamily="34" charset="0"/>
              </a:rPr>
              <a:t>cont</a:t>
            </a:r>
            <a:r>
              <a:rPr lang="en-US" altLang="en-US" sz="4300" b="1" dirty="0">
                <a:solidFill>
                  <a:srgbClr val="012A56"/>
                </a:solidFill>
                <a:latin typeface="Candara" panose="020E0502030303020204" pitchFamily="34" charset="0"/>
              </a:rPr>
              <a:t>…</a:t>
            </a:r>
            <a:endParaRPr lang="en-US" altLang="en-US" sz="4300" dirty="0">
              <a:solidFill>
                <a:schemeClr val="tx1">
                  <a:lumMod val="75000"/>
                  <a:lumOff val="25000"/>
                </a:schemeClr>
              </a:solidFill>
            </a:endParaRPr>
          </a:p>
        </p:txBody>
      </p:sp>
      <p:sp>
        <p:nvSpPr>
          <p:cNvPr id="47106" name="TextBox 3">
            <a:extLst>
              <a:ext uri="{FF2B5EF4-FFF2-40B4-BE49-F238E27FC236}">
                <a16:creationId xmlns:a16="http://schemas.microsoft.com/office/drawing/2014/main" id="{B88C45D6-7A62-B0D2-EA0E-966AE4D6A819}"/>
              </a:ext>
            </a:extLst>
          </p:cNvPr>
          <p:cNvSpPr txBox="1">
            <a:spLocks noChangeArrowheads="1"/>
          </p:cNvSpPr>
          <p:nvPr/>
        </p:nvSpPr>
        <p:spPr bwMode="auto">
          <a:xfrm>
            <a:off x="604252" y="2129451"/>
            <a:ext cx="10903569"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US" altLang="en-US" sz="2200" b="1" dirty="0">
                <a:solidFill>
                  <a:srgbClr val="012A56"/>
                </a:solidFill>
                <a:latin typeface="Candara" panose="020E0502030303020204" pitchFamily="34" charset="0"/>
              </a:rPr>
              <a:t>Basis</a:t>
            </a:r>
            <a:r>
              <a:rPr lang="en-US" altLang="en-US" sz="2200" dirty="0">
                <a:solidFill>
                  <a:srgbClr val="012A56"/>
                </a:solidFill>
                <a:latin typeface="Candara" panose="020E0502030303020204" pitchFamily="34" charset="0"/>
              </a:rPr>
              <a:t>: Incapacity for any reason, i.e., Alzheimer's, auto accident, minor child – Fla. Stat.</a:t>
            </a:r>
            <a:br>
              <a:rPr lang="en-US" altLang="en-US" sz="2200" dirty="0">
                <a:solidFill>
                  <a:srgbClr val="012A56"/>
                </a:solidFill>
                <a:latin typeface="Candara" panose="020E0502030303020204" pitchFamily="34" charset="0"/>
              </a:rPr>
            </a:br>
            <a:r>
              <a:rPr lang="en-US" altLang="en-US" sz="2200" dirty="0">
                <a:solidFill>
                  <a:srgbClr val="012A56"/>
                </a:solidFill>
                <a:latin typeface="Candara" panose="020E0502030303020204" pitchFamily="34" charset="0"/>
              </a:rPr>
              <a:t>§ 744.</a:t>
            </a:r>
          </a:p>
          <a:p>
            <a:pPr eaLnBrk="1" fontAlgn="t" hangingPunct="1">
              <a:lnSpc>
                <a:spcPct val="150000"/>
              </a:lnSpc>
              <a:buFont typeface="Arial" panose="020B0604020202020204" pitchFamily="34" charset="0"/>
              <a:buChar char="•"/>
            </a:pPr>
            <a:r>
              <a:rPr lang="en-US" altLang="en-US" sz="2200" b="1" dirty="0">
                <a:solidFill>
                  <a:srgbClr val="012A56"/>
                </a:solidFill>
                <a:latin typeface="Candara" panose="020E0502030303020204" pitchFamily="34" charset="0"/>
              </a:rPr>
              <a:t>Types</a:t>
            </a:r>
            <a:r>
              <a:rPr lang="en-US" altLang="en-US" sz="2200" dirty="0">
                <a:solidFill>
                  <a:srgbClr val="012A56"/>
                </a:solidFill>
                <a:latin typeface="Candara" panose="020E0502030303020204" pitchFamily="34" charset="0"/>
              </a:rPr>
              <a:t>: Person (medical, social, etc.)  and/or Property (assets, government benefits).</a:t>
            </a:r>
          </a:p>
          <a:p>
            <a:pPr eaLnBrk="1" fontAlgn="t" hangingPunct="1">
              <a:lnSpc>
                <a:spcPct val="150000"/>
              </a:lnSpc>
              <a:buFont typeface="Arial" panose="020B0604020202020204" pitchFamily="34" charset="0"/>
              <a:buChar char="•"/>
            </a:pPr>
            <a:r>
              <a:rPr lang="en-US" altLang="en-US" sz="2200" b="1" dirty="0">
                <a:solidFill>
                  <a:srgbClr val="012A56"/>
                </a:solidFill>
                <a:latin typeface="Candara" panose="020E0502030303020204" pitchFamily="34" charset="0"/>
              </a:rPr>
              <a:t>Rights removed</a:t>
            </a:r>
            <a:r>
              <a:rPr lang="en-US" altLang="en-US" sz="2200" dirty="0">
                <a:solidFill>
                  <a:srgbClr val="012A56"/>
                </a:solidFill>
                <a:latin typeface="Candara" panose="020E0502030303020204" pitchFamily="34" charset="0"/>
              </a:rPr>
              <a:t>: Any or all rights can be taken away from the Alleged Incapacitated Person (AIP)/Ward.</a:t>
            </a:r>
          </a:p>
          <a:p>
            <a:pPr eaLnBrk="1" fontAlgn="t" hangingPunct="1">
              <a:lnSpc>
                <a:spcPct val="150000"/>
              </a:lnSpc>
              <a:buFont typeface="Arial" panose="020B0604020202020204" pitchFamily="34" charset="0"/>
              <a:buChar char="•"/>
            </a:pPr>
            <a:r>
              <a:rPr lang="en-US" altLang="en-US" sz="2200" b="1" dirty="0">
                <a:solidFill>
                  <a:srgbClr val="012A56"/>
                </a:solidFill>
                <a:latin typeface="Candara" panose="020E0502030303020204" pitchFamily="34" charset="0"/>
              </a:rPr>
              <a:t>Attorneys</a:t>
            </a:r>
            <a:r>
              <a:rPr lang="en-US" altLang="en-US" sz="2200" dirty="0">
                <a:solidFill>
                  <a:srgbClr val="012A56"/>
                </a:solidFill>
                <a:latin typeface="Candara" panose="020E0502030303020204" pitchFamily="34" charset="0"/>
              </a:rPr>
              <a:t>: Both the Guardian and the AIP/Ward </a:t>
            </a:r>
            <a:r>
              <a:rPr lang="en-US" altLang="en-US" sz="2200" u="sng" dirty="0">
                <a:solidFill>
                  <a:srgbClr val="012A56"/>
                </a:solidFill>
                <a:latin typeface="Candara" panose="020E0502030303020204" pitchFamily="34" charset="0"/>
              </a:rPr>
              <a:t>must</a:t>
            </a:r>
            <a:r>
              <a:rPr lang="en-US" altLang="en-US" sz="2200" dirty="0">
                <a:solidFill>
                  <a:srgbClr val="012A56"/>
                </a:solidFill>
                <a:latin typeface="Candara" panose="020E0502030303020204" pitchFamily="34" charset="0"/>
              </a:rPr>
              <a:t> be represented by</a:t>
            </a:r>
            <a:br>
              <a:rPr lang="en-US" altLang="en-US" sz="2200" dirty="0">
                <a:solidFill>
                  <a:srgbClr val="012A56"/>
                </a:solidFill>
                <a:latin typeface="Candara" panose="020E0502030303020204" pitchFamily="34" charset="0"/>
              </a:rPr>
            </a:br>
            <a:r>
              <a:rPr lang="en-US" altLang="en-US" sz="2200" dirty="0">
                <a:solidFill>
                  <a:srgbClr val="012A56"/>
                </a:solidFill>
                <a:latin typeface="Candara" panose="020E0502030303020204" pitchFamily="34" charset="0"/>
              </a:rPr>
              <a:t>(separate) attorneys.</a:t>
            </a:r>
          </a:p>
          <a:p>
            <a:pPr eaLnBrk="1" fontAlgn="t" hangingPunct="1">
              <a:lnSpc>
                <a:spcPct val="150000"/>
              </a:lnSpc>
              <a:buFont typeface="Arial" panose="020B0604020202020204" pitchFamily="34" charset="0"/>
              <a:buChar char="•"/>
            </a:pPr>
            <a:r>
              <a:rPr lang="en-US" altLang="en-US" sz="2200" dirty="0">
                <a:solidFill>
                  <a:srgbClr val="012A56"/>
                </a:solidFill>
                <a:latin typeface="Candara" panose="020E0502030303020204" pitchFamily="34" charset="0"/>
              </a:rPr>
              <a:t>Requires the court’s </a:t>
            </a:r>
            <a:r>
              <a:rPr lang="en-US" altLang="en-US" sz="2200" u="sng" dirty="0">
                <a:solidFill>
                  <a:srgbClr val="012A56"/>
                </a:solidFill>
                <a:latin typeface="Candara" panose="020E0502030303020204" pitchFamily="34" charset="0"/>
              </a:rPr>
              <a:t>determination of incapacity</a:t>
            </a:r>
            <a:r>
              <a:rPr lang="en-US" altLang="en-US" sz="2200" dirty="0">
                <a:solidFill>
                  <a:srgbClr val="012A56"/>
                </a:solidFill>
                <a:latin typeface="Candara" panose="020E0502030303020204" pitchFamily="34" charset="0"/>
              </a:rPr>
              <a:t> of the AIP.</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A57AE-F8C3-5362-7582-5578F6187119}"/>
              </a:ext>
            </a:extLst>
          </p:cNvPr>
          <p:cNvSpPr>
            <a:spLocks noGrp="1"/>
          </p:cNvSpPr>
          <p:nvPr>
            <p:ph type="title"/>
          </p:nvPr>
        </p:nvSpPr>
        <p:spPr>
          <a:xfrm>
            <a:off x="687168" y="1640107"/>
            <a:ext cx="10058400" cy="682625"/>
          </a:xfrm>
        </p:spPr>
        <p:txBody>
          <a:bodyPr>
            <a:noAutofit/>
          </a:bodyPr>
          <a:lstStyle/>
          <a:p>
            <a:pPr>
              <a:defRPr/>
            </a:pPr>
            <a:r>
              <a:rPr lang="en-US" sz="4000" b="1" dirty="0">
                <a:solidFill>
                  <a:srgbClr val="012A56"/>
                </a:solidFill>
                <a:latin typeface="Candara" panose="020E0502030303020204" pitchFamily="34" charset="0"/>
              </a:rPr>
              <a:t>Main Differences Between </a:t>
            </a:r>
            <a:br>
              <a:rPr lang="en-US" sz="4000" b="1" dirty="0">
                <a:solidFill>
                  <a:srgbClr val="012A56"/>
                </a:solidFill>
                <a:latin typeface="Candara" panose="020E0502030303020204" pitchFamily="34" charset="0"/>
              </a:rPr>
            </a:br>
            <a:r>
              <a:rPr lang="en-US" sz="4000" b="1" dirty="0">
                <a:solidFill>
                  <a:srgbClr val="012A56"/>
                </a:solidFill>
                <a:latin typeface="Candara" panose="020E0502030303020204" pitchFamily="34" charset="0"/>
              </a:rPr>
              <a:t>Guardianship and Guardian Advocacy </a:t>
            </a:r>
            <a:endParaRPr lang="en-US" sz="4000" dirty="0"/>
          </a:p>
        </p:txBody>
      </p:sp>
      <p:graphicFrame>
        <p:nvGraphicFramePr>
          <p:cNvPr id="8" name="Table 7" descr="Overview of Guardian Advocacy">
            <a:extLst>
              <a:ext uri="{FF2B5EF4-FFF2-40B4-BE49-F238E27FC236}">
                <a16:creationId xmlns:a16="http://schemas.microsoft.com/office/drawing/2014/main" id="{DA7167BE-821D-10E1-9695-EA1A6B5DC73D}"/>
              </a:ext>
            </a:extLst>
          </p:cNvPr>
          <p:cNvGraphicFramePr>
            <a:graphicFrameLocks noGrp="1"/>
          </p:cNvGraphicFramePr>
          <p:nvPr>
            <p:extLst>
              <p:ext uri="{D42A27DB-BD31-4B8C-83A1-F6EECF244321}">
                <p14:modId xmlns:p14="http://schemas.microsoft.com/office/powerpoint/2010/main" val="2807030402"/>
              </p:ext>
            </p:extLst>
          </p:nvPr>
        </p:nvGraphicFramePr>
        <p:xfrm>
          <a:off x="772081" y="2271207"/>
          <a:ext cx="4346673" cy="3994947"/>
        </p:xfrm>
        <a:graphic>
          <a:graphicData uri="http://schemas.openxmlformats.org/drawingml/2006/table">
            <a:tbl>
              <a:tblPr firstRow="1">
                <a:tableStyleId>{5C22544A-7EE6-4342-B048-85BDC9FD1C3A}</a:tableStyleId>
              </a:tblPr>
              <a:tblGrid>
                <a:gridCol w="961381">
                  <a:extLst>
                    <a:ext uri="{9D8B030D-6E8A-4147-A177-3AD203B41FA5}">
                      <a16:colId xmlns:a16="http://schemas.microsoft.com/office/drawing/2014/main" val="701411292"/>
                    </a:ext>
                  </a:extLst>
                </a:gridCol>
                <a:gridCol w="3385292">
                  <a:extLst>
                    <a:ext uri="{9D8B030D-6E8A-4147-A177-3AD203B41FA5}">
                      <a16:colId xmlns:a16="http://schemas.microsoft.com/office/drawing/2014/main" val="1296891920"/>
                    </a:ext>
                  </a:extLst>
                </a:gridCol>
              </a:tblGrid>
              <a:tr h="395373">
                <a:tc gridSpan="2">
                  <a:txBody>
                    <a:bodyPr/>
                    <a:lstStyle/>
                    <a:p>
                      <a:pPr algn="l" fontAlgn="b"/>
                      <a:r>
                        <a:rPr lang="en-US" sz="2400" b="1" u="none" strike="noStrike" dirty="0">
                          <a:solidFill>
                            <a:schemeClr val="bg1"/>
                          </a:solidFill>
                          <a:effectLst/>
                          <a:latin typeface="Candara" panose="020E0502030303020204" pitchFamily="34" charset="0"/>
                        </a:rPr>
                        <a:t>Guardian Advocacy</a:t>
                      </a:r>
                      <a:endParaRPr lang="en-US" sz="2400" b="1" i="0" u="none" strike="noStrike" dirty="0">
                        <a:solidFill>
                          <a:schemeClr val="bg1"/>
                        </a:solidFill>
                        <a:effectLst/>
                        <a:latin typeface="Candara" panose="020E0502030303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12A56"/>
                    </a:solidFill>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13241859"/>
                  </a:ext>
                </a:extLst>
              </a:tr>
              <a:tr h="640824">
                <a:tc>
                  <a:txBody>
                    <a:bodyPr/>
                    <a:lstStyle/>
                    <a:p>
                      <a:pPr algn="l" fontAlgn="b"/>
                      <a:r>
                        <a:rPr lang="en-US" sz="1400" u="none" strike="noStrike" dirty="0">
                          <a:solidFill>
                            <a:srgbClr val="012A56"/>
                          </a:solidFill>
                          <a:effectLst/>
                          <a:latin typeface="Candara" panose="020E0502030303020204" pitchFamily="34" charset="0"/>
                        </a:rPr>
                        <a:t>Basis</a:t>
                      </a:r>
                      <a:endParaRPr lang="en-US" sz="1400" b="0" i="0" u="none" strike="noStrike" dirty="0">
                        <a:solidFill>
                          <a:srgbClr val="012A56"/>
                        </a:solidFill>
                        <a:effectLst/>
                        <a:latin typeface="Candara" panose="020E0502030303020204" pitchFamily="34" charset="0"/>
                      </a:endParaRPr>
                    </a:p>
                  </a:txBody>
                  <a:tcPr marL="6350" marR="6350" marT="6350" marB="0">
                    <a:lnL w="12700" cap="flat" cmpd="sng" algn="ctr">
                      <a:solidFill>
                        <a:schemeClr val="tx1"/>
                      </a:solidFill>
                      <a:prstDash val="solid"/>
                      <a:round/>
                      <a:headEnd type="none" w="med" len="med"/>
                      <a:tailEnd type="none" w="med" len="med"/>
                    </a:lnL>
                    <a:solidFill>
                      <a:srgbClr val="E1C047"/>
                    </a:solidFill>
                  </a:tcPr>
                </a:tc>
                <a:tc>
                  <a:txBody>
                    <a:bodyPr/>
                    <a:lstStyle/>
                    <a:p>
                      <a:pPr algn="l" fontAlgn="b"/>
                      <a:r>
                        <a:rPr lang="en-US" sz="1400" u="none" strike="noStrike" dirty="0">
                          <a:solidFill>
                            <a:srgbClr val="012A56"/>
                          </a:solidFill>
                          <a:effectLst/>
                          <a:latin typeface="Candara" panose="020E0502030303020204" pitchFamily="34" charset="0"/>
                        </a:rPr>
                        <a:t>Intellectual disability and/or developmental disability  (FSS 393.063(11))</a:t>
                      </a:r>
                      <a:endParaRPr lang="en-US" sz="1400" b="0" i="0" u="none" strike="noStrike" dirty="0">
                        <a:solidFill>
                          <a:srgbClr val="012A56"/>
                        </a:solidFill>
                        <a:effectLst/>
                        <a:latin typeface="Candara" panose="020E0502030303020204" pitchFamily="34" charset="0"/>
                      </a:endParaRPr>
                    </a:p>
                  </a:txBody>
                  <a:tcPr marL="6350" marR="6350" marT="6350" marB="0">
                    <a:lnR w="12700" cap="flat" cmpd="sng" algn="ctr">
                      <a:solidFill>
                        <a:schemeClr val="tx1"/>
                      </a:solidFill>
                      <a:prstDash val="solid"/>
                      <a:round/>
                      <a:headEnd type="none" w="med" len="med"/>
                      <a:tailEnd type="none" w="med" len="med"/>
                    </a:lnR>
                    <a:solidFill>
                      <a:srgbClr val="E1C047"/>
                    </a:solidFill>
                  </a:tcPr>
                </a:tc>
                <a:extLst>
                  <a:ext uri="{0D108BD9-81ED-4DB2-BD59-A6C34878D82A}">
                    <a16:rowId xmlns:a16="http://schemas.microsoft.com/office/drawing/2014/main" val="2755663939"/>
                  </a:ext>
                </a:extLst>
              </a:tr>
              <a:tr h="640824">
                <a:tc>
                  <a:txBody>
                    <a:bodyPr/>
                    <a:lstStyle/>
                    <a:p>
                      <a:pPr algn="l" fontAlgn="b"/>
                      <a:r>
                        <a:rPr lang="en-US" sz="1400" u="none" strike="noStrike" dirty="0">
                          <a:solidFill>
                            <a:srgbClr val="012A56"/>
                          </a:solidFill>
                          <a:effectLst/>
                          <a:latin typeface="Candara" panose="020E0502030303020204" pitchFamily="34" charset="0"/>
                        </a:rPr>
                        <a:t>Type</a:t>
                      </a:r>
                      <a:endParaRPr lang="en-US" sz="1400" b="0" i="0" u="none" strike="noStrike" dirty="0">
                        <a:solidFill>
                          <a:srgbClr val="012A56"/>
                        </a:solidFill>
                        <a:effectLst/>
                        <a:latin typeface="Candara" panose="020E0502030303020204" pitchFamily="34" charset="0"/>
                      </a:endParaRPr>
                    </a:p>
                  </a:txBody>
                  <a:tcPr marL="6350" marR="6350" marT="6350" marB="0">
                    <a:lnL w="12700" cap="flat" cmpd="sng" algn="ctr">
                      <a:solidFill>
                        <a:schemeClr val="tx1"/>
                      </a:solidFill>
                      <a:prstDash val="solid"/>
                      <a:round/>
                      <a:headEnd type="none" w="med" len="med"/>
                      <a:tailEnd type="none" w="med" len="med"/>
                    </a:lnL>
                    <a:solidFill>
                      <a:srgbClr val="E1C047"/>
                    </a:solidFill>
                  </a:tcPr>
                </a:tc>
                <a:tc>
                  <a:txBody>
                    <a:bodyPr/>
                    <a:lstStyle/>
                    <a:p>
                      <a:pPr algn="l" fontAlgn="b"/>
                      <a:r>
                        <a:rPr lang="en-US" sz="1400" u="none" strike="noStrike" dirty="0">
                          <a:solidFill>
                            <a:srgbClr val="012A56"/>
                          </a:solidFill>
                          <a:effectLst/>
                          <a:latin typeface="Candara" panose="020E0502030303020204" pitchFamily="34" charset="0"/>
                        </a:rPr>
                        <a:t>Person and/or Property (if property, must have an attorney)</a:t>
                      </a:r>
                      <a:endParaRPr lang="en-US" sz="1400" b="0" i="0" u="none" strike="noStrike" dirty="0">
                        <a:solidFill>
                          <a:srgbClr val="012A56"/>
                        </a:solidFill>
                        <a:effectLst/>
                        <a:latin typeface="Candara" panose="020E0502030303020204" pitchFamily="34" charset="0"/>
                      </a:endParaRPr>
                    </a:p>
                  </a:txBody>
                  <a:tcPr marL="6350" marR="6350" marT="6350" marB="0">
                    <a:lnR w="12700" cap="flat" cmpd="sng" algn="ctr">
                      <a:solidFill>
                        <a:schemeClr val="tx1"/>
                      </a:solidFill>
                      <a:prstDash val="solid"/>
                      <a:round/>
                      <a:headEnd type="none" w="med" len="med"/>
                      <a:tailEnd type="none" w="med" len="med"/>
                    </a:lnR>
                    <a:solidFill>
                      <a:srgbClr val="E1C047"/>
                    </a:solidFill>
                  </a:tcPr>
                </a:tc>
                <a:extLst>
                  <a:ext uri="{0D108BD9-81ED-4DB2-BD59-A6C34878D82A}">
                    <a16:rowId xmlns:a16="http://schemas.microsoft.com/office/drawing/2014/main" val="3238291408"/>
                  </a:ext>
                </a:extLst>
              </a:tr>
              <a:tr h="640824">
                <a:tc>
                  <a:txBody>
                    <a:bodyPr/>
                    <a:lstStyle/>
                    <a:p>
                      <a:pPr algn="l" fontAlgn="b"/>
                      <a:r>
                        <a:rPr lang="en-US" sz="1400" u="none" strike="noStrike">
                          <a:solidFill>
                            <a:srgbClr val="012A56"/>
                          </a:solidFill>
                          <a:effectLst/>
                          <a:latin typeface="Candara" panose="020E0502030303020204" pitchFamily="34" charset="0"/>
                        </a:rPr>
                        <a:t>Rights removed</a:t>
                      </a:r>
                      <a:endParaRPr lang="en-US" sz="1400" b="0" i="0" u="none" strike="noStrike">
                        <a:solidFill>
                          <a:srgbClr val="012A56"/>
                        </a:solidFill>
                        <a:effectLst/>
                        <a:latin typeface="Candara" panose="020E0502030303020204" pitchFamily="34" charset="0"/>
                      </a:endParaRPr>
                    </a:p>
                  </a:txBody>
                  <a:tcPr marL="6350" marR="6350" marT="6350" marB="0">
                    <a:lnL w="12700" cap="flat" cmpd="sng" algn="ctr">
                      <a:solidFill>
                        <a:schemeClr val="tx1"/>
                      </a:solidFill>
                      <a:prstDash val="solid"/>
                      <a:round/>
                      <a:headEnd type="none" w="med" len="med"/>
                      <a:tailEnd type="none" w="med" len="med"/>
                    </a:lnL>
                    <a:solidFill>
                      <a:srgbClr val="E1C047"/>
                    </a:solidFill>
                  </a:tcPr>
                </a:tc>
                <a:tc>
                  <a:txBody>
                    <a:bodyPr/>
                    <a:lstStyle/>
                    <a:p>
                      <a:pPr algn="l" fontAlgn="b"/>
                      <a:r>
                        <a:rPr lang="en-US" sz="1400" u="none" strike="noStrike" dirty="0">
                          <a:solidFill>
                            <a:srgbClr val="012A56"/>
                          </a:solidFill>
                          <a:effectLst/>
                          <a:latin typeface="Candara" panose="020E0502030303020204" pitchFamily="34" charset="0"/>
                        </a:rPr>
                        <a:t>Some, but not all</a:t>
                      </a:r>
                      <a:endParaRPr lang="en-US" sz="1400" b="0" i="0" u="none" strike="noStrike" dirty="0">
                        <a:solidFill>
                          <a:srgbClr val="012A56"/>
                        </a:solidFill>
                        <a:effectLst/>
                        <a:latin typeface="Candara" panose="020E0502030303020204" pitchFamily="34" charset="0"/>
                      </a:endParaRPr>
                    </a:p>
                  </a:txBody>
                  <a:tcPr marL="6350" marR="6350" marT="6350" marB="0">
                    <a:lnR w="12700" cap="flat" cmpd="sng" algn="ctr">
                      <a:solidFill>
                        <a:schemeClr val="tx1"/>
                      </a:solidFill>
                      <a:prstDash val="solid"/>
                      <a:round/>
                      <a:headEnd type="none" w="med" len="med"/>
                      <a:tailEnd type="none" w="med" len="med"/>
                    </a:lnR>
                    <a:solidFill>
                      <a:srgbClr val="E1C047"/>
                    </a:solidFill>
                  </a:tcPr>
                </a:tc>
                <a:extLst>
                  <a:ext uri="{0D108BD9-81ED-4DB2-BD59-A6C34878D82A}">
                    <a16:rowId xmlns:a16="http://schemas.microsoft.com/office/drawing/2014/main" val="1077845865"/>
                  </a:ext>
                </a:extLst>
              </a:tr>
              <a:tr h="640824">
                <a:tc>
                  <a:txBody>
                    <a:bodyPr/>
                    <a:lstStyle/>
                    <a:p>
                      <a:pPr algn="l" fontAlgn="b"/>
                      <a:r>
                        <a:rPr lang="en-US" sz="1400" u="none" strike="noStrike">
                          <a:solidFill>
                            <a:srgbClr val="012A56"/>
                          </a:solidFill>
                          <a:effectLst/>
                          <a:latin typeface="Candara" panose="020E0502030303020204" pitchFamily="34" charset="0"/>
                        </a:rPr>
                        <a:t>Attorneys </a:t>
                      </a:r>
                      <a:endParaRPr lang="en-US" sz="1400" b="0" i="0" u="none" strike="noStrike">
                        <a:solidFill>
                          <a:srgbClr val="012A56"/>
                        </a:solidFill>
                        <a:effectLst/>
                        <a:latin typeface="Candara" panose="020E0502030303020204" pitchFamily="34" charset="0"/>
                      </a:endParaRPr>
                    </a:p>
                  </a:txBody>
                  <a:tcPr marL="6350" marR="6350" marT="6350" marB="0">
                    <a:lnL w="12700" cap="flat" cmpd="sng" algn="ctr">
                      <a:solidFill>
                        <a:schemeClr val="tx1"/>
                      </a:solidFill>
                      <a:prstDash val="solid"/>
                      <a:round/>
                      <a:headEnd type="none" w="med" len="med"/>
                      <a:tailEnd type="none" w="med" len="med"/>
                    </a:lnL>
                    <a:solidFill>
                      <a:srgbClr val="E1C047"/>
                    </a:solidFill>
                  </a:tcPr>
                </a:tc>
                <a:tc>
                  <a:txBody>
                    <a:bodyPr/>
                    <a:lstStyle/>
                    <a:p>
                      <a:pPr algn="l" fontAlgn="b"/>
                      <a:r>
                        <a:rPr lang="en-US" sz="1400" u="none" strike="noStrike" dirty="0">
                          <a:solidFill>
                            <a:srgbClr val="012A56"/>
                          </a:solidFill>
                          <a:effectLst/>
                          <a:latin typeface="Candara" panose="020E0502030303020204" pitchFamily="34" charset="0"/>
                        </a:rPr>
                        <a:t>Gua Adv need not have one, but the person with IDD will</a:t>
                      </a:r>
                      <a:endParaRPr lang="en-US" sz="1400" b="0" i="0" u="none" strike="noStrike" dirty="0">
                        <a:solidFill>
                          <a:srgbClr val="012A56"/>
                        </a:solidFill>
                        <a:effectLst/>
                        <a:latin typeface="Candara" panose="020E0502030303020204" pitchFamily="34" charset="0"/>
                      </a:endParaRPr>
                    </a:p>
                  </a:txBody>
                  <a:tcPr marL="6350" marR="6350" marT="6350" marB="0">
                    <a:lnR w="12700" cap="flat" cmpd="sng" algn="ctr">
                      <a:solidFill>
                        <a:schemeClr val="tx1"/>
                      </a:solidFill>
                      <a:prstDash val="solid"/>
                      <a:round/>
                      <a:headEnd type="none" w="med" len="med"/>
                      <a:tailEnd type="none" w="med" len="med"/>
                    </a:lnR>
                    <a:solidFill>
                      <a:srgbClr val="E1C047"/>
                    </a:solidFill>
                  </a:tcPr>
                </a:tc>
                <a:extLst>
                  <a:ext uri="{0D108BD9-81ED-4DB2-BD59-A6C34878D82A}">
                    <a16:rowId xmlns:a16="http://schemas.microsoft.com/office/drawing/2014/main" val="2142512837"/>
                  </a:ext>
                </a:extLst>
              </a:tr>
              <a:tr h="345426">
                <a:tc>
                  <a:txBody>
                    <a:bodyPr/>
                    <a:lstStyle/>
                    <a:p>
                      <a:pPr algn="l" fontAlgn="b"/>
                      <a:r>
                        <a:rPr lang="en-US" sz="1400" u="none" strike="noStrike">
                          <a:solidFill>
                            <a:srgbClr val="012A56"/>
                          </a:solidFill>
                          <a:effectLst/>
                          <a:latin typeface="Candara" panose="020E0502030303020204" pitchFamily="34" charset="0"/>
                        </a:rPr>
                        <a:t>Cost</a:t>
                      </a:r>
                      <a:endParaRPr lang="en-US" sz="1400" b="0" i="0" u="none" strike="noStrike">
                        <a:solidFill>
                          <a:srgbClr val="012A56"/>
                        </a:solidFill>
                        <a:effectLst/>
                        <a:latin typeface="Candara" panose="020E0502030303020204" pitchFamily="34" charset="0"/>
                      </a:endParaRPr>
                    </a:p>
                  </a:txBody>
                  <a:tcPr marL="6350" marR="6350" marT="6350" marB="0">
                    <a:lnL w="12700" cap="flat" cmpd="sng" algn="ctr">
                      <a:solidFill>
                        <a:schemeClr val="tx1"/>
                      </a:solidFill>
                      <a:prstDash val="solid"/>
                      <a:round/>
                      <a:headEnd type="none" w="med" len="med"/>
                      <a:tailEnd type="none" w="med" len="med"/>
                    </a:lnL>
                    <a:solidFill>
                      <a:srgbClr val="E1C047"/>
                    </a:solidFill>
                  </a:tcPr>
                </a:tc>
                <a:tc>
                  <a:txBody>
                    <a:bodyPr/>
                    <a:lstStyle/>
                    <a:p>
                      <a:pPr algn="l" fontAlgn="b"/>
                      <a:r>
                        <a:rPr lang="en-US" sz="1400" u="none" strike="noStrike" dirty="0">
                          <a:solidFill>
                            <a:srgbClr val="012A56"/>
                          </a:solidFill>
                          <a:effectLst/>
                          <a:latin typeface="Candara" panose="020E0502030303020204" pitchFamily="34" charset="0"/>
                        </a:rPr>
                        <a:t>$250 to $4,500 to establish</a:t>
                      </a:r>
                      <a:endParaRPr lang="en-US" sz="1400" b="0" i="0" u="none" strike="noStrike" dirty="0">
                        <a:solidFill>
                          <a:srgbClr val="012A56"/>
                        </a:solidFill>
                        <a:effectLst/>
                        <a:latin typeface="Candara" panose="020E0502030303020204" pitchFamily="34" charset="0"/>
                      </a:endParaRPr>
                    </a:p>
                  </a:txBody>
                  <a:tcPr marL="6350" marR="6350" marT="6350" marB="0">
                    <a:lnR w="12700" cap="flat" cmpd="sng" algn="ctr">
                      <a:solidFill>
                        <a:schemeClr val="tx1"/>
                      </a:solidFill>
                      <a:prstDash val="solid"/>
                      <a:round/>
                      <a:headEnd type="none" w="med" len="med"/>
                      <a:tailEnd type="none" w="med" len="med"/>
                    </a:lnR>
                    <a:solidFill>
                      <a:srgbClr val="E1C047"/>
                    </a:solidFill>
                  </a:tcPr>
                </a:tc>
                <a:extLst>
                  <a:ext uri="{0D108BD9-81ED-4DB2-BD59-A6C34878D82A}">
                    <a16:rowId xmlns:a16="http://schemas.microsoft.com/office/drawing/2014/main" val="3294942098"/>
                  </a:ext>
                </a:extLst>
              </a:tr>
              <a:tr h="345426">
                <a:tc>
                  <a:txBody>
                    <a:bodyPr/>
                    <a:lstStyle/>
                    <a:p>
                      <a:pPr algn="l" fontAlgn="b"/>
                      <a:r>
                        <a:rPr lang="en-US" sz="1400" u="none" strike="noStrike">
                          <a:solidFill>
                            <a:srgbClr val="012A56"/>
                          </a:solidFill>
                          <a:effectLst/>
                          <a:latin typeface="Candara" panose="020E0502030303020204" pitchFamily="34" charset="0"/>
                        </a:rPr>
                        <a:t>Incapacity</a:t>
                      </a:r>
                      <a:endParaRPr lang="en-US" sz="1400" b="0" i="0" u="none" strike="noStrike">
                        <a:solidFill>
                          <a:srgbClr val="012A56"/>
                        </a:solidFill>
                        <a:effectLst/>
                        <a:latin typeface="Candara" panose="020E0502030303020204" pitchFamily="34" charset="0"/>
                      </a:endParaRPr>
                    </a:p>
                  </a:txBody>
                  <a:tcPr marL="6350" marR="6350" marT="6350" marB="0">
                    <a:lnL w="12700" cap="flat" cmpd="sng" algn="ctr">
                      <a:solidFill>
                        <a:schemeClr val="tx1"/>
                      </a:solidFill>
                      <a:prstDash val="solid"/>
                      <a:round/>
                      <a:headEnd type="none" w="med" len="med"/>
                      <a:tailEnd type="none" w="med" len="med"/>
                    </a:lnL>
                    <a:solidFill>
                      <a:srgbClr val="E1C047"/>
                    </a:solidFill>
                  </a:tcPr>
                </a:tc>
                <a:tc>
                  <a:txBody>
                    <a:bodyPr/>
                    <a:lstStyle/>
                    <a:p>
                      <a:pPr algn="l" fontAlgn="b"/>
                      <a:r>
                        <a:rPr lang="en-US" sz="1400" u="none" strike="noStrike" dirty="0">
                          <a:solidFill>
                            <a:srgbClr val="012A56"/>
                          </a:solidFill>
                          <a:effectLst/>
                          <a:latin typeface="Candara" panose="020E0502030303020204" pitchFamily="34" charset="0"/>
                        </a:rPr>
                        <a:t>Letter from treating physician, etc.</a:t>
                      </a:r>
                      <a:endParaRPr lang="en-US" sz="1400" b="0" i="0" u="none" strike="noStrike" dirty="0">
                        <a:solidFill>
                          <a:srgbClr val="012A56"/>
                        </a:solidFill>
                        <a:effectLst/>
                        <a:latin typeface="Candara" panose="020E0502030303020204" pitchFamily="34" charset="0"/>
                      </a:endParaRPr>
                    </a:p>
                  </a:txBody>
                  <a:tcPr marL="6350" marR="6350" marT="6350" marB="0">
                    <a:lnR w="12700" cap="flat" cmpd="sng" algn="ctr">
                      <a:solidFill>
                        <a:schemeClr val="tx1"/>
                      </a:solidFill>
                      <a:prstDash val="solid"/>
                      <a:round/>
                      <a:headEnd type="none" w="med" len="med"/>
                      <a:tailEnd type="none" w="med" len="med"/>
                    </a:lnR>
                    <a:solidFill>
                      <a:srgbClr val="E1C047"/>
                    </a:solidFill>
                  </a:tcPr>
                </a:tc>
                <a:extLst>
                  <a:ext uri="{0D108BD9-81ED-4DB2-BD59-A6C34878D82A}">
                    <a16:rowId xmlns:a16="http://schemas.microsoft.com/office/drawing/2014/main" val="1822267686"/>
                  </a:ext>
                </a:extLst>
              </a:tr>
              <a:tr h="345426">
                <a:tc>
                  <a:txBody>
                    <a:bodyPr/>
                    <a:lstStyle/>
                    <a:p>
                      <a:pPr algn="l" fontAlgn="b"/>
                      <a:r>
                        <a:rPr lang="en-US" sz="1400" u="none" strike="noStrike" dirty="0">
                          <a:solidFill>
                            <a:srgbClr val="012A56"/>
                          </a:solidFill>
                          <a:effectLst/>
                          <a:latin typeface="Candara" panose="020E0502030303020204" pitchFamily="34" charset="0"/>
                        </a:rPr>
                        <a:t>Timing</a:t>
                      </a:r>
                      <a:endParaRPr lang="en-US" sz="1400" b="0" i="0" u="none" strike="noStrike" dirty="0">
                        <a:solidFill>
                          <a:srgbClr val="012A56"/>
                        </a:solidFill>
                        <a:effectLst/>
                        <a:latin typeface="Candara" panose="020E0502030303020204" pitchFamily="34" charset="0"/>
                      </a:endParaRPr>
                    </a:p>
                  </a:txBody>
                  <a:tcPr marL="6350" marR="6350" marT="635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1C047"/>
                    </a:solidFill>
                  </a:tcPr>
                </a:tc>
                <a:tc>
                  <a:txBody>
                    <a:bodyPr/>
                    <a:lstStyle/>
                    <a:p>
                      <a:pPr algn="l" fontAlgn="b"/>
                      <a:r>
                        <a:rPr lang="en-US" sz="1400" u="none" strike="noStrike" dirty="0">
                          <a:solidFill>
                            <a:srgbClr val="012A56"/>
                          </a:solidFill>
                          <a:effectLst/>
                          <a:latin typeface="Candara" panose="020E0502030303020204" pitchFamily="34" charset="0"/>
                        </a:rPr>
                        <a:t>30-60 days</a:t>
                      </a:r>
                      <a:endParaRPr lang="en-US" sz="1400" b="0" i="0" u="none" strike="noStrike" dirty="0">
                        <a:solidFill>
                          <a:srgbClr val="012A56"/>
                        </a:solidFill>
                        <a:effectLst/>
                        <a:latin typeface="Candara" panose="020E0502030303020204" pitchFamily="34" charset="0"/>
                      </a:endParaRPr>
                    </a:p>
                  </a:txBody>
                  <a:tcPr marL="6350" marR="6350" marT="635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1C047"/>
                    </a:solidFill>
                  </a:tcPr>
                </a:tc>
                <a:extLst>
                  <a:ext uri="{0D108BD9-81ED-4DB2-BD59-A6C34878D82A}">
                    <a16:rowId xmlns:a16="http://schemas.microsoft.com/office/drawing/2014/main" val="2476442992"/>
                  </a:ext>
                </a:extLst>
              </a:tr>
            </a:tbl>
          </a:graphicData>
        </a:graphic>
      </p:graphicFrame>
      <p:graphicFrame>
        <p:nvGraphicFramePr>
          <p:cNvPr id="9" name="Table 8" descr="Overview of Guardianship">
            <a:extLst>
              <a:ext uri="{FF2B5EF4-FFF2-40B4-BE49-F238E27FC236}">
                <a16:creationId xmlns:a16="http://schemas.microsoft.com/office/drawing/2014/main" id="{3BE77DD9-5249-0C34-9A75-17E8BFA9968F}"/>
              </a:ext>
            </a:extLst>
          </p:cNvPr>
          <p:cNvGraphicFramePr>
            <a:graphicFrameLocks noGrp="1"/>
          </p:cNvGraphicFramePr>
          <p:nvPr>
            <p:extLst>
              <p:ext uri="{D42A27DB-BD31-4B8C-83A1-F6EECF244321}">
                <p14:modId xmlns:p14="http://schemas.microsoft.com/office/powerpoint/2010/main" val="796695391"/>
              </p:ext>
            </p:extLst>
          </p:nvPr>
        </p:nvGraphicFramePr>
        <p:xfrm>
          <a:off x="5269583" y="2271207"/>
          <a:ext cx="4468305" cy="3987538"/>
        </p:xfrm>
        <a:graphic>
          <a:graphicData uri="http://schemas.openxmlformats.org/drawingml/2006/table">
            <a:tbl>
              <a:tblPr firstRow="1">
                <a:tableStyleId>{5C22544A-7EE6-4342-B048-85BDC9FD1C3A}</a:tableStyleId>
              </a:tblPr>
              <a:tblGrid>
                <a:gridCol w="952108">
                  <a:extLst>
                    <a:ext uri="{9D8B030D-6E8A-4147-A177-3AD203B41FA5}">
                      <a16:colId xmlns:a16="http://schemas.microsoft.com/office/drawing/2014/main" val="1561480278"/>
                    </a:ext>
                  </a:extLst>
                </a:gridCol>
                <a:gridCol w="3516197">
                  <a:extLst>
                    <a:ext uri="{9D8B030D-6E8A-4147-A177-3AD203B41FA5}">
                      <a16:colId xmlns:a16="http://schemas.microsoft.com/office/drawing/2014/main" val="3398552867"/>
                    </a:ext>
                  </a:extLst>
                </a:gridCol>
              </a:tblGrid>
              <a:tr h="410066">
                <a:tc gridSpan="2">
                  <a:txBody>
                    <a:bodyPr/>
                    <a:lstStyle/>
                    <a:p>
                      <a:pPr algn="l" fontAlgn="b"/>
                      <a:r>
                        <a:rPr lang="en-US" sz="2400" b="1" u="none" strike="noStrike" dirty="0">
                          <a:solidFill>
                            <a:schemeClr val="bg1"/>
                          </a:solidFill>
                          <a:effectLst/>
                          <a:latin typeface="Candara" panose="020E0502030303020204" pitchFamily="34" charset="0"/>
                        </a:rPr>
                        <a:t>Guardianship</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12A56"/>
                    </a:solidFill>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4898590"/>
                  </a:ext>
                </a:extLst>
              </a:tr>
              <a:tr h="617456">
                <a:tc>
                  <a:txBody>
                    <a:bodyPr/>
                    <a:lstStyle/>
                    <a:p>
                      <a:pPr algn="l" fontAlgn="b"/>
                      <a:r>
                        <a:rPr lang="en-US" sz="1400" u="none" strike="noStrike" dirty="0">
                          <a:solidFill>
                            <a:srgbClr val="012A56"/>
                          </a:solidFill>
                          <a:effectLst/>
                          <a:latin typeface="Candara" panose="020E0502030303020204" pitchFamily="34" charset="0"/>
                        </a:rPr>
                        <a:t>Basis</a:t>
                      </a:r>
                      <a:endParaRPr lang="en-US" sz="1400" b="0" i="0" u="none" strike="noStrike" dirty="0">
                        <a:solidFill>
                          <a:srgbClr val="012A56"/>
                        </a:solidFill>
                        <a:effectLst/>
                        <a:latin typeface="Candara" panose="020E0502030303020204" pitchFamily="34" charset="0"/>
                      </a:endParaRPr>
                    </a:p>
                  </a:txBody>
                  <a:tcPr marL="6350" marR="6350" marT="6350" marB="0">
                    <a:lnL w="12700" cap="flat" cmpd="sng" algn="ctr">
                      <a:solidFill>
                        <a:schemeClr val="tx1"/>
                      </a:solidFill>
                      <a:prstDash val="solid"/>
                      <a:round/>
                      <a:headEnd type="none" w="med" len="med"/>
                      <a:tailEnd type="none" w="med" len="med"/>
                    </a:lnL>
                    <a:solidFill>
                      <a:srgbClr val="E1C047"/>
                    </a:solidFill>
                  </a:tcPr>
                </a:tc>
                <a:tc>
                  <a:txBody>
                    <a:bodyPr/>
                    <a:lstStyle/>
                    <a:p>
                      <a:pPr algn="l" fontAlgn="b"/>
                      <a:r>
                        <a:rPr lang="en-US" sz="1400" u="none" strike="noStrike" dirty="0">
                          <a:solidFill>
                            <a:srgbClr val="012A56"/>
                          </a:solidFill>
                          <a:effectLst/>
                          <a:latin typeface="Candara" panose="020E0502030303020204" pitchFamily="34" charset="0"/>
                        </a:rPr>
                        <a:t>Incapacity for any reason (FSS 744.102(9))</a:t>
                      </a:r>
                    </a:p>
                    <a:p>
                      <a:pPr algn="l" fontAlgn="b"/>
                      <a:endParaRPr lang="en-US" sz="1400" b="0" i="0" u="none" strike="noStrike" dirty="0">
                        <a:solidFill>
                          <a:srgbClr val="012A56"/>
                        </a:solidFill>
                        <a:effectLst/>
                        <a:latin typeface="Candara" panose="020E0502030303020204" pitchFamily="34" charset="0"/>
                      </a:endParaRPr>
                    </a:p>
                  </a:txBody>
                  <a:tcPr marL="6350" marR="6350" marT="6350" marB="0">
                    <a:lnR w="12700" cap="flat" cmpd="sng" algn="ctr">
                      <a:solidFill>
                        <a:schemeClr val="tx1"/>
                      </a:solidFill>
                      <a:prstDash val="solid"/>
                      <a:round/>
                      <a:headEnd type="none" w="med" len="med"/>
                      <a:tailEnd type="none" w="med" len="med"/>
                    </a:lnR>
                    <a:solidFill>
                      <a:srgbClr val="E1C047"/>
                    </a:solidFill>
                  </a:tcPr>
                </a:tc>
                <a:extLst>
                  <a:ext uri="{0D108BD9-81ED-4DB2-BD59-A6C34878D82A}">
                    <a16:rowId xmlns:a16="http://schemas.microsoft.com/office/drawing/2014/main" val="3012427600"/>
                  </a:ext>
                </a:extLst>
              </a:tr>
              <a:tr h="664589">
                <a:tc>
                  <a:txBody>
                    <a:bodyPr/>
                    <a:lstStyle/>
                    <a:p>
                      <a:pPr algn="l" fontAlgn="b"/>
                      <a:r>
                        <a:rPr lang="en-US" sz="1400" u="none" strike="noStrike" dirty="0">
                          <a:solidFill>
                            <a:srgbClr val="012A56"/>
                          </a:solidFill>
                          <a:effectLst/>
                          <a:latin typeface="Candara" panose="020E0502030303020204" pitchFamily="34" charset="0"/>
                        </a:rPr>
                        <a:t>Type</a:t>
                      </a:r>
                      <a:endParaRPr lang="en-US" sz="1400" b="0" i="0" u="none" strike="noStrike" dirty="0">
                        <a:solidFill>
                          <a:srgbClr val="012A56"/>
                        </a:solidFill>
                        <a:effectLst/>
                        <a:latin typeface="Candara" panose="020E0502030303020204" pitchFamily="34" charset="0"/>
                      </a:endParaRPr>
                    </a:p>
                  </a:txBody>
                  <a:tcPr marL="6350" marR="6350" marT="6350" marB="0">
                    <a:lnL w="12700" cap="flat" cmpd="sng" algn="ctr">
                      <a:solidFill>
                        <a:schemeClr val="tx1"/>
                      </a:solidFill>
                      <a:prstDash val="solid"/>
                      <a:round/>
                      <a:headEnd type="none" w="med" len="med"/>
                      <a:tailEnd type="none" w="med" len="med"/>
                    </a:lnL>
                    <a:solidFill>
                      <a:srgbClr val="E1C047"/>
                    </a:solidFill>
                  </a:tcPr>
                </a:tc>
                <a:tc>
                  <a:txBody>
                    <a:bodyPr/>
                    <a:lstStyle/>
                    <a:p>
                      <a:pPr algn="l" fontAlgn="b"/>
                      <a:r>
                        <a:rPr lang="en-US" sz="1400" u="none" strike="noStrike" dirty="0">
                          <a:solidFill>
                            <a:srgbClr val="012A56"/>
                          </a:solidFill>
                          <a:effectLst/>
                          <a:latin typeface="Candara" panose="020E0502030303020204" pitchFamily="34" charset="0"/>
                        </a:rPr>
                        <a:t>Person and/or Property</a:t>
                      </a:r>
                      <a:endParaRPr lang="en-US" sz="1400" b="0" i="0" u="none" strike="noStrike" dirty="0">
                        <a:solidFill>
                          <a:srgbClr val="012A56"/>
                        </a:solidFill>
                        <a:effectLst/>
                        <a:latin typeface="Candara" panose="020E0502030303020204" pitchFamily="34" charset="0"/>
                      </a:endParaRPr>
                    </a:p>
                  </a:txBody>
                  <a:tcPr marL="6350" marR="6350" marT="6350" marB="0">
                    <a:lnR w="12700" cap="flat" cmpd="sng" algn="ctr">
                      <a:solidFill>
                        <a:schemeClr val="tx1"/>
                      </a:solidFill>
                      <a:prstDash val="solid"/>
                      <a:round/>
                      <a:headEnd type="none" w="med" len="med"/>
                      <a:tailEnd type="none" w="med" len="med"/>
                    </a:lnR>
                    <a:solidFill>
                      <a:srgbClr val="E1C047"/>
                    </a:solidFill>
                  </a:tcPr>
                </a:tc>
                <a:extLst>
                  <a:ext uri="{0D108BD9-81ED-4DB2-BD59-A6C34878D82A}">
                    <a16:rowId xmlns:a16="http://schemas.microsoft.com/office/drawing/2014/main" val="894435673"/>
                  </a:ext>
                </a:extLst>
              </a:tr>
              <a:tr h="626883">
                <a:tc>
                  <a:txBody>
                    <a:bodyPr/>
                    <a:lstStyle/>
                    <a:p>
                      <a:pPr algn="l" fontAlgn="b"/>
                      <a:r>
                        <a:rPr lang="en-US" sz="1400" u="none" strike="noStrike" dirty="0">
                          <a:solidFill>
                            <a:srgbClr val="012A56"/>
                          </a:solidFill>
                          <a:effectLst/>
                          <a:latin typeface="Candara" panose="020E0502030303020204" pitchFamily="34" charset="0"/>
                        </a:rPr>
                        <a:t>Rights Removed</a:t>
                      </a:r>
                      <a:endParaRPr lang="en-US" sz="1400" b="0" i="0" u="none" strike="noStrike" dirty="0">
                        <a:solidFill>
                          <a:srgbClr val="012A56"/>
                        </a:solidFill>
                        <a:effectLst/>
                        <a:latin typeface="Candara" panose="020E0502030303020204" pitchFamily="34" charset="0"/>
                      </a:endParaRPr>
                    </a:p>
                  </a:txBody>
                  <a:tcPr marL="6350" marR="6350" marT="6350" marB="0">
                    <a:lnL w="12700" cap="flat" cmpd="sng" algn="ctr">
                      <a:solidFill>
                        <a:schemeClr val="tx1"/>
                      </a:solidFill>
                      <a:prstDash val="solid"/>
                      <a:round/>
                      <a:headEnd type="none" w="med" len="med"/>
                      <a:tailEnd type="none" w="med" len="med"/>
                    </a:lnL>
                    <a:solidFill>
                      <a:srgbClr val="E1C047"/>
                    </a:solidFill>
                  </a:tcPr>
                </a:tc>
                <a:tc>
                  <a:txBody>
                    <a:bodyPr/>
                    <a:lstStyle/>
                    <a:p>
                      <a:pPr algn="l" fontAlgn="b"/>
                      <a:r>
                        <a:rPr lang="en-US" sz="1400" u="none" strike="noStrike" dirty="0">
                          <a:solidFill>
                            <a:srgbClr val="012A56"/>
                          </a:solidFill>
                          <a:effectLst/>
                          <a:latin typeface="Candara" panose="020E0502030303020204" pitchFamily="34" charset="0"/>
                        </a:rPr>
                        <a:t>Any or all rights can be removed </a:t>
                      </a:r>
                      <a:endParaRPr lang="en-US" sz="1400" b="0" i="0" u="none" strike="noStrike" dirty="0">
                        <a:solidFill>
                          <a:srgbClr val="012A56"/>
                        </a:solidFill>
                        <a:effectLst/>
                        <a:latin typeface="Candara" panose="020E0502030303020204" pitchFamily="34" charset="0"/>
                      </a:endParaRPr>
                    </a:p>
                  </a:txBody>
                  <a:tcPr marL="6350" marR="6350" marT="6350" marB="0">
                    <a:lnR w="12700" cap="flat" cmpd="sng" algn="ctr">
                      <a:solidFill>
                        <a:schemeClr val="tx1"/>
                      </a:solidFill>
                      <a:prstDash val="solid"/>
                      <a:round/>
                      <a:headEnd type="none" w="med" len="med"/>
                      <a:tailEnd type="none" w="med" len="med"/>
                    </a:lnR>
                    <a:solidFill>
                      <a:srgbClr val="E1C047"/>
                    </a:solidFill>
                  </a:tcPr>
                </a:tc>
                <a:extLst>
                  <a:ext uri="{0D108BD9-81ED-4DB2-BD59-A6C34878D82A}">
                    <a16:rowId xmlns:a16="http://schemas.microsoft.com/office/drawing/2014/main" val="922519782"/>
                  </a:ext>
                </a:extLst>
              </a:tr>
              <a:tr h="645736">
                <a:tc>
                  <a:txBody>
                    <a:bodyPr/>
                    <a:lstStyle/>
                    <a:p>
                      <a:pPr algn="l" fontAlgn="b"/>
                      <a:r>
                        <a:rPr lang="en-US" sz="1400" u="none" strike="noStrike">
                          <a:solidFill>
                            <a:srgbClr val="012A56"/>
                          </a:solidFill>
                          <a:effectLst/>
                          <a:latin typeface="Candara" panose="020E0502030303020204" pitchFamily="34" charset="0"/>
                        </a:rPr>
                        <a:t>Attorneys</a:t>
                      </a:r>
                      <a:endParaRPr lang="en-US" sz="1400" b="0" i="0" u="none" strike="noStrike">
                        <a:solidFill>
                          <a:srgbClr val="012A56"/>
                        </a:solidFill>
                        <a:effectLst/>
                        <a:latin typeface="Candara" panose="020E0502030303020204" pitchFamily="34" charset="0"/>
                      </a:endParaRPr>
                    </a:p>
                  </a:txBody>
                  <a:tcPr marL="6350" marR="6350" marT="6350" marB="0">
                    <a:lnL w="12700" cap="flat" cmpd="sng" algn="ctr">
                      <a:solidFill>
                        <a:schemeClr val="tx1"/>
                      </a:solidFill>
                      <a:prstDash val="solid"/>
                      <a:round/>
                      <a:headEnd type="none" w="med" len="med"/>
                      <a:tailEnd type="none" w="med" len="med"/>
                    </a:lnL>
                    <a:solidFill>
                      <a:srgbClr val="E1C047"/>
                    </a:solidFill>
                  </a:tcPr>
                </a:tc>
                <a:tc>
                  <a:txBody>
                    <a:bodyPr/>
                    <a:lstStyle/>
                    <a:p>
                      <a:pPr algn="l" fontAlgn="b"/>
                      <a:r>
                        <a:rPr lang="en-US" sz="1400" u="none" strike="noStrike" dirty="0">
                          <a:solidFill>
                            <a:srgbClr val="012A56"/>
                          </a:solidFill>
                          <a:effectLst/>
                          <a:latin typeface="Candara" panose="020E0502030303020204" pitchFamily="34" charset="0"/>
                        </a:rPr>
                        <a:t>Both Guardian and AIP must have attorneys</a:t>
                      </a:r>
                    </a:p>
                    <a:p>
                      <a:pPr algn="l" fontAlgn="b"/>
                      <a:endParaRPr lang="en-US" sz="1400" b="0" i="0" u="none" strike="noStrike" dirty="0">
                        <a:solidFill>
                          <a:srgbClr val="012A56"/>
                        </a:solidFill>
                        <a:effectLst/>
                        <a:latin typeface="Candara" panose="020E0502030303020204" pitchFamily="34" charset="0"/>
                      </a:endParaRPr>
                    </a:p>
                  </a:txBody>
                  <a:tcPr marL="6350" marR="6350" marT="6350" marB="0">
                    <a:lnR w="12700" cap="flat" cmpd="sng" algn="ctr">
                      <a:solidFill>
                        <a:schemeClr val="tx1"/>
                      </a:solidFill>
                      <a:prstDash val="solid"/>
                      <a:round/>
                      <a:headEnd type="none" w="med" len="med"/>
                      <a:tailEnd type="none" w="med" len="med"/>
                    </a:lnR>
                    <a:solidFill>
                      <a:srgbClr val="E1C047"/>
                    </a:solidFill>
                  </a:tcPr>
                </a:tc>
                <a:extLst>
                  <a:ext uri="{0D108BD9-81ED-4DB2-BD59-A6C34878D82A}">
                    <a16:rowId xmlns:a16="http://schemas.microsoft.com/office/drawing/2014/main" val="1290008322"/>
                  </a:ext>
                </a:extLst>
              </a:tr>
              <a:tr h="339365">
                <a:tc>
                  <a:txBody>
                    <a:bodyPr/>
                    <a:lstStyle/>
                    <a:p>
                      <a:pPr algn="l" fontAlgn="b"/>
                      <a:r>
                        <a:rPr lang="en-US" sz="1400" u="none" strike="noStrike" dirty="0">
                          <a:solidFill>
                            <a:srgbClr val="012A56"/>
                          </a:solidFill>
                          <a:effectLst/>
                          <a:latin typeface="Candara" panose="020E0502030303020204" pitchFamily="34" charset="0"/>
                        </a:rPr>
                        <a:t>Cost</a:t>
                      </a:r>
                      <a:endParaRPr lang="en-US" sz="1400" b="0" i="0" u="none" strike="noStrike" dirty="0">
                        <a:solidFill>
                          <a:srgbClr val="012A56"/>
                        </a:solidFill>
                        <a:effectLst/>
                        <a:latin typeface="Candara" panose="020E0502030303020204" pitchFamily="34" charset="0"/>
                      </a:endParaRPr>
                    </a:p>
                  </a:txBody>
                  <a:tcPr marL="6350" marR="6350" marT="6350" marB="0">
                    <a:lnL w="12700" cap="flat" cmpd="sng" algn="ctr">
                      <a:solidFill>
                        <a:schemeClr val="tx1"/>
                      </a:solidFill>
                      <a:prstDash val="solid"/>
                      <a:round/>
                      <a:headEnd type="none" w="med" len="med"/>
                      <a:tailEnd type="none" w="med" len="med"/>
                    </a:lnL>
                    <a:solidFill>
                      <a:srgbClr val="E1C047"/>
                    </a:solidFill>
                  </a:tcPr>
                </a:tc>
                <a:tc>
                  <a:txBody>
                    <a:bodyPr/>
                    <a:lstStyle/>
                    <a:p>
                      <a:pPr algn="l" fontAlgn="b"/>
                      <a:r>
                        <a:rPr lang="en-US" sz="1400" u="none" strike="noStrike" dirty="0">
                          <a:solidFill>
                            <a:srgbClr val="012A56"/>
                          </a:solidFill>
                          <a:effectLst/>
                          <a:latin typeface="Candara" panose="020E0502030303020204" pitchFamily="34" charset="0"/>
                        </a:rPr>
                        <a:t>$6,000 to $9,000 to establish</a:t>
                      </a:r>
                      <a:endParaRPr lang="en-US" sz="1400" b="0" i="0" u="none" strike="noStrike" dirty="0">
                        <a:solidFill>
                          <a:srgbClr val="012A56"/>
                        </a:solidFill>
                        <a:effectLst/>
                        <a:latin typeface="Candara" panose="020E0502030303020204" pitchFamily="34" charset="0"/>
                      </a:endParaRPr>
                    </a:p>
                  </a:txBody>
                  <a:tcPr marL="6350" marR="6350" marT="6350" marB="0">
                    <a:lnR w="12700" cap="flat" cmpd="sng" algn="ctr">
                      <a:solidFill>
                        <a:schemeClr val="tx1"/>
                      </a:solidFill>
                      <a:prstDash val="solid"/>
                      <a:round/>
                      <a:headEnd type="none" w="med" len="med"/>
                      <a:tailEnd type="none" w="med" len="med"/>
                    </a:lnR>
                    <a:solidFill>
                      <a:srgbClr val="E1C047"/>
                    </a:solidFill>
                  </a:tcPr>
                </a:tc>
                <a:extLst>
                  <a:ext uri="{0D108BD9-81ED-4DB2-BD59-A6C34878D82A}">
                    <a16:rowId xmlns:a16="http://schemas.microsoft.com/office/drawing/2014/main" val="3115785382"/>
                  </a:ext>
                </a:extLst>
              </a:tr>
              <a:tr h="344078">
                <a:tc>
                  <a:txBody>
                    <a:bodyPr/>
                    <a:lstStyle/>
                    <a:p>
                      <a:pPr algn="l" fontAlgn="b"/>
                      <a:r>
                        <a:rPr lang="en-US" sz="1400" u="none" strike="noStrike">
                          <a:solidFill>
                            <a:srgbClr val="012A56"/>
                          </a:solidFill>
                          <a:effectLst/>
                          <a:latin typeface="Candara" panose="020E0502030303020204" pitchFamily="34" charset="0"/>
                        </a:rPr>
                        <a:t>Incapacity</a:t>
                      </a:r>
                      <a:endParaRPr lang="en-US" sz="1400" b="0" i="0" u="none" strike="noStrike">
                        <a:solidFill>
                          <a:srgbClr val="012A56"/>
                        </a:solidFill>
                        <a:effectLst/>
                        <a:latin typeface="Candara" panose="020E0502030303020204" pitchFamily="34" charset="0"/>
                      </a:endParaRPr>
                    </a:p>
                  </a:txBody>
                  <a:tcPr marL="6350" marR="6350" marT="6350" marB="0">
                    <a:lnL w="12700" cap="flat" cmpd="sng" algn="ctr">
                      <a:solidFill>
                        <a:schemeClr val="tx1"/>
                      </a:solidFill>
                      <a:prstDash val="solid"/>
                      <a:round/>
                      <a:headEnd type="none" w="med" len="med"/>
                      <a:tailEnd type="none" w="med" len="med"/>
                    </a:lnL>
                    <a:solidFill>
                      <a:srgbClr val="E1C047"/>
                    </a:solidFill>
                  </a:tcPr>
                </a:tc>
                <a:tc>
                  <a:txBody>
                    <a:bodyPr/>
                    <a:lstStyle/>
                    <a:p>
                      <a:pPr algn="l" fontAlgn="b"/>
                      <a:r>
                        <a:rPr lang="en-US" sz="1400" u="none" strike="noStrike" dirty="0">
                          <a:solidFill>
                            <a:srgbClr val="012A56"/>
                          </a:solidFill>
                          <a:effectLst/>
                          <a:latin typeface="Candara" panose="020E0502030303020204" pitchFamily="34" charset="0"/>
                        </a:rPr>
                        <a:t>3 member examining committee</a:t>
                      </a:r>
                      <a:endParaRPr lang="en-US" sz="1400" b="0" i="0" u="none" strike="noStrike" dirty="0">
                        <a:solidFill>
                          <a:srgbClr val="012A56"/>
                        </a:solidFill>
                        <a:effectLst/>
                        <a:latin typeface="Candara" panose="020E0502030303020204" pitchFamily="34" charset="0"/>
                      </a:endParaRPr>
                    </a:p>
                  </a:txBody>
                  <a:tcPr marL="6350" marR="6350" marT="6350" marB="0">
                    <a:lnR w="12700" cap="flat" cmpd="sng" algn="ctr">
                      <a:solidFill>
                        <a:schemeClr val="tx1"/>
                      </a:solidFill>
                      <a:prstDash val="solid"/>
                      <a:round/>
                      <a:headEnd type="none" w="med" len="med"/>
                      <a:tailEnd type="none" w="med" len="med"/>
                    </a:lnR>
                    <a:solidFill>
                      <a:srgbClr val="E1C047"/>
                    </a:solidFill>
                  </a:tcPr>
                </a:tc>
                <a:extLst>
                  <a:ext uri="{0D108BD9-81ED-4DB2-BD59-A6C34878D82A}">
                    <a16:rowId xmlns:a16="http://schemas.microsoft.com/office/drawing/2014/main" val="2844912433"/>
                  </a:ext>
                </a:extLst>
              </a:tr>
              <a:tr h="339365">
                <a:tc>
                  <a:txBody>
                    <a:bodyPr/>
                    <a:lstStyle/>
                    <a:p>
                      <a:pPr algn="l" fontAlgn="b"/>
                      <a:r>
                        <a:rPr lang="en-US" sz="1400" u="none" strike="noStrike">
                          <a:solidFill>
                            <a:srgbClr val="012A56"/>
                          </a:solidFill>
                          <a:effectLst/>
                          <a:latin typeface="Candara" panose="020E0502030303020204" pitchFamily="34" charset="0"/>
                        </a:rPr>
                        <a:t>Timing</a:t>
                      </a:r>
                      <a:endParaRPr lang="en-US" sz="1400" b="0" i="0" u="none" strike="noStrike">
                        <a:solidFill>
                          <a:srgbClr val="012A56"/>
                        </a:solidFill>
                        <a:effectLst/>
                        <a:latin typeface="Candara" panose="020E0502030303020204" pitchFamily="34" charset="0"/>
                      </a:endParaRPr>
                    </a:p>
                  </a:txBody>
                  <a:tcPr marL="6350" marR="6350" marT="635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1C047"/>
                    </a:solidFill>
                  </a:tcPr>
                </a:tc>
                <a:tc>
                  <a:txBody>
                    <a:bodyPr/>
                    <a:lstStyle/>
                    <a:p>
                      <a:pPr algn="l" fontAlgn="b"/>
                      <a:r>
                        <a:rPr lang="en-US" sz="1400" u="none" strike="noStrike" dirty="0">
                          <a:solidFill>
                            <a:srgbClr val="012A56"/>
                          </a:solidFill>
                          <a:effectLst/>
                          <a:latin typeface="Candara" panose="020E0502030303020204" pitchFamily="34" charset="0"/>
                        </a:rPr>
                        <a:t>3-5 months</a:t>
                      </a:r>
                      <a:endParaRPr lang="en-US" sz="1400" b="0" i="0" u="none" strike="noStrike" dirty="0">
                        <a:solidFill>
                          <a:srgbClr val="012A56"/>
                        </a:solidFill>
                        <a:effectLst/>
                        <a:latin typeface="Candara" panose="020E0502030303020204" pitchFamily="34" charset="0"/>
                      </a:endParaRPr>
                    </a:p>
                  </a:txBody>
                  <a:tcPr marL="6350" marR="6350" marT="635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1C047"/>
                    </a:solidFill>
                  </a:tcPr>
                </a:tc>
                <a:extLst>
                  <a:ext uri="{0D108BD9-81ED-4DB2-BD59-A6C34878D82A}">
                    <a16:rowId xmlns:a16="http://schemas.microsoft.com/office/drawing/2014/main" val="3726136420"/>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4F5D78D2-B336-1EA6-0E14-FA7C7DD5A633}"/>
              </a:ext>
            </a:extLst>
          </p:cNvPr>
          <p:cNvSpPr>
            <a:spLocks noGrp="1"/>
          </p:cNvSpPr>
          <p:nvPr>
            <p:ph type="title"/>
          </p:nvPr>
        </p:nvSpPr>
        <p:spPr>
          <a:xfrm>
            <a:off x="885825" y="2863850"/>
            <a:ext cx="3932238" cy="1600200"/>
          </a:xfrm>
        </p:spPr>
        <p:txBody>
          <a:bodyPr>
            <a:normAutofit fontScale="90000"/>
          </a:bodyPr>
          <a:lstStyle/>
          <a:p>
            <a:pPr algn="ctr" eaLnBrk="1" fontAlgn="auto" hangingPunct="1">
              <a:spcAft>
                <a:spcPts val="0"/>
              </a:spcAft>
              <a:defRPr/>
            </a:pPr>
            <a:r>
              <a:rPr lang="en-US" altLang="en-US" sz="4800" b="1">
                <a:solidFill>
                  <a:srgbClr val="012A56"/>
                </a:solidFill>
                <a:latin typeface="Candara" panose="020E0502030303020204" pitchFamily="34" charset="0"/>
              </a:rPr>
              <a:t>Guardianship or Guardian Advocacy? </a:t>
            </a:r>
          </a:p>
        </p:txBody>
      </p:sp>
      <p:pic>
        <p:nvPicPr>
          <p:cNvPr id="51203" name="Picture Placeholder 3" descr="Young girl with a red bow and purple glasses smiling.">
            <a:extLst>
              <a:ext uri="{FF2B5EF4-FFF2-40B4-BE49-F238E27FC236}">
                <a16:creationId xmlns:a16="http://schemas.microsoft.com/office/drawing/2014/main" id="{35765C52-7317-F83D-56CD-8280C73C459C}"/>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9820" b="19820"/>
          <a:stretch>
            <a:fillRect/>
          </a:stretch>
        </p:blipFill>
        <p:spPr>
          <a:xfrm>
            <a:off x="11113" y="0"/>
            <a:ext cx="12192000" cy="4914900"/>
          </a:xfrm>
          <a:blipFill dpi="0" rotWithShape="1">
            <a:srcRect t="19820" b="19820"/>
          </a:blipFill>
        </p:spPr>
      </p:pic>
      <p:sp>
        <p:nvSpPr>
          <p:cNvPr id="51204" name="Text Placeholder 3">
            <a:extLst>
              <a:ext uri="{FF2B5EF4-FFF2-40B4-BE49-F238E27FC236}">
                <a16:creationId xmlns:a16="http://schemas.microsoft.com/office/drawing/2014/main" id="{308B6F2F-A68F-A847-E881-78A86CD1A538}"/>
              </a:ext>
            </a:extLst>
          </p:cNvPr>
          <p:cNvSpPr>
            <a:spLocks noGrp="1"/>
          </p:cNvSpPr>
          <p:nvPr>
            <p:ph type="body" sz="half" idx="2"/>
          </p:nvPr>
        </p:nvSpPr>
        <p:spPr>
          <a:xfrm>
            <a:off x="582613" y="5705475"/>
            <a:ext cx="10112375" cy="679450"/>
          </a:xfrm>
        </p:spPr>
        <p:txBody>
          <a:bodyPr>
            <a:normAutofit/>
          </a:bodyPr>
          <a:lstStyle/>
          <a:p>
            <a:pPr algn="ctr" eaLnBrk="1" hangingPunct="1">
              <a:spcBef>
                <a:spcPct val="0"/>
              </a:spcBef>
            </a:pPr>
            <a:r>
              <a:rPr lang="en-US" altLang="en-US" sz="4300" b="1" dirty="0">
                <a:solidFill>
                  <a:srgbClr val="E1C047"/>
                </a:solidFill>
                <a:latin typeface="Candara" panose="020E0502030303020204" pitchFamily="34" charset="0"/>
              </a:rPr>
              <a:t>Which is the right choice?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ist of proper things to say regarding people with disabilities">
            <a:extLst>
              <a:ext uri="{FF2B5EF4-FFF2-40B4-BE49-F238E27FC236}">
                <a16:creationId xmlns:a16="http://schemas.microsoft.com/office/drawing/2014/main" id="{1B70BD98-1DFA-F8DA-F5D9-02C80DA6833C}"/>
              </a:ext>
            </a:extLst>
          </p:cNvPr>
          <p:cNvPicPr>
            <a:picLocks noChangeAspect="1"/>
          </p:cNvPicPr>
          <p:nvPr/>
        </p:nvPicPr>
        <p:blipFill>
          <a:blip r:embed="rId2"/>
          <a:stretch>
            <a:fillRect/>
          </a:stretch>
        </p:blipFill>
        <p:spPr>
          <a:xfrm>
            <a:off x="1170471" y="1337676"/>
            <a:ext cx="5988358" cy="4883401"/>
          </a:xfrm>
          <a:prstGeom prst="rect">
            <a:avLst/>
          </a:prstGeom>
        </p:spPr>
      </p:pic>
      <p:sp>
        <p:nvSpPr>
          <p:cNvPr id="2" name="Title 1">
            <a:extLst>
              <a:ext uri="{FF2B5EF4-FFF2-40B4-BE49-F238E27FC236}">
                <a16:creationId xmlns:a16="http://schemas.microsoft.com/office/drawing/2014/main" id="{02B0CA70-CC75-DB3C-5BE0-D9D17C01DD96}"/>
              </a:ext>
            </a:extLst>
          </p:cNvPr>
          <p:cNvSpPr>
            <a:spLocks noGrp="1"/>
          </p:cNvSpPr>
          <p:nvPr>
            <p:ph type="title" idx="4294967295"/>
          </p:nvPr>
        </p:nvSpPr>
        <p:spPr>
          <a:xfrm>
            <a:off x="1096963" y="-1449387"/>
            <a:ext cx="10058400" cy="1449387"/>
          </a:xfrm>
        </p:spPr>
        <p:txBody>
          <a:bodyPr vert="horz" lIns="91440" tIns="45720" rIns="91440" bIns="45720" rtlCol="0" anchor="b">
            <a:normAutofit/>
          </a:bodyPr>
          <a:lstStyle/>
          <a:p>
            <a:r>
              <a:rPr lang="en-US" dirty="0"/>
              <a:t>List of things to say regarding people with a disability</a:t>
            </a:r>
          </a:p>
        </p:txBody>
      </p:sp>
    </p:spTree>
    <p:extLst>
      <p:ext uri="{BB962C8B-B14F-4D97-AF65-F5344CB8AC3E}">
        <p14:creationId xmlns:p14="http://schemas.microsoft.com/office/powerpoint/2010/main" val="39442269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F6AE3481-04E1-B7CA-F998-9C844017B033}"/>
              </a:ext>
            </a:extLst>
          </p:cNvPr>
          <p:cNvSpPr>
            <a:spLocks noGrp="1"/>
          </p:cNvSpPr>
          <p:nvPr>
            <p:ph type="title"/>
          </p:nvPr>
        </p:nvSpPr>
        <p:spPr>
          <a:xfrm>
            <a:off x="426567" y="1292053"/>
            <a:ext cx="11635731" cy="866775"/>
          </a:xfrm>
        </p:spPr>
        <p:txBody>
          <a:bodyPr>
            <a:noAutofit/>
          </a:bodyPr>
          <a:lstStyle/>
          <a:p>
            <a:pPr eaLnBrk="1" fontAlgn="auto" hangingPunct="1">
              <a:spcAft>
                <a:spcPts val="0"/>
              </a:spcAft>
              <a:defRPr/>
            </a:pPr>
            <a:r>
              <a:rPr lang="en-US" altLang="en-US" sz="4300" b="1" dirty="0">
                <a:solidFill>
                  <a:srgbClr val="012A56"/>
                </a:solidFill>
                <a:latin typeface="Candara" panose="020E0502030303020204" pitchFamily="34" charset="0"/>
              </a:rPr>
              <a:t>How Do Parents Decide What To Do?</a:t>
            </a:r>
          </a:p>
        </p:txBody>
      </p:sp>
      <p:sp>
        <p:nvSpPr>
          <p:cNvPr id="18435" name="Content Placeholder 2">
            <a:extLst>
              <a:ext uri="{FF2B5EF4-FFF2-40B4-BE49-F238E27FC236}">
                <a16:creationId xmlns:a16="http://schemas.microsoft.com/office/drawing/2014/main" id="{334F43B7-D6F2-08B5-2B32-80465D459A60}"/>
              </a:ext>
            </a:extLst>
          </p:cNvPr>
          <p:cNvSpPr>
            <a:spLocks noGrp="1"/>
          </p:cNvSpPr>
          <p:nvPr>
            <p:ph idx="1"/>
          </p:nvPr>
        </p:nvSpPr>
        <p:spPr>
          <a:xfrm>
            <a:off x="632340" y="2449114"/>
            <a:ext cx="9990138" cy="3262312"/>
          </a:xfrm>
        </p:spPr>
        <p:txBody>
          <a:bodyPr rtlCol="0">
            <a:normAutofit/>
          </a:bodyPr>
          <a:lstStyle/>
          <a:p>
            <a:pPr eaLnBrk="1" fontAlgn="auto" hangingPunct="1">
              <a:buClr>
                <a:srgbClr val="012A56"/>
              </a:buClr>
              <a:buFont typeface="Arial" panose="020B0604020202020204" pitchFamily="34" charset="0"/>
              <a:buChar char="•"/>
              <a:defRPr/>
            </a:pPr>
            <a:r>
              <a:rPr lang="en-US" altLang="en-US" sz="2400" dirty="0">
                <a:solidFill>
                  <a:srgbClr val="012A56"/>
                </a:solidFill>
                <a:latin typeface="Candara" panose="020E0502030303020204" pitchFamily="34" charset="0"/>
              </a:rPr>
              <a:t>  </a:t>
            </a:r>
            <a:r>
              <a:rPr lang="en-US" altLang="en-US" sz="2200" dirty="0">
                <a:solidFill>
                  <a:srgbClr val="012A56"/>
                </a:solidFill>
                <a:latin typeface="Candara" panose="020E0502030303020204" pitchFamily="34" charset="0"/>
              </a:rPr>
              <a:t>Prior to the age of 18, everyone is presumed </a:t>
            </a:r>
            <a:r>
              <a:rPr lang="en-US" altLang="en-US" sz="2200" i="1" dirty="0">
                <a:solidFill>
                  <a:srgbClr val="012A56"/>
                </a:solidFill>
                <a:latin typeface="Candara" panose="020E0502030303020204" pitchFamily="34" charset="0"/>
              </a:rPr>
              <a:t>incompetent</a:t>
            </a:r>
            <a:r>
              <a:rPr lang="en-US" altLang="en-US" sz="2200" dirty="0">
                <a:solidFill>
                  <a:srgbClr val="012A56"/>
                </a:solidFill>
                <a:latin typeface="Candara" panose="020E0502030303020204" pitchFamily="34" charset="0"/>
              </a:rPr>
              <a:t>.</a:t>
            </a:r>
          </a:p>
          <a:p>
            <a:pPr eaLnBrk="1" fontAlgn="auto" hangingPunct="1">
              <a:buClr>
                <a:srgbClr val="012A56"/>
              </a:buClr>
              <a:buFont typeface="Arial" panose="020B0604020202020204" pitchFamily="34" charset="0"/>
              <a:buChar char="•"/>
              <a:defRPr/>
            </a:pPr>
            <a:r>
              <a:rPr lang="en-US" altLang="en-US" sz="2200" dirty="0">
                <a:solidFill>
                  <a:srgbClr val="012A56"/>
                </a:solidFill>
                <a:latin typeface="Candara" panose="020E0502030303020204" pitchFamily="34" charset="0"/>
              </a:rPr>
              <a:t>  Over 18, everyone is presumed </a:t>
            </a:r>
            <a:r>
              <a:rPr lang="en-US" altLang="en-US" sz="2200" i="1" dirty="0">
                <a:solidFill>
                  <a:srgbClr val="012A56"/>
                </a:solidFill>
                <a:latin typeface="Candara" panose="020E0502030303020204" pitchFamily="34" charset="0"/>
              </a:rPr>
              <a:t>competent</a:t>
            </a:r>
            <a:r>
              <a:rPr lang="en-US" altLang="en-US" sz="2200" dirty="0">
                <a:solidFill>
                  <a:srgbClr val="012A56"/>
                </a:solidFill>
                <a:latin typeface="Candara" panose="020E0502030303020204" pitchFamily="34" charset="0"/>
              </a:rPr>
              <a:t> unless the court rules otherwise.</a:t>
            </a:r>
          </a:p>
          <a:p>
            <a:pPr marL="230188" indent="-230188" eaLnBrk="1" fontAlgn="auto" hangingPunct="1">
              <a:buClr>
                <a:srgbClr val="012A56"/>
              </a:buClr>
              <a:buFont typeface="Arial" panose="020B0604020202020204" pitchFamily="34" charset="0"/>
              <a:buChar char="•"/>
              <a:defRPr/>
            </a:pPr>
            <a:r>
              <a:rPr lang="en-US" altLang="en-US" sz="2200" dirty="0">
                <a:solidFill>
                  <a:srgbClr val="012A56"/>
                </a:solidFill>
                <a:latin typeface="Candara" panose="020E0502030303020204" pitchFamily="34" charset="0"/>
              </a:rPr>
              <a:t>So, presume competency, but also know that they have to pick the </a:t>
            </a:r>
            <a:r>
              <a:rPr lang="en-US" altLang="en-US" sz="2200" b="1" dirty="0">
                <a:solidFill>
                  <a:srgbClr val="012A56"/>
                </a:solidFill>
                <a:latin typeface="Candara" panose="020E0502030303020204" pitchFamily="34" charset="0"/>
              </a:rPr>
              <a:t>least restrictive alternative </a:t>
            </a:r>
            <a:r>
              <a:rPr lang="en-US" altLang="en-US" sz="2200" dirty="0">
                <a:solidFill>
                  <a:srgbClr val="012A56"/>
                </a:solidFill>
                <a:latin typeface="Candara" panose="020E0502030303020204" pitchFamily="34" charset="0"/>
              </a:rPr>
              <a:t>that meets the needs of their loved one.</a:t>
            </a:r>
          </a:p>
          <a:p>
            <a:pPr eaLnBrk="1" fontAlgn="auto" hangingPunct="1">
              <a:buClr>
                <a:srgbClr val="012A56"/>
              </a:buClr>
              <a:buFont typeface="Arial" panose="020B0604020202020204" pitchFamily="34" charset="0"/>
              <a:buChar char="•"/>
              <a:defRPr/>
            </a:pPr>
            <a:r>
              <a:rPr lang="en-US" altLang="en-US" sz="2200" dirty="0">
                <a:solidFill>
                  <a:srgbClr val="012A56"/>
                </a:solidFill>
                <a:latin typeface="Candara" panose="020E0502030303020204" pitchFamily="34" charset="0"/>
              </a:rPr>
              <a:t>  How do parents decide what is right for their loved one?</a:t>
            </a:r>
          </a:p>
          <a:p>
            <a:pPr marL="544068" lvl="1" indent="-342900" eaLnBrk="1" fontAlgn="auto" hangingPunct="1">
              <a:buClr>
                <a:srgbClr val="012A56"/>
              </a:buClr>
              <a:buFont typeface="Arial" panose="020B0604020202020204" pitchFamily="34" charset="0"/>
              <a:buChar char="•"/>
              <a:defRPr/>
            </a:pPr>
            <a:r>
              <a:rPr lang="en-US" sz="2200" dirty="0">
                <a:solidFill>
                  <a:srgbClr val="012A56"/>
                </a:solidFill>
                <a:latin typeface="Candara" panose="020E0502030303020204" pitchFamily="34" charset="0"/>
                <a:hlinkClick r:id="rId2"/>
              </a:rPr>
              <a:t>https://www.stetson.edu/law/wings/</a:t>
            </a:r>
            <a:endParaRPr lang="en-US" sz="2200" dirty="0">
              <a:solidFill>
                <a:srgbClr val="012A56"/>
              </a:solidFill>
              <a:latin typeface="Candara" panose="020E0502030303020204" pitchFamily="34" charset="0"/>
            </a:endParaRPr>
          </a:p>
          <a:p>
            <a:pPr marL="544068" lvl="1" indent="-342900" eaLnBrk="1" fontAlgn="auto" hangingPunct="1">
              <a:buClr>
                <a:srgbClr val="012A56"/>
              </a:buClr>
              <a:buFont typeface="Arial" panose="020B0604020202020204" pitchFamily="34" charset="0"/>
              <a:buChar char="•"/>
              <a:defRPr/>
            </a:pPr>
            <a:r>
              <a:rPr lang="en-US" altLang="en-US" sz="2200" dirty="0">
                <a:solidFill>
                  <a:srgbClr val="012A56"/>
                </a:solidFill>
                <a:latin typeface="Candara" panose="020E0502030303020204" pitchFamily="34" charset="0"/>
              </a:rPr>
              <a:t>Recommendation from treating physician and/or trusted partners, </a:t>
            </a:r>
            <a:br>
              <a:rPr lang="en-US" altLang="en-US" sz="2200" dirty="0">
                <a:solidFill>
                  <a:srgbClr val="012A56"/>
                </a:solidFill>
                <a:latin typeface="Candara" panose="020E0502030303020204" pitchFamily="34" charset="0"/>
              </a:rPr>
            </a:br>
            <a:r>
              <a:rPr lang="en-US" altLang="en-US" sz="2200" dirty="0">
                <a:solidFill>
                  <a:srgbClr val="012A56"/>
                </a:solidFill>
                <a:latin typeface="Candara" panose="020E0502030303020204" pitchFamily="34" charset="0"/>
              </a:rPr>
              <a:t>which may include teachers, therapists, et al. </a:t>
            </a:r>
          </a:p>
          <a:p>
            <a:pPr marL="384048" lvl="1" indent="-182880" eaLnBrk="1" fontAlgn="auto" hangingPunct="1">
              <a:defRPr/>
            </a:pPr>
            <a:endParaRPr lang="en-US" altLang="en-US" sz="2200" dirty="0">
              <a:solidFill>
                <a:schemeClr val="tx1">
                  <a:lumMod val="75000"/>
                  <a:lumOff val="25000"/>
                </a:schemeClr>
              </a:solidFill>
              <a:latin typeface="Candara" panose="020E0502030303020204" pitchFamily="34" charset="0"/>
            </a:endParaRPr>
          </a:p>
          <a:p>
            <a:pPr marL="384048" lvl="1" indent="-182880" eaLnBrk="1" fontAlgn="auto" hangingPunct="1">
              <a:defRPr/>
            </a:pPr>
            <a:endParaRPr lang="en-US" altLang="en-US" sz="2200" dirty="0">
              <a:solidFill>
                <a:schemeClr val="tx1">
                  <a:lumMod val="75000"/>
                  <a:lumOff val="25000"/>
                </a:schemeClr>
              </a:solidFill>
              <a:latin typeface="Candara" panose="020E0502030303020204" pitchFamily="34" charset="0"/>
            </a:endParaRPr>
          </a:p>
          <a:p>
            <a:pPr marL="91440" indent="-91440" eaLnBrk="1" fontAlgn="auto" hangingPunct="1">
              <a:defRPr/>
            </a:pPr>
            <a:endParaRPr lang="en-US" altLang="en-US" sz="2400" dirty="0">
              <a:solidFill>
                <a:schemeClr val="tx1">
                  <a:lumMod val="75000"/>
                  <a:lumOff val="25000"/>
                </a:schemeClr>
              </a:solidFill>
              <a:latin typeface="Candara" panose="020E0502030303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F6AE3481-04E1-B7CA-F998-9C844017B033}"/>
              </a:ext>
            </a:extLst>
          </p:cNvPr>
          <p:cNvSpPr>
            <a:spLocks noGrp="1"/>
          </p:cNvSpPr>
          <p:nvPr>
            <p:ph type="title"/>
          </p:nvPr>
        </p:nvSpPr>
        <p:spPr>
          <a:xfrm>
            <a:off x="484934" y="1582339"/>
            <a:ext cx="11470360" cy="866775"/>
          </a:xfrm>
        </p:spPr>
        <p:txBody>
          <a:bodyPr>
            <a:noAutofit/>
          </a:bodyPr>
          <a:lstStyle/>
          <a:p>
            <a:pPr eaLnBrk="1" fontAlgn="auto" hangingPunct="1">
              <a:spcAft>
                <a:spcPts val="0"/>
              </a:spcAft>
              <a:defRPr/>
            </a:pPr>
            <a:r>
              <a:rPr lang="en-US" altLang="en-US" sz="4300" b="1" dirty="0">
                <a:solidFill>
                  <a:srgbClr val="012A56"/>
                </a:solidFill>
                <a:latin typeface="Candara" panose="020E0502030303020204" pitchFamily="34" charset="0"/>
              </a:rPr>
              <a:t>How Do Parents Decide What To Do? Cont.</a:t>
            </a:r>
          </a:p>
        </p:txBody>
      </p:sp>
      <p:sp>
        <p:nvSpPr>
          <p:cNvPr id="18435" name="Content Placeholder 2">
            <a:extLst>
              <a:ext uri="{FF2B5EF4-FFF2-40B4-BE49-F238E27FC236}">
                <a16:creationId xmlns:a16="http://schemas.microsoft.com/office/drawing/2014/main" id="{334F43B7-D6F2-08B5-2B32-80465D459A60}"/>
              </a:ext>
            </a:extLst>
          </p:cNvPr>
          <p:cNvSpPr>
            <a:spLocks noGrp="1"/>
          </p:cNvSpPr>
          <p:nvPr>
            <p:ph idx="1"/>
          </p:nvPr>
        </p:nvSpPr>
        <p:spPr>
          <a:xfrm>
            <a:off x="651796" y="3105731"/>
            <a:ext cx="9990138" cy="1976971"/>
          </a:xfrm>
        </p:spPr>
        <p:txBody>
          <a:bodyPr rtlCol="0">
            <a:normAutofit/>
          </a:bodyPr>
          <a:lstStyle/>
          <a:p>
            <a:pPr eaLnBrk="1" fontAlgn="auto" hangingPunct="1">
              <a:buClr>
                <a:srgbClr val="012A56"/>
              </a:buClr>
              <a:buFont typeface="Arial" panose="020B0604020202020204" pitchFamily="34" charset="0"/>
              <a:buChar char="•"/>
              <a:defRPr/>
            </a:pPr>
            <a:r>
              <a:rPr lang="en-US" altLang="en-US" sz="2200" dirty="0">
                <a:solidFill>
                  <a:srgbClr val="012A56"/>
                </a:solidFill>
                <a:latin typeface="Candara" panose="020E0502030303020204" pitchFamily="34" charset="0"/>
              </a:rPr>
              <a:t>How strong is their understanding of an individual who may be non-verbal but can still make decisions for themselves and are fully competent? </a:t>
            </a:r>
          </a:p>
          <a:p>
            <a:pPr eaLnBrk="1" fontAlgn="auto" hangingPunct="1">
              <a:buClr>
                <a:srgbClr val="012A56"/>
              </a:buClr>
              <a:buFont typeface="Arial" panose="020B0604020202020204" pitchFamily="34" charset="0"/>
              <a:buChar char="•"/>
              <a:defRPr/>
            </a:pPr>
            <a:r>
              <a:rPr lang="en-US" altLang="en-US" sz="2200" dirty="0">
                <a:latin typeface="Candara" panose="020E0502030303020204" pitchFamily="34" charset="0"/>
                <a:hlinkClick r:id="rId2"/>
              </a:rPr>
              <a:t>Be the Light: Elizabeth </a:t>
            </a:r>
            <a:r>
              <a:rPr lang="en-US" altLang="en-US" sz="2200" dirty="0" err="1">
                <a:latin typeface="Candara" panose="020E0502030303020204" pitchFamily="34" charset="0"/>
                <a:hlinkClick r:id="rId2"/>
              </a:rPr>
              <a:t>Bonker’s</a:t>
            </a:r>
            <a:r>
              <a:rPr lang="en-US" altLang="en-US" sz="2200" dirty="0">
                <a:latin typeface="Candara" panose="020E0502030303020204" pitchFamily="34" charset="0"/>
                <a:hlinkClick r:id="rId2"/>
              </a:rPr>
              <a:t> 2022 Valedictorian Speech at Rollins College Commencement</a:t>
            </a:r>
            <a:br>
              <a:rPr lang="en-US" altLang="en-US" sz="2200" dirty="0">
                <a:solidFill>
                  <a:schemeClr val="tx1">
                    <a:lumMod val="75000"/>
                    <a:lumOff val="25000"/>
                  </a:schemeClr>
                </a:solidFill>
                <a:latin typeface="Candara" panose="020E0502030303020204" pitchFamily="34" charset="0"/>
                <a:hlinkClick r:id="rId2"/>
              </a:rPr>
            </a:br>
            <a:r>
              <a:rPr lang="en-US" altLang="en-US" sz="2200" dirty="0">
                <a:solidFill>
                  <a:schemeClr val="tx1">
                    <a:lumMod val="75000"/>
                    <a:lumOff val="25000"/>
                  </a:schemeClr>
                </a:solidFill>
                <a:latin typeface="Candara" panose="020E0502030303020204" pitchFamily="34" charset="0"/>
                <a:hlinkClick r:id="rId2"/>
              </a:rPr>
              <a:t>https://www.youtube.com/watch?v=8g5aJExZQwg</a:t>
            </a:r>
            <a:r>
              <a:rPr lang="en-US" altLang="en-US" sz="2200" dirty="0">
                <a:solidFill>
                  <a:srgbClr val="012A56"/>
                </a:solidFill>
                <a:latin typeface="Candara" panose="020E0502030303020204" pitchFamily="34" charset="0"/>
              </a:rPr>
              <a:t> </a:t>
            </a:r>
            <a:endParaRPr lang="en-US" altLang="en-US" sz="2200" dirty="0">
              <a:solidFill>
                <a:schemeClr val="tx1">
                  <a:lumMod val="75000"/>
                  <a:lumOff val="25000"/>
                </a:schemeClr>
              </a:solidFill>
              <a:latin typeface="Candara" panose="020E0502030303020204" pitchFamily="34" charset="0"/>
            </a:endParaRPr>
          </a:p>
          <a:p>
            <a:pPr marL="384048" lvl="1" indent="-182880" eaLnBrk="1" fontAlgn="auto" hangingPunct="1">
              <a:defRPr/>
            </a:pPr>
            <a:endParaRPr lang="en-US" altLang="en-US" sz="2000" dirty="0">
              <a:solidFill>
                <a:schemeClr val="tx1">
                  <a:lumMod val="75000"/>
                  <a:lumOff val="25000"/>
                </a:schemeClr>
              </a:solidFill>
              <a:latin typeface="Candara" panose="020E0502030303020204" pitchFamily="34" charset="0"/>
            </a:endParaRPr>
          </a:p>
          <a:p>
            <a:pPr marL="91440" indent="-91440" eaLnBrk="1" fontAlgn="auto" hangingPunct="1">
              <a:defRPr/>
            </a:pPr>
            <a:endParaRPr lang="en-US" altLang="en-US" sz="2400" dirty="0">
              <a:solidFill>
                <a:schemeClr val="tx1">
                  <a:lumMod val="75000"/>
                  <a:lumOff val="25000"/>
                </a:schemeClr>
              </a:solidFill>
              <a:latin typeface="Candara" panose="020E0502030303020204" pitchFamily="34" charset="0"/>
            </a:endParaRPr>
          </a:p>
        </p:txBody>
      </p:sp>
    </p:spTree>
    <p:extLst>
      <p:ext uri="{BB962C8B-B14F-4D97-AF65-F5344CB8AC3E}">
        <p14:creationId xmlns:p14="http://schemas.microsoft.com/office/powerpoint/2010/main" val="3263665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3393C-1462-66EB-0961-13DCA6375222}"/>
              </a:ext>
            </a:extLst>
          </p:cNvPr>
          <p:cNvSpPr>
            <a:spLocks noGrp="1"/>
          </p:cNvSpPr>
          <p:nvPr>
            <p:ph type="title"/>
          </p:nvPr>
        </p:nvSpPr>
        <p:spPr>
          <a:xfrm>
            <a:off x="457200" y="-2286000"/>
            <a:ext cx="3200400" cy="2286000"/>
          </a:xfrm>
        </p:spPr>
        <p:txBody>
          <a:bodyPr vert="horz" lIns="91440" tIns="45720" rIns="91440" bIns="45720" rtlCol="0" anchor="b">
            <a:normAutofit/>
          </a:bodyPr>
          <a:lstStyle/>
          <a:p>
            <a:r>
              <a:rPr lang="en-US" dirty="0"/>
              <a:t>Exploring My Decision Making Options</a:t>
            </a:r>
          </a:p>
        </p:txBody>
      </p:sp>
      <p:pic>
        <p:nvPicPr>
          <p:cNvPr id="54275" name="Content Placeholder 5" descr="Cover of Exploring My Decision-Making Options">
            <a:extLst>
              <a:ext uri="{FF2B5EF4-FFF2-40B4-BE49-F238E27FC236}">
                <a16:creationId xmlns:a16="http://schemas.microsoft.com/office/drawing/2014/main" id="{6A7E63A0-6723-3AE7-D38F-76350C4977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15038" y="731838"/>
            <a:ext cx="4064000" cy="525780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FD347-6283-098F-B063-536496519E32}"/>
              </a:ext>
            </a:extLst>
          </p:cNvPr>
          <p:cNvSpPr>
            <a:spLocks noGrp="1"/>
          </p:cNvSpPr>
          <p:nvPr>
            <p:ph type="title"/>
          </p:nvPr>
        </p:nvSpPr>
        <p:spPr>
          <a:xfrm>
            <a:off x="159434" y="593725"/>
            <a:ext cx="3498166" cy="2286000"/>
          </a:xfrm>
        </p:spPr>
        <p:txBody>
          <a:bodyPr>
            <a:normAutofit/>
          </a:bodyPr>
          <a:lstStyle/>
          <a:p>
            <a:pPr>
              <a:defRPr/>
            </a:pPr>
            <a:r>
              <a:rPr lang="en-US" b="1" dirty="0">
                <a:solidFill>
                  <a:srgbClr val="012A56"/>
                </a:solidFill>
                <a:latin typeface="Candara" panose="020E0502030303020204" pitchFamily="34" charset="0"/>
              </a:rPr>
              <a:t>Exploring My Decision-Making Abilities</a:t>
            </a:r>
            <a:endParaRPr lang="en-US" dirty="0"/>
          </a:p>
        </p:txBody>
      </p:sp>
      <p:pic>
        <p:nvPicPr>
          <p:cNvPr id="55299" name="Content Placeholder 5" descr="Page 7 of Exploring My Decision-Making Options">
            <a:extLst>
              <a:ext uri="{FF2B5EF4-FFF2-40B4-BE49-F238E27FC236}">
                <a16:creationId xmlns:a16="http://schemas.microsoft.com/office/drawing/2014/main" id="{B380DBD4-30B4-4129-AF87-5ABB8376EBC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15038" y="731838"/>
            <a:ext cx="4064000" cy="5257800"/>
          </a:xfrm>
        </p:spPr>
      </p:pic>
      <p:sp>
        <p:nvSpPr>
          <p:cNvPr id="55300" name="Text Placeholder 3">
            <a:extLst>
              <a:ext uri="{FF2B5EF4-FFF2-40B4-BE49-F238E27FC236}">
                <a16:creationId xmlns:a16="http://schemas.microsoft.com/office/drawing/2014/main" id="{6EB4FD7A-BD60-9E45-A0A8-71F93BE493DF}"/>
              </a:ext>
            </a:extLst>
          </p:cNvPr>
          <p:cNvSpPr>
            <a:spLocks noGrp="1"/>
          </p:cNvSpPr>
          <p:nvPr>
            <p:ph type="body" sz="half" idx="2"/>
          </p:nvPr>
        </p:nvSpPr>
        <p:spPr>
          <a:xfrm>
            <a:off x="457200" y="2925763"/>
            <a:ext cx="3200400" cy="3379787"/>
          </a:xfrm>
        </p:spPr>
        <p:txBody>
          <a:bodyPr/>
          <a:lstStyle/>
          <a:p>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E3FEE-CD7F-CED6-8732-5777069B8D88}"/>
              </a:ext>
            </a:extLst>
          </p:cNvPr>
          <p:cNvSpPr>
            <a:spLocks noGrp="1"/>
          </p:cNvSpPr>
          <p:nvPr>
            <p:ph type="title"/>
          </p:nvPr>
        </p:nvSpPr>
        <p:spPr>
          <a:xfrm>
            <a:off x="457200" y="593725"/>
            <a:ext cx="3200400" cy="2286000"/>
          </a:xfrm>
        </p:spPr>
        <p:txBody>
          <a:bodyPr/>
          <a:lstStyle/>
          <a:p>
            <a:pPr>
              <a:defRPr/>
            </a:pPr>
            <a:r>
              <a:rPr lang="en-US" b="1" dirty="0">
                <a:solidFill>
                  <a:srgbClr val="012A56"/>
                </a:solidFill>
                <a:latin typeface="Candara" panose="020E0502030303020204" pitchFamily="34" charset="0"/>
              </a:rPr>
              <a:t>Exploring My Decision-Making Abilities cont.</a:t>
            </a:r>
            <a:endParaRPr lang="en-US" dirty="0"/>
          </a:p>
        </p:txBody>
      </p:sp>
      <p:pic>
        <p:nvPicPr>
          <p:cNvPr id="56323" name="Content Placeholder 5" descr="Last page of Exploring My Decision-Making Options">
            <a:extLst>
              <a:ext uri="{FF2B5EF4-FFF2-40B4-BE49-F238E27FC236}">
                <a16:creationId xmlns:a16="http://schemas.microsoft.com/office/drawing/2014/main" id="{EECCAE0C-3D97-9C81-6F4C-4F705942403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15038" y="731838"/>
            <a:ext cx="4064000" cy="5257800"/>
          </a:xfrm>
        </p:spPr>
      </p:pic>
      <p:sp>
        <p:nvSpPr>
          <p:cNvPr id="56324" name="Text Placeholder 3">
            <a:extLst>
              <a:ext uri="{FF2B5EF4-FFF2-40B4-BE49-F238E27FC236}">
                <a16:creationId xmlns:a16="http://schemas.microsoft.com/office/drawing/2014/main" id="{E522D404-F608-E986-6878-6655706BF316}"/>
              </a:ext>
            </a:extLst>
          </p:cNvPr>
          <p:cNvSpPr>
            <a:spLocks noGrp="1"/>
          </p:cNvSpPr>
          <p:nvPr>
            <p:ph type="body" sz="half" idx="2"/>
          </p:nvPr>
        </p:nvSpPr>
        <p:spPr>
          <a:xfrm>
            <a:off x="457200" y="2925763"/>
            <a:ext cx="3200400" cy="3379787"/>
          </a:xfrm>
        </p:spPr>
        <p:txBody>
          <a:bodyPr/>
          <a:lstStyle/>
          <a:p>
            <a:endParaRPr lang="en-US"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4">
            <a:extLst>
              <a:ext uri="{FF2B5EF4-FFF2-40B4-BE49-F238E27FC236}">
                <a16:creationId xmlns:a16="http://schemas.microsoft.com/office/drawing/2014/main" id="{C7E97FE1-7687-5A05-A73A-4DC1B43E91B3}"/>
              </a:ext>
            </a:extLst>
          </p:cNvPr>
          <p:cNvSpPr txBox="1">
            <a:spLocks noGrp="1" noChangeArrowheads="1"/>
          </p:cNvSpPr>
          <p:nvPr>
            <p:ph type="title" idx="4294967295"/>
          </p:nvPr>
        </p:nvSpPr>
        <p:spPr bwMode="auto">
          <a:xfrm>
            <a:off x="360363" y="3429000"/>
            <a:ext cx="7000875" cy="75405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300" b="1" i="0" u="none" strike="noStrike" kern="1200" cap="none" spc="0" normalizeH="0" baseline="0" noProof="0" dirty="0">
                <a:ln>
                  <a:noFill/>
                </a:ln>
                <a:solidFill>
                  <a:srgbClr val="012A56"/>
                </a:solidFill>
                <a:effectLst/>
                <a:uLnTx/>
                <a:uFillTx/>
                <a:latin typeface="Candara" panose="020E0502030303020204" pitchFamily="34" charset="0"/>
                <a:ea typeface="+mn-ea"/>
                <a:cs typeface="+mn-cs"/>
              </a:rPr>
              <a:t>What Are the Next Steps?</a:t>
            </a:r>
          </a:p>
        </p:txBody>
      </p:sp>
      <p:pic>
        <p:nvPicPr>
          <p:cNvPr id="57347" name="Picture 3" descr="Young girl with glasses dressed as a super hero">
            <a:extLst>
              <a:ext uri="{FF2B5EF4-FFF2-40B4-BE49-F238E27FC236}">
                <a16:creationId xmlns:a16="http://schemas.microsoft.com/office/drawing/2014/main" id="{A507911E-EB83-8EE0-A4DD-14B1A2EAE6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80263" y="1576388"/>
            <a:ext cx="2832100" cy="424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F953-76EE-3C08-4776-B63C2D9ADED8}"/>
              </a:ext>
            </a:extLst>
          </p:cNvPr>
          <p:cNvSpPr>
            <a:spLocks noGrp="1"/>
          </p:cNvSpPr>
          <p:nvPr>
            <p:ph type="title" idx="4294967295"/>
          </p:nvPr>
        </p:nvSpPr>
        <p:spPr>
          <a:xfrm>
            <a:off x="829677" y="1436200"/>
            <a:ext cx="10058400" cy="1449387"/>
          </a:xfrm>
        </p:spPr>
        <p:txBody>
          <a:bodyPr/>
          <a:lstStyle/>
          <a:p>
            <a:pPr marL="0" indent="0">
              <a:defRPr/>
            </a:pPr>
            <a:r>
              <a:rPr lang="en-US" altLang="en-US" sz="4800" b="1" dirty="0">
                <a:solidFill>
                  <a:srgbClr val="012A56"/>
                </a:solidFill>
                <a:latin typeface="Candara" panose="020E0502030303020204" pitchFamily="34" charset="0"/>
              </a:rPr>
              <a:t>Determine What is Right For Their Loved One With IDD</a:t>
            </a:r>
          </a:p>
        </p:txBody>
      </p:sp>
      <p:sp>
        <p:nvSpPr>
          <p:cNvPr id="50178" name="Rectangle 1">
            <a:extLst>
              <a:ext uri="{FF2B5EF4-FFF2-40B4-BE49-F238E27FC236}">
                <a16:creationId xmlns:a16="http://schemas.microsoft.com/office/drawing/2014/main" id="{1EB72904-262A-0AE5-6DFC-E32CA01DC992}"/>
              </a:ext>
            </a:extLst>
          </p:cNvPr>
          <p:cNvSpPr>
            <a:spLocks noChangeArrowheads="1"/>
          </p:cNvSpPr>
          <p:nvPr/>
        </p:nvSpPr>
        <p:spPr bwMode="auto">
          <a:xfrm>
            <a:off x="518061" y="2775673"/>
            <a:ext cx="10166350" cy="2154436"/>
          </a:xfrm>
          <a:prstGeom prst="rect">
            <a:avLst/>
          </a:prstGeom>
          <a:noFill/>
          <a:ln>
            <a:noFill/>
          </a:ln>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indent="0">
              <a:defRPr/>
            </a:pPr>
            <a:endParaRPr lang="en-US" altLang="en-US" sz="2400" dirty="0">
              <a:latin typeface="Candara" panose="020E0502030303020204" pitchFamily="34" charset="0"/>
            </a:endParaRPr>
          </a:p>
          <a:p>
            <a:pPr lvl="1">
              <a:buFont typeface="Arial" panose="020B0604020202020204" pitchFamily="34" charset="0"/>
              <a:buChar char="•"/>
            </a:pPr>
            <a:r>
              <a:rPr lang="en-US" altLang="en-US" sz="2200" dirty="0">
                <a:solidFill>
                  <a:srgbClr val="012A56"/>
                </a:solidFill>
                <a:latin typeface="Candara" panose="020E0502030303020204" pitchFamily="34" charset="0"/>
              </a:rPr>
              <a:t>If </a:t>
            </a:r>
            <a:r>
              <a:rPr lang="en-US" altLang="en-US" sz="2200" u="sng" dirty="0">
                <a:solidFill>
                  <a:srgbClr val="012A56"/>
                </a:solidFill>
                <a:latin typeface="Candara" panose="020E0502030303020204" pitchFamily="34" charset="0"/>
              </a:rPr>
              <a:t>Supported/Shared Decision Making </a:t>
            </a:r>
            <a:r>
              <a:rPr lang="en-US" altLang="en-US" sz="2200" dirty="0">
                <a:solidFill>
                  <a:srgbClr val="012A56"/>
                </a:solidFill>
                <a:latin typeface="Candara" panose="020E0502030303020204" pitchFamily="34" charset="0"/>
              </a:rPr>
              <a:t>is the right choice for their family, do their research and be aware of how best to support their family member.</a:t>
            </a:r>
          </a:p>
          <a:p>
            <a:pPr lvl="2">
              <a:buFont typeface="Arial" panose="020B0604020202020204" pitchFamily="34" charset="0"/>
              <a:buChar char="•"/>
            </a:pPr>
            <a:r>
              <a:rPr lang="en-US" altLang="en-US" sz="2200" dirty="0">
                <a:solidFill>
                  <a:srgbClr val="012A56"/>
                </a:solidFill>
                <a:latin typeface="Candara" panose="020E0502030303020204" pitchFamily="34" charset="0"/>
              </a:rPr>
              <a:t>“Lighting the Way to Guardianship and Other Decision-Making </a:t>
            </a:r>
            <a:br>
              <a:rPr lang="en-US" altLang="en-US" sz="2200" dirty="0">
                <a:solidFill>
                  <a:srgbClr val="012A56"/>
                </a:solidFill>
                <a:latin typeface="Candara" panose="020E0502030303020204" pitchFamily="34" charset="0"/>
              </a:rPr>
            </a:br>
            <a:r>
              <a:rPr lang="en-US" altLang="en-US" sz="2200" dirty="0">
                <a:solidFill>
                  <a:srgbClr val="012A56"/>
                </a:solidFill>
                <a:latin typeface="Candara" panose="020E0502030303020204" pitchFamily="34" charset="0"/>
              </a:rPr>
              <a:t>Alternatives A Manual for Individuals and Families” manual available </a:t>
            </a:r>
            <a:br>
              <a:rPr lang="en-US" altLang="en-US" sz="2200" dirty="0">
                <a:solidFill>
                  <a:srgbClr val="012A56"/>
                </a:solidFill>
                <a:latin typeface="Candara" panose="020E0502030303020204" pitchFamily="34" charset="0"/>
              </a:rPr>
            </a:br>
            <a:r>
              <a:rPr lang="en-US" altLang="en-US" sz="2200" dirty="0">
                <a:solidFill>
                  <a:srgbClr val="012A56"/>
                </a:solidFill>
                <a:latin typeface="Candara" panose="020E0502030303020204" pitchFamily="34" charset="0"/>
              </a:rPr>
              <a:t>online </a:t>
            </a:r>
            <a:r>
              <a:rPr lang="en-US" altLang="en-US" sz="2200" b="1" dirty="0">
                <a:solidFill>
                  <a:srgbClr val="012A56"/>
                </a:solidFill>
                <a:latin typeface="Candara" panose="020E0502030303020204" pitchFamily="34" charset="0"/>
                <a:hlinkClick r:id="rId3">
                  <a:extLst>
                    <a:ext uri="{A12FA001-AC4F-418D-AE19-62706E023703}">
                      <ahyp:hlinkClr xmlns:ahyp="http://schemas.microsoft.com/office/drawing/2018/hyperlinkcolor" val="tx"/>
                    </a:ext>
                  </a:extLst>
                </a:hlinkClick>
              </a:rPr>
              <a:t>www.fddc.org</a:t>
            </a:r>
            <a:r>
              <a:rPr lang="en-US" altLang="en-US" sz="2200" b="1" dirty="0">
                <a:solidFill>
                  <a:srgbClr val="012A56"/>
                </a:solidFill>
                <a:latin typeface="Candara" panose="020E0502030303020204" pitchFamily="34" charset="0"/>
              </a:rPr>
              <a:t> </a:t>
            </a:r>
            <a:endParaRPr lang="en-US" altLang="en-US" sz="2200" dirty="0">
              <a:latin typeface="Candara" panose="020E0502030303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61D0146-0050-0964-6417-AEC77350DE1D}"/>
              </a:ext>
            </a:extLst>
          </p:cNvPr>
          <p:cNvSpPr txBox="1"/>
          <p:nvPr/>
        </p:nvSpPr>
        <p:spPr>
          <a:xfrm>
            <a:off x="671504" y="3004509"/>
            <a:ext cx="10848992" cy="1785104"/>
          </a:xfrm>
          <a:prstGeom prst="rect">
            <a:avLst/>
          </a:prstGeom>
          <a:noFill/>
        </p:spPr>
        <p:txBody>
          <a:bodyPr wrap="square">
            <a:spAutoFit/>
          </a:bodyPr>
          <a:lstStyle/>
          <a:p>
            <a:pPr marL="741363" lvl="1" indent="-284163">
              <a:buFont typeface="Arial" panose="020B0604020202020204" pitchFamily="34" charset="0"/>
              <a:buChar char="•"/>
            </a:pPr>
            <a:r>
              <a:rPr lang="en-US" altLang="en-US" sz="2200" dirty="0">
                <a:solidFill>
                  <a:srgbClr val="012A56"/>
                </a:solidFill>
                <a:latin typeface="Candara" panose="020E0502030303020204" pitchFamily="34" charset="0"/>
              </a:rPr>
              <a:t>If </a:t>
            </a:r>
            <a:r>
              <a:rPr lang="en-US" altLang="en-US" sz="2200" u="sng" dirty="0">
                <a:solidFill>
                  <a:srgbClr val="012A56"/>
                </a:solidFill>
                <a:latin typeface="Candara" panose="020E0502030303020204" pitchFamily="34" charset="0"/>
              </a:rPr>
              <a:t>Substituted Decision Making </a:t>
            </a:r>
            <a:r>
              <a:rPr lang="en-US" altLang="en-US" sz="2200" dirty="0">
                <a:solidFill>
                  <a:srgbClr val="012A56"/>
                </a:solidFill>
                <a:latin typeface="Candara" panose="020E0502030303020204" pitchFamily="34" charset="0"/>
              </a:rPr>
              <a:t>is best, then determine the need for the following:</a:t>
            </a:r>
          </a:p>
          <a:p>
            <a:pPr lvl="2">
              <a:buFont typeface="Arial" panose="020B0604020202020204" pitchFamily="34" charset="0"/>
              <a:buChar char="•"/>
            </a:pPr>
            <a:r>
              <a:rPr lang="en-US" altLang="en-US" sz="2200" dirty="0">
                <a:solidFill>
                  <a:srgbClr val="012A56"/>
                </a:solidFill>
                <a:latin typeface="Candara" panose="020E0502030303020204" pitchFamily="34" charset="0"/>
              </a:rPr>
              <a:t>  Power of Attorney, Health Care Surrogate, etc.</a:t>
            </a:r>
          </a:p>
          <a:p>
            <a:pPr lvl="2">
              <a:buFont typeface="Arial" panose="020B0604020202020204" pitchFamily="34" charset="0"/>
              <a:buChar char="•"/>
            </a:pPr>
            <a:r>
              <a:rPr lang="en-US" altLang="en-US" sz="2200" dirty="0">
                <a:solidFill>
                  <a:srgbClr val="012A56"/>
                </a:solidFill>
                <a:latin typeface="Candara" panose="020E0502030303020204" pitchFamily="34" charset="0"/>
              </a:rPr>
              <a:t>  Please encourage them to use a reputable attorney to prepare the documents.</a:t>
            </a:r>
          </a:p>
          <a:p>
            <a:pPr lvl="3">
              <a:buFont typeface="Arial" panose="020B0604020202020204" pitchFamily="34" charset="0"/>
              <a:buChar char="•"/>
            </a:pPr>
            <a:r>
              <a:rPr lang="en-US" altLang="en-US" sz="2200" dirty="0">
                <a:solidFill>
                  <a:srgbClr val="012A56"/>
                </a:solidFill>
                <a:latin typeface="Candara" panose="020E0502030303020204" pitchFamily="34" charset="0"/>
              </a:rPr>
              <a:t>Use the list on our website of attorneys who volunteer for Low Down and/or </a:t>
            </a:r>
          </a:p>
          <a:p>
            <a:pPr lvl="3">
              <a:buFont typeface="Arial" panose="020B0604020202020204" pitchFamily="34" charset="0"/>
              <a:buChar char="•"/>
            </a:pPr>
            <a:r>
              <a:rPr lang="en-US" altLang="en-US" sz="2200" dirty="0">
                <a:solidFill>
                  <a:srgbClr val="012A56"/>
                </a:solidFill>
                <a:latin typeface="Candara" panose="020E0502030303020204" pitchFamily="34" charset="0"/>
              </a:rPr>
              <a:t>Florida Bar Referral Service,   </a:t>
            </a:r>
            <a:r>
              <a:rPr lang="en-US" altLang="en-US" sz="2200" dirty="0">
                <a:solidFill>
                  <a:srgbClr val="012A56"/>
                </a:solidFill>
                <a:latin typeface="Candara" panose="020E0502030303020204" pitchFamily="34" charset="0"/>
                <a:hlinkClick r:id="rId2"/>
              </a:rPr>
              <a:t>https://www.floridabar.org/public/lrs/</a:t>
            </a:r>
            <a:r>
              <a:rPr lang="en-US" altLang="en-US" sz="2200" dirty="0">
                <a:solidFill>
                  <a:srgbClr val="012A56"/>
                </a:solidFill>
                <a:latin typeface="Candara" panose="020E0502030303020204" pitchFamily="34" charset="0"/>
              </a:rPr>
              <a:t> </a:t>
            </a:r>
          </a:p>
        </p:txBody>
      </p:sp>
      <p:sp>
        <p:nvSpPr>
          <p:cNvPr id="2" name="Title 1">
            <a:extLst>
              <a:ext uri="{FF2B5EF4-FFF2-40B4-BE49-F238E27FC236}">
                <a16:creationId xmlns:a16="http://schemas.microsoft.com/office/drawing/2014/main" id="{3277C838-EFFF-232F-3316-48ECAAC463CC}"/>
              </a:ext>
            </a:extLst>
          </p:cNvPr>
          <p:cNvSpPr txBox="1">
            <a:spLocks noGrp="1"/>
          </p:cNvSpPr>
          <p:nvPr>
            <p:ph type="title" idx="4294967295"/>
          </p:nvPr>
        </p:nvSpPr>
        <p:spPr>
          <a:xfrm>
            <a:off x="987357" y="1605064"/>
            <a:ext cx="9476900" cy="7540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4300" b="1" i="0" u="none" strike="noStrike" kern="1200" cap="none" spc="0" normalizeH="0" baseline="0" noProof="0" dirty="0">
                <a:ln>
                  <a:noFill/>
                </a:ln>
                <a:solidFill>
                  <a:srgbClr val="012A56"/>
                </a:solidFill>
                <a:effectLst/>
                <a:uLnTx/>
                <a:uFillTx/>
                <a:latin typeface="Calibri" panose="020F0502020204030204" pitchFamily="34" charset="0"/>
                <a:ea typeface="+mn-ea"/>
                <a:cs typeface="+mn-cs"/>
              </a:rPr>
              <a:t>What is Right For Their Loved One? </a:t>
            </a:r>
          </a:p>
        </p:txBody>
      </p:sp>
    </p:spTree>
    <p:extLst>
      <p:ext uri="{BB962C8B-B14F-4D97-AF65-F5344CB8AC3E}">
        <p14:creationId xmlns:p14="http://schemas.microsoft.com/office/powerpoint/2010/main" val="21012090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FE8CD1-DB1E-08C3-A3E1-55323C805840}"/>
              </a:ext>
            </a:extLst>
          </p:cNvPr>
          <p:cNvSpPr txBox="1">
            <a:spLocks noGrp="1"/>
          </p:cNvSpPr>
          <p:nvPr>
            <p:ph type="title" idx="4294967295"/>
          </p:nvPr>
        </p:nvSpPr>
        <p:spPr>
          <a:xfrm>
            <a:off x="649320" y="1413102"/>
            <a:ext cx="9817641" cy="7540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4300" b="1" i="0" u="none" strike="noStrike" kern="1200" cap="none" spc="0" normalizeH="0" baseline="0" noProof="0" dirty="0">
                <a:ln>
                  <a:noFill/>
                </a:ln>
                <a:solidFill>
                  <a:srgbClr val="012A56"/>
                </a:solidFill>
                <a:effectLst/>
                <a:uLnTx/>
                <a:uFillTx/>
                <a:latin typeface="Calibri" panose="020F0502020204030204" pitchFamily="34" charset="0"/>
                <a:ea typeface="+mn-ea"/>
                <a:cs typeface="+mn-cs"/>
              </a:rPr>
              <a:t>What is right for their loved one? cont.</a:t>
            </a:r>
          </a:p>
        </p:txBody>
      </p:sp>
      <p:sp>
        <p:nvSpPr>
          <p:cNvPr id="2" name="TextBox 1">
            <a:extLst>
              <a:ext uri="{FF2B5EF4-FFF2-40B4-BE49-F238E27FC236}">
                <a16:creationId xmlns:a16="http://schemas.microsoft.com/office/drawing/2014/main" id="{B4AEFC13-77EB-9FD4-CD4F-A73AD447D49E}"/>
              </a:ext>
            </a:extLst>
          </p:cNvPr>
          <p:cNvSpPr txBox="1"/>
          <p:nvPr/>
        </p:nvSpPr>
        <p:spPr>
          <a:xfrm>
            <a:off x="574832" y="2120685"/>
            <a:ext cx="11312367" cy="4524315"/>
          </a:xfrm>
          <a:prstGeom prst="rect">
            <a:avLst/>
          </a:prstGeom>
          <a:noFill/>
        </p:spPr>
        <p:txBody>
          <a:bodyPr wrap="square" rtlCol="0">
            <a:spAutoFit/>
          </a:bodyPr>
          <a:lstStyle/>
          <a:p>
            <a:pPr algn="l" rtl="0" eaLnBrk="0" fontAlgn="base" hangingPunct="0">
              <a:spcBef>
                <a:spcPts val="0"/>
              </a:spcBef>
              <a:spcAft>
                <a:spcPts val="0"/>
              </a:spcAft>
            </a:pPr>
            <a:r>
              <a:rPr lang="en-US" sz="2200" kern="1200" dirty="0">
                <a:solidFill>
                  <a:srgbClr val="012A56"/>
                </a:solidFill>
                <a:effectLst/>
                <a:latin typeface="Candara" panose="020E0502030303020204" pitchFamily="34" charset="0"/>
              </a:rPr>
              <a:t>If </a:t>
            </a:r>
            <a:r>
              <a:rPr lang="en-US" sz="2200" u="sng" kern="1200" dirty="0">
                <a:solidFill>
                  <a:srgbClr val="012A56"/>
                </a:solidFill>
                <a:effectLst/>
                <a:latin typeface="Candara" panose="020E0502030303020204" pitchFamily="34" charset="0"/>
              </a:rPr>
              <a:t>Guardian Advocacy </a:t>
            </a:r>
            <a:r>
              <a:rPr lang="en-US" sz="2200" kern="1200" dirty="0">
                <a:solidFill>
                  <a:srgbClr val="012A56"/>
                </a:solidFill>
                <a:effectLst/>
                <a:latin typeface="Candara" panose="020E0502030303020204" pitchFamily="34" charset="0"/>
              </a:rPr>
              <a:t>is best, consider the following:</a:t>
            </a:r>
          </a:p>
          <a:p>
            <a:pPr algn="l" rtl="0" eaLnBrk="0" fontAlgn="base" hangingPunct="0">
              <a:spcBef>
                <a:spcPts val="0"/>
              </a:spcBef>
              <a:spcAft>
                <a:spcPts val="0"/>
              </a:spcAft>
            </a:pPr>
            <a:endParaRPr lang="en-US" sz="2200" dirty="0">
              <a:solidFill>
                <a:srgbClr val="012A56"/>
              </a:solidFill>
              <a:effectLst/>
              <a:latin typeface="Candara" panose="020E0502030303020204" pitchFamily="34" charset="0"/>
            </a:endParaRPr>
          </a:p>
          <a:p>
            <a:pPr marL="973836" lvl="1" indent="-342900">
              <a:spcBef>
                <a:spcPts val="0"/>
              </a:spcBef>
              <a:spcAft>
                <a:spcPts val="0"/>
              </a:spcAft>
              <a:buFont typeface="Arial" panose="020B0604020202020204" pitchFamily="34" charset="0"/>
              <a:buChar char="•"/>
            </a:pPr>
            <a:r>
              <a:rPr lang="en-US" sz="2200" kern="1200" dirty="0">
                <a:solidFill>
                  <a:srgbClr val="012A56"/>
                </a:solidFill>
                <a:effectLst/>
                <a:latin typeface="Candara" panose="020E0502030303020204" pitchFamily="34" charset="0"/>
              </a:rPr>
              <a:t>Can they work through the process independently using the materials available, including the step-by-step guide?</a:t>
            </a:r>
            <a:endParaRPr lang="en-US" sz="2200" dirty="0">
              <a:solidFill>
                <a:srgbClr val="012A56"/>
              </a:solidFill>
              <a:effectLst/>
              <a:latin typeface="Candara" panose="020E0502030303020204" pitchFamily="34" charset="0"/>
            </a:endParaRPr>
          </a:p>
          <a:p>
            <a:pPr marL="973836" lvl="1" indent="-342900">
              <a:spcBef>
                <a:spcPts val="0"/>
              </a:spcBef>
              <a:spcAft>
                <a:spcPts val="0"/>
              </a:spcAft>
              <a:buFont typeface="Arial" panose="020B0604020202020204" pitchFamily="34" charset="0"/>
              <a:buChar char="•"/>
            </a:pPr>
            <a:r>
              <a:rPr lang="en-US" sz="2200" kern="1200" dirty="0">
                <a:solidFill>
                  <a:srgbClr val="012A56"/>
                </a:solidFill>
                <a:effectLst/>
                <a:latin typeface="Candara" panose="020E0502030303020204" pitchFamily="34" charset="0"/>
              </a:rPr>
              <a:t>Do they need an attorney to review the paperwork before submitting it to the clerk of the courts?</a:t>
            </a:r>
            <a:endParaRPr lang="en-US" sz="2200" dirty="0">
              <a:solidFill>
                <a:srgbClr val="012A56"/>
              </a:solidFill>
              <a:effectLst/>
              <a:latin typeface="Candara" panose="020E0502030303020204" pitchFamily="34" charset="0"/>
            </a:endParaRPr>
          </a:p>
          <a:p>
            <a:pPr marL="973836" lvl="1" indent="-342900">
              <a:spcBef>
                <a:spcPts val="0"/>
              </a:spcBef>
              <a:spcAft>
                <a:spcPts val="0"/>
              </a:spcAft>
              <a:buFont typeface="Arial" panose="020B0604020202020204" pitchFamily="34" charset="0"/>
              <a:buChar char="•"/>
            </a:pPr>
            <a:r>
              <a:rPr lang="en-US" sz="2200" kern="1200" dirty="0">
                <a:solidFill>
                  <a:srgbClr val="012A56"/>
                </a:solidFill>
                <a:effectLst/>
                <a:latin typeface="Candara" panose="020E0502030303020204" pitchFamily="34" charset="0"/>
              </a:rPr>
              <a:t>Do </a:t>
            </a:r>
            <a:r>
              <a:rPr lang="en-US" sz="2200" dirty="0">
                <a:solidFill>
                  <a:srgbClr val="012A56"/>
                </a:solidFill>
                <a:latin typeface="Candara" panose="020E0502030303020204" pitchFamily="34" charset="0"/>
              </a:rPr>
              <a:t>they</a:t>
            </a:r>
            <a:r>
              <a:rPr lang="en-US" sz="2200" kern="1200" dirty="0">
                <a:solidFill>
                  <a:srgbClr val="012A56"/>
                </a:solidFill>
                <a:effectLst/>
                <a:latin typeface="Candara" panose="020E0502030303020204" pitchFamily="34" charset="0"/>
              </a:rPr>
              <a:t> need an attorney to prepare the paperwork and guide them through the process, but they can do the rest independently?</a:t>
            </a:r>
            <a:endParaRPr lang="en-US" sz="2200" dirty="0">
              <a:solidFill>
                <a:srgbClr val="012A56"/>
              </a:solidFill>
              <a:effectLst/>
              <a:latin typeface="Candara" panose="020E0502030303020204" pitchFamily="34" charset="0"/>
            </a:endParaRPr>
          </a:p>
          <a:p>
            <a:pPr marL="973836" lvl="1" indent="-342900">
              <a:spcBef>
                <a:spcPts val="0"/>
              </a:spcBef>
              <a:spcAft>
                <a:spcPts val="0"/>
              </a:spcAft>
              <a:buFont typeface="Arial" panose="020B0604020202020204" pitchFamily="34" charset="0"/>
              <a:buChar char="•"/>
            </a:pPr>
            <a:r>
              <a:rPr lang="en-US" sz="2200" kern="1200" dirty="0">
                <a:solidFill>
                  <a:srgbClr val="012A56"/>
                </a:solidFill>
                <a:effectLst/>
                <a:latin typeface="Candara" panose="020E0502030303020204" pitchFamily="34" charset="0"/>
              </a:rPr>
              <a:t>Do </a:t>
            </a:r>
            <a:r>
              <a:rPr lang="en-US" sz="2200" dirty="0">
                <a:solidFill>
                  <a:srgbClr val="012A56"/>
                </a:solidFill>
                <a:latin typeface="Candara" panose="020E0502030303020204" pitchFamily="34" charset="0"/>
              </a:rPr>
              <a:t>they</a:t>
            </a:r>
            <a:r>
              <a:rPr lang="en-US" sz="2200" kern="1200" dirty="0">
                <a:solidFill>
                  <a:srgbClr val="012A56"/>
                </a:solidFill>
                <a:effectLst/>
                <a:latin typeface="Candara" panose="020E0502030303020204" pitchFamily="34" charset="0"/>
              </a:rPr>
              <a:t> need/ Would they prefer that an attorney handle the entire </a:t>
            </a:r>
            <a:br>
              <a:rPr lang="en-US" sz="2200" kern="1200" dirty="0">
                <a:solidFill>
                  <a:srgbClr val="012A56"/>
                </a:solidFill>
                <a:effectLst/>
                <a:latin typeface="Candara" panose="020E0502030303020204" pitchFamily="34" charset="0"/>
              </a:rPr>
            </a:br>
            <a:r>
              <a:rPr lang="en-US" sz="2200" kern="1200" dirty="0">
                <a:solidFill>
                  <a:srgbClr val="012A56"/>
                </a:solidFill>
                <a:effectLst/>
                <a:latin typeface="Candara" panose="020E0502030303020204" pitchFamily="34" charset="0"/>
              </a:rPr>
              <a:t>process for the family?</a:t>
            </a:r>
          </a:p>
          <a:p>
            <a:pPr marL="173736">
              <a:spcBef>
                <a:spcPts val="0"/>
              </a:spcBef>
              <a:spcAft>
                <a:spcPts val="0"/>
              </a:spcAft>
            </a:pPr>
            <a:endParaRPr lang="en-US" sz="2200" b="1" kern="1200" dirty="0">
              <a:solidFill>
                <a:srgbClr val="012A56"/>
              </a:solidFill>
              <a:effectLst/>
              <a:latin typeface="Candara" panose="020E0502030303020204" pitchFamily="34" charset="0"/>
            </a:endParaRPr>
          </a:p>
          <a:p>
            <a:pPr marL="173736">
              <a:spcBef>
                <a:spcPts val="0"/>
              </a:spcBef>
              <a:spcAft>
                <a:spcPts val="0"/>
              </a:spcAft>
            </a:pPr>
            <a:r>
              <a:rPr lang="en-US" sz="2200" b="1" kern="1200" dirty="0">
                <a:solidFill>
                  <a:srgbClr val="012A56"/>
                </a:solidFill>
                <a:effectLst/>
                <a:latin typeface="Candara" panose="020E0502030303020204" pitchFamily="34" charset="0"/>
              </a:rPr>
              <a:t>If </a:t>
            </a:r>
            <a:r>
              <a:rPr lang="en-US" sz="2200" b="1" u="sng" kern="1200" dirty="0">
                <a:solidFill>
                  <a:srgbClr val="012A56"/>
                </a:solidFill>
                <a:effectLst/>
                <a:latin typeface="Candara" panose="020E0502030303020204" pitchFamily="34" charset="0"/>
              </a:rPr>
              <a:t>Guardianship</a:t>
            </a:r>
            <a:r>
              <a:rPr lang="en-US" sz="2200" b="1" kern="1200" dirty="0">
                <a:solidFill>
                  <a:srgbClr val="012A56"/>
                </a:solidFill>
                <a:effectLst/>
                <a:latin typeface="Candara" panose="020E0502030303020204" pitchFamily="34" charset="0"/>
              </a:rPr>
              <a:t> is best, then an attorney is required.</a:t>
            </a:r>
            <a:endParaRPr lang="en-US" sz="2200" b="1" dirty="0">
              <a:solidFill>
                <a:srgbClr val="012A56"/>
              </a:solidFill>
              <a:effectLst/>
              <a:latin typeface="Candara" panose="020E0502030303020204" pitchFamily="34" charset="0"/>
            </a:endParaRPr>
          </a:p>
          <a:p>
            <a:pPr marL="457200" indent="0" algn="l" rtl="0" eaLnBrk="0" fontAlgn="base" hangingPunct="0">
              <a:spcBef>
                <a:spcPts val="0"/>
              </a:spcBef>
              <a:spcAft>
                <a:spcPts val="0"/>
              </a:spcAft>
            </a:pPr>
            <a:endParaRPr lang="en-US" sz="2400" dirty="0">
              <a:effectLs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FFD8A8A7-321F-F1E8-408C-5CEE596EA105}"/>
              </a:ext>
            </a:extLst>
          </p:cNvPr>
          <p:cNvSpPr>
            <a:spLocks noGrp="1"/>
          </p:cNvSpPr>
          <p:nvPr>
            <p:ph type="title"/>
          </p:nvPr>
        </p:nvSpPr>
        <p:spPr>
          <a:xfrm>
            <a:off x="602947" y="1361034"/>
            <a:ext cx="7126287" cy="788988"/>
          </a:xfrm>
        </p:spPr>
        <p:txBody>
          <a:bodyPr>
            <a:normAutofit/>
          </a:bodyPr>
          <a:lstStyle/>
          <a:p>
            <a:pPr eaLnBrk="1" fontAlgn="auto" hangingPunct="1">
              <a:spcAft>
                <a:spcPts val="0"/>
              </a:spcAft>
              <a:defRPr/>
            </a:pPr>
            <a:r>
              <a:rPr lang="en-US" altLang="en-US" sz="4300" b="1" dirty="0">
                <a:solidFill>
                  <a:srgbClr val="012A56"/>
                </a:solidFill>
                <a:latin typeface="Candara" panose="020E0502030303020204" pitchFamily="34" charset="0"/>
              </a:rPr>
              <a:t>Guardian Advocacy Process</a:t>
            </a:r>
          </a:p>
        </p:txBody>
      </p:sp>
      <p:sp>
        <p:nvSpPr>
          <p:cNvPr id="38915" name="TextBox 3">
            <a:extLst>
              <a:ext uri="{FF2B5EF4-FFF2-40B4-BE49-F238E27FC236}">
                <a16:creationId xmlns:a16="http://schemas.microsoft.com/office/drawing/2014/main" id="{D4EFF6C3-F046-0C93-6A3E-2FB28159E64D}"/>
              </a:ext>
            </a:extLst>
          </p:cNvPr>
          <p:cNvSpPr txBox="1">
            <a:spLocks noChangeArrowheads="1"/>
          </p:cNvSpPr>
          <p:nvPr/>
        </p:nvSpPr>
        <p:spPr bwMode="auto">
          <a:xfrm>
            <a:off x="602947" y="1842724"/>
            <a:ext cx="10058400" cy="4216539"/>
          </a:xfrm>
          <a:prstGeom prst="rect">
            <a:avLst/>
          </a:prstGeom>
          <a:noFill/>
          <a:ln>
            <a:noFill/>
          </a:ln>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indent="-4572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indent="0" eaLnBrk="1" hangingPunct="1">
              <a:defRPr/>
            </a:pPr>
            <a:endParaRPr lang="en-US" altLang="en-US" sz="2400" dirty="0">
              <a:latin typeface="Candara" panose="020E0502030303020204" pitchFamily="34" charset="0"/>
            </a:endParaRPr>
          </a:p>
          <a:p>
            <a:pPr marL="0" indent="0" eaLnBrk="1" hangingPunct="1">
              <a:defRPr/>
            </a:pPr>
            <a:r>
              <a:rPr lang="en-US" altLang="en-US" sz="2200" b="1" dirty="0">
                <a:solidFill>
                  <a:srgbClr val="012A56"/>
                </a:solidFill>
                <a:latin typeface="Candara" panose="020E0502030303020204" pitchFamily="34" charset="0"/>
              </a:rPr>
              <a:t>What does the process look like? (practically):</a:t>
            </a:r>
          </a:p>
          <a:p>
            <a:pPr marL="0" indent="0" eaLnBrk="1" hangingPunct="1">
              <a:defRPr/>
            </a:pPr>
            <a:endParaRPr lang="en-US" altLang="en-US" sz="2200" dirty="0">
              <a:solidFill>
                <a:srgbClr val="012A56"/>
              </a:solidFill>
              <a:latin typeface="Candara" panose="020E0502030303020204" pitchFamily="34" charset="0"/>
            </a:endParaRPr>
          </a:p>
          <a:p>
            <a:pPr eaLnBrk="1" hangingPunct="1">
              <a:buFontTx/>
              <a:buAutoNum type="arabicPeriod"/>
              <a:defRPr/>
            </a:pPr>
            <a:r>
              <a:rPr lang="en-US" altLang="en-US" sz="2200" dirty="0">
                <a:solidFill>
                  <a:srgbClr val="012A56"/>
                </a:solidFill>
                <a:latin typeface="Candara" panose="020E0502030303020204" pitchFamily="34" charset="0"/>
              </a:rPr>
              <a:t>File the initial pleadings with the court to get started.</a:t>
            </a:r>
          </a:p>
          <a:p>
            <a:pPr eaLnBrk="1" hangingPunct="1">
              <a:buFontTx/>
              <a:buAutoNum type="arabicPeriod"/>
              <a:defRPr/>
            </a:pPr>
            <a:r>
              <a:rPr lang="en-US" altLang="en-US" sz="2200" dirty="0">
                <a:solidFill>
                  <a:srgbClr val="012A56"/>
                </a:solidFill>
                <a:latin typeface="Candara" panose="020E0502030303020204" pitchFamily="34" charset="0"/>
              </a:rPr>
              <a:t>Fingerprints are done for the FDLE criminal background check. </a:t>
            </a:r>
          </a:p>
          <a:p>
            <a:pPr eaLnBrk="1" hangingPunct="1">
              <a:buFontTx/>
              <a:buAutoNum type="arabicPeriod"/>
              <a:defRPr/>
            </a:pPr>
            <a:r>
              <a:rPr lang="en-US" altLang="en-US" sz="2200" dirty="0">
                <a:solidFill>
                  <a:srgbClr val="012A56"/>
                </a:solidFill>
                <a:latin typeface="Candara" panose="020E0502030303020204" pitchFamily="34" charset="0"/>
              </a:rPr>
              <a:t>Credit check is completed.</a:t>
            </a:r>
          </a:p>
          <a:p>
            <a:pPr eaLnBrk="1" hangingPunct="1">
              <a:buFontTx/>
              <a:buAutoNum type="arabicPeriod"/>
              <a:defRPr/>
            </a:pPr>
            <a:r>
              <a:rPr lang="en-US" altLang="en-US" sz="2200" dirty="0">
                <a:solidFill>
                  <a:srgbClr val="012A56"/>
                </a:solidFill>
                <a:latin typeface="Candara" panose="020E0502030303020204" pitchFamily="34" charset="0"/>
              </a:rPr>
              <a:t>Notice to other family members is sent.</a:t>
            </a:r>
          </a:p>
          <a:p>
            <a:pPr eaLnBrk="1" hangingPunct="1">
              <a:buFontTx/>
              <a:buAutoNum type="arabicPeriod"/>
              <a:defRPr/>
            </a:pPr>
            <a:r>
              <a:rPr lang="en-US" altLang="en-US" sz="2200" dirty="0">
                <a:solidFill>
                  <a:srgbClr val="012A56"/>
                </a:solidFill>
                <a:latin typeface="Candara" panose="020E0502030303020204" pitchFamily="34" charset="0"/>
              </a:rPr>
              <a:t>Court appointment of an attorney and </a:t>
            </a:r>
            <a:r>
              <a:rPr lang="en-US" altLang="en-US" sz="2200" dirty="0" err="1">
                <a:solidFill>
                  <a:srgbClr val="012A56"/>
                </a:solidFill>
                <a:latin typeface="Candara" panose="020E0502030303020204" pitchFamily="34" charset="0"/>
              </a:rPr>
              <a:t>elisor</a:t>
            </a:r>
            <a:r>
              <a:rPr lang="en-US" altLang="en-US" sz="2200" dirty="0">
                <a:solidFill>
                  <a:srgbClr val="012A56"/>
                </a:solidFill>
                <a:latin typeface="Candara" panose="020E0502030303020204" pitchFamily="34" charset="0"/>
              </a:rPr>
              <a:t> to represent the individual with IDD (chosen by the court or proposed by the family).</a:t>
            </a:r>
          </a:p>
          <a:p>
            <a:pPr marL="0" indent="0" eaLnBrk="1" hangingPunct="1">
              <a:defRPr/>
            </a:pPr>
            <a:r>
              <a:rPr lang="en-US" altLang="en-US" sz="2200" dirty="0">
                <a:solidFill>
                  <a:srgbClr val="012A56"/>
                </a:solidFill>
                <a:latin typeface="Candara" panose="020E0502030303020204" pitchFamily="34" charset="0"/>
              </a:rPr>
              <a:t>6.	Hearing before the court on the petition, etc. (may be Zoom or </a:t>
            </a:r>
            <a:br>
              <a:rPr lang="en-US" altLang="en-US" sz="2200" dirty="0">
                <a:solidFill>
                  <a:srgbClr val="012A56"/>
                </a:solidFill>
                <a:latin typeface="Candara" panose="020E0502030303020204" pitchFamily="34" charset="0"/>
              </a:rPr>
            </a:br>
            <a:r>
              <a:rPr lang="en-US" altLang="en-US" sz="2200" dirty="0">
                <a:solidFill>
                  <a:srgbClr val="012A56"/>
                </a:solidFill>
                <a:latin typeface="Candara" panose="020E0502030303020204" pitchFamily="34" charset="0"/>
              </a:rPr>
              <a:t>       optional).</a:t>
            </a:r>
          </a:p>
          <a:p>
            <a:pPr marL="0" indent="0" eaLnBrk="1" hangingPunct="1">
              <a:defRPr/>
            </a:pPr>
            <a:endParaRPr lang="en-US" altLang="en-US" sz="2400" dirty="0">
              <a:latin typeface="Candara" panose="020E0502030303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D5C4F7C7-62B8-8845-2D6F-C4FB06E4A05F}"/>
              </a:ext>
            </a:extLst>
          </p:cNvPr>
          <p:cNvSpPr>
            <a:spLocks noGrp="1"/>
          </p:cNvSpPr>
          <p:nvPr>
            <p:ph type="title"/>
          </p:nvPr>
        </p:nvSpPr>
        <p:spPr>
          <a:xfrm>
            <a:off x="838200" y="909638"/>
            <a:ext cx="10515600" cy="1325562"/>
          </a:xfrm>
        </p:spPr>
        <p:txBody>
          <a:bodyPr>
            <a:normAutofit fontScale="90000"/>
          </a:bodyPr>
          <a:lstStyle/>
          <a:p>
            <a:pPr eaLnBrk="1" fontAlgn="auto" hangingPunct="1">
              <a:spcAft>
                <a:spcPts val="0"/>
              </a:spcAft>
              <a:defRPr/>
            </a:pPr>
            <a:r>
              <a:rPr lang="en-US" altLang="en-US" b="1" dirty="0">
                <a:solidFill>
                  <a:srgbClr val="012A56"/>
                </a:solidFill>
                <a:latin typeface="Candara" panose="020E0502030303020204" pitchFamily="34" charset="0"/>
              </a:rPr>
              <a:t>Why do parents have to do something at 18?</a:t>
            </a:r>
          </a:p>
        </p:txBody>
      </p:sp>
      <p:sp>
        <p:nvSpPr>
          <p:cNvPr id="15363" name="Content Placeholder 2">
            <a:extLst>
              <a:ext uri="{FF2B5EF4-FFF2-40B4-BE49-F238E27FC236}">
                <a16:creationId xmlns:a16="http://schemas.microsoft.com/office/drawing/2014/main" id="{B251DEE1-502A-ED02-CF28-63B48051F94A}"/>
              </a:ext>
            </a:extLst>
          </p:cNvPr>
          <p:cNvSpPr>
            <a:spLocks noGrp="1"/>
          </p:cNvSpPr>
          <p:nvPr>
            <p:ph idx="1"/>
          </p:nvPr>
        </p:nvSpPr>
        <p:spPr>
          <a:xfrm>
            <a:off x="838200" y="2379663"/>
            <a:ext cx="10515600" cy="3489325"/>
          </a:xfrm>
        </p:spPr>
        <p:txBody>
          <a:bodyPr/>
          <a:lstStyle/>
          <a:p>
            <a:pPr marL="230188" indent="-230188" eaLnBrk="1" hangingPunct="1">
              <a:buClr>
                <a:srgbClr val="012A56"/>
              </a:buClr>
              <a:buFont typeface="Arial" panose="020B0604020202020204" pitchFamily="34" charset="0"/>
              <a:buChar char="•"/>
              <a:defRPr/>
            </a:pPr>
            <a:r>
              <a:rPr lang="en-US" altLang="en-US" sz="2200" dirty="0">
                <a:solidFill>
                  <a:srgbClr val="012A56"/>
                </a:solidFill>
                <a:latin typeface="Candara" panose="020E0502030303020204" pitchFamily="34" charset="0"/>
              </a:rPr>
              <a:t>Everyone is presumed competent at the age of 18 until a judge determines otherwise.</a:t>
            </a:r>
          </a:p>
          <a:p>
            <a:pPr eaLnBrk="1" hangingPunct="1">
              <a:buClr>
                <a:srgbClr val="012A56"/>
              </a:buClr>
              <a:buFont typeface="Arial" panose="020B0604020202020204" pitchFamily="34" charset="0"/>
              <a:buChar char="•"/>
              <a:defRPr/>
            </a:pPr>
            <a:r>
              <a:rPr lang="en-US" altLang="en-US" sz="2200" b="1" dirty="0">
                <a:solidFill>
                  <a:srgbClr val="012A56"/>
                </a:solidFill>
                <a:latin typeface="Candara" panose="020E0502030303020204" pitchFamily="34" charset="0"/>
              </a:rPr>
              <a:t>  </a:t>
            </a:r>
            <a:r>
              <a:rPr lang="en-US" altLang="en-US" b="1" dirty="0">
                <a:solidFill>
                  <a:srgbClr val="012A56"/>
                </a:solidFill>
                <a:latin typeface="Candara" panose="020E0502030303020204" pitchFamily="34" charset="0"/>
              </a:rPr>
              <a:t>What are some of the fears parents have regarding children with disabilities turning 18?</a:t>
            </a:r>
          </a:p>
          <a:p>
            <a:pPr lvl="1" eaLnBrk="1" hangingPunct="1">
              <a:buClr>
                <a:srgbClr val="012A56"/>
              </a:buClr>
              <a:buFont typeface="Arial" panose="020B0604020202020204" pitchFamily="34" charset="0"/>
              <a:buChar char="•"/>
              <a:defRPr/>
            </a:pPr>
            <a:r>
              <a:rPr lang="en-US" altLang="en-US" sz="2200" dirty="0">
                <a:solidFill>
                  <a:srgbClr val="012A56"/>
                </a:solidFill>
                <a:latin typeface="Candara" panose="020E0502030303020204" pitchFamily="34" charset="0"/>
              </a:rPr>
              <a:t>  Parents will no longer be able to make medical decisions or consent to treatment.</a:t>
            </a:r>
          </a:p>
          <a:p>
            <a:pPr lvl="1" eaLnBrk="1" hangingPunct="1">
              <a:buClr>
                <a:srgbClr val="012A56"/>
              </a:buClr>
              <a:buFont typeface="Arial" panose="020B0604020202020204" pitchFamily="34" charset="0"/>
              <a:buChar char="•"/>
              <a:defRPr/>
            </a:pPr>
            <a:r>
              <a:rPr lang="en-US" altLang="en-US" sz="2200" dirty="0">
                <a:solidFill>
                  <a:srgbClr val="012A56"/>
                </a:solidFill>
                <a:latin typeface="Candara" panose="020E0502030303020204" pitchFamily="34" charset="0"/>
              </a:rPr>
              <a:t>  My child may be exploited or taken advantage of in some way financially.</a:t>
            </a:r>
          </a:p>
          <a:p>
            <a:pPr lvl="1" eaLnBrk="1" hangingPunct="1">
              <a:buClr>
                <a:srgbClr val="012A56"/>
              </a:buClr>
              <a:buFont typeface="Arial" panose="020B0604020202020204" pitchFamily="34" charset="0"/>
              <a:buChar char="•"/>
              <a:defRPr/>
            </a:pPr>
            <a:r>
              <a:rPr lang="en-US" altLang="en-US" sz="2200" dirty="0">
                <a:solidFill>
                  <a:srgbClr val="012A56"/>
                </a:solidFill>
                <a:latin typeface="Candara" panose="020E0502030303020204" pitchFamily="34" charset="0"/>
              </a:rPr>
              <a:t>  No one will help my child or let me help them.</a:t>
            </a:r>
          </a:p>
          <a:p>
            <a:pPr lvl="1" eaLnBrk="1" hangingPunct="1">
              <a:buClr>
                <a:srgbClr val="012A56"/>
              </a:buClr>
              <a:buFont typeface="Arial" panose="020B0604020202020204" pitchFamily="34" charset="0"/>
              <a:buChar char="•"/>
              <a:defRPr/>
            </a:pPr>
            <a:r>
              <a:rPr lang="en-US" altLang="en-US" sz="2200" dirty="0">
                <a:solidFill>
                  <a:srgbClr val="012A56"/>
                </a:solidFill>
                <a:latin typeface="Candara" panose="020E0502030303020204" pitchFamily="34" charset="0"/>
              </a:rPr>
              <a:t>  I can no longer advocate for my child or protect them.</a:t>
            </a:r>
          </a:p>
          <a:p>
            <a:pPr lvl="1" eaLnBrk="1" hangingPunct="1">
              <a:buClr>
                <a:srgbClr val="012A56"/>
              </a:buClr>
              <a:buFont typeface="Arial" panose="020B0604020202020204" pitchFamily="34" charset="0"/>
              <a:buChar char="•"/>
              <a:defRPr/>
            </a:pPr>
            <a:r>
              <a:rPr lang="en-US" altLang="en-US" sz="2200" dirty="0">
                <a:solidFill>
                  <a:srgbClr val="012A56"/>
                </a:solidFill>
                <a:latin typeface="Candara" panose="020E0502030303020204" pitchFamily="34" charset="0"/>
              </a:rPr>
              <a:t>  I can no longer advocate for my child at school.</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7D4CDEB-86C5-0251-7EB1-0B782FEE2367}"/>
              </a:ext>
            </a:extLst>
          </p:cNvPr>
          <p:cNvSpPr>
            <a:spLocks noGrp="1" noChangeArrowheads="1"/>
          </p:cNvSpPr>
          <p:nvPr>
            <p:ph type="title" idx="4294967295"/>
          </p:nvPr>
        </p:nvSpPr>
        <p:spPr bwMode="auto">
          <a:xfrm>
            <a:off x="252413" y="1397000"/>
            <a:ext cx="5610505" cy="141577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300" b="1" i="0" u="none" strike="noStrike" kern="1200" cap="none" spc="0" normalizeH="0" baseline="0" noProof="0" dirty="0">
                <a:ln>
                  <a:noFill/>
                </a:ln>
                <a:solidFill>
                  <a:srgbClr val="012A56"/>
                </a:solidFill>
                <a:effectLst/>
                <a:uLnTx/>
                <a:uFillTx/>
                <a:latin typeface="Candara" panose="020E0502030303020204" pitchFamily="34" charset="0"/>
                <a:ea typeface="+mn-ea"/>
                <a:cs typeface="+mn-cs"/>
              </a:rPr>
              <a:t>Moving Forward with a Guardian Advocacy</a:t>
            </a:r>
          </a:p>
        </p:txBody>
      </p:sp>
      <p:sp>
        <p:nvSpPr>
          <p:cNvPr id="46085" name="TextBox 1">
            <a:extLst>
              <a:ext uri="{FF2B5EF4-FFF2-40B4-BE49-F238E27FC236}">
                <a16:creationId xmlns:a16="http://schemas.microsoft.com/office/drawing/2014/main" id="{D945BBAD-C885-8067-5B05-4C92981FA41C}"/>
              </a:ext>
            </a:extLst>
          </p:cNvPr>
          <p:cNvSpPr txBox="1">
            <a:spLocks noChangeArrowheads="1"/>
          </p:cNvSpPr>
          <p:nvPr/>
        </p:nvSpPr>
        <p:spPr bwMode="auto">
          <a:xfrm>
            <a:off x="4987925" y="4918075"/>
            <a:ext cx="542607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4300" b="1" dirty="0">
                <a:solidFill>
                  <a:srgbClr val="012A56"/>
                </a:solidFill>
                <a:latin typeface="Candara" panose="020E0502030303020204" pitchFamily="34" charset="0"/>
              </a:rPr>
              <a:t>Judges Expectations</a:t>
            </a:r>
          </a:p>
          <a:p>
            <a:endParaRPr lang="en-US" altLang="en-US" dirty="0"/>
          </a:p>
        </p:txBody>
      </p:sp>
      <p:pic>
        <p:nvPicPr>
          <p:cNvPr id="46083" name="Picture 3" descr="Attorney Davey with a man in a suit">
            <a:extLst>
              <a:ext uri="{FF2B5EF4-FFF2-40B4-BE49-F238E27FC236}">
                <a16:creationId xmlns:a16="http://schemas.microsoft.com/office/drawing/2014/main" id="{59EC928E-18CA-8489-3A6B-DA7E9BAD96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3113" y="3178175"/>
            <a:ext cx="4011612" cy="2674938"/>
          </a:xfrm>
          <a:prstGeom prst="rect">
            <a:avLst/>
          </a:prstGeom>
          <a:noFill/>
          <a:ln w="9525">
            <a:solidFill>
              <a:srgbClr val="012A56"/>
            </a:solidFill>
            <a:miter lim="800000"/>
            <a:headEnd/>
            <a:tailEnd/>
          </a:ln>
          <a:extLst>
            <a:ext uri="{909E8E84-426E-40DD-AFC4-6F175D3DCCD1}">
              <a14:hiddenFill xmlns:a14="http://schemas.microsoft.com/office/drawing/2010/main">
                <a:solidFill>
                  <a:srgbClr val="FFFFFF"/>
                </a:solidFill>
              </a14:hiddenFill>
            </a:ext>
          </a:extLst>
        </p:spPr>
      </p:pic>
      <p:pic>
        <p:nvPicPr>
          <p:cNvPr id="46084" name="Picture 6" descr="Attorney Davey with two other women">
            <a:extLst>
              <a:ext uri="{FF2B5EF4-FFF2-40B4-BE49-F238E27FC236}">
                <a16:creationId xmlns:a16="http://schemas.microsoft.com/office/drawing/2014/main" id="{EA88CA75-E092-9F2A-77D5-62BD190234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4613" y="2136775"/>
            <a:ext cx="3795712" cy="2530475"/>
          </a:xfrm>
          <a:prstGeom prst="rect">
            <a:avLst/>
          </a:prstGeom>
          <a:noFill/>
          <a:ln w="9525">
            <a:solidFill>
              <a:srgbClr val="012A5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1">
            <a:extLst>
              <a:ext uri="{FF2B5EF4-FFF2-40B4-BE49-F238E27FC236}">
                <a16:creationId xmlns:a16="http://schemas.microsoft.com/office/drawing/2014/main" id="{62526D0E-776A-8DC5-D4EC-AF8287AF96A2}"/>
              </a:ext>
            </a:extLst>
          </p:cNvPr>
          <p:cNvSpPr txBox="1">
            <a:spLocks noGrp="1" noChangeArrowheads="1"/>
          </p:cNvSpPr>
          <p:nvPr>
            <p:ph type="title" idx="4294967295"/>
          </p:nvPr>
        </p:nvSpPr>
        <p:spPr bwMode="auto">
          <a:xfrm>
            <a:off x="269874" y="1316316"/>
            <a:ext cx="11829761" cy="75405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300" b="1" i="0" u="none" strike="noStrike" kern="1200" cap="none" spc="0" normalizeH="0" baseline="0" noProof="0" dirty="0">
                <a:ln>
                  <a:noFill/>
                </a:ln>
                <a:solidFill>
                  <a:srgbClr val="012A56"/>
                </a:solidFill>
                <a:effectLst/>
                <a:uLnTx/>
                <a:uFillTx/>
                <a:latin typeface="Candara" panose="020E0502030303020204" pitchFamily="34" charset="0"/>
                <a:ea typeface="+mn-ea"/>
                <a:cs typeface="+mn-cs"/>
              </a:rPr>
              <a:t>Questions Parents Have About the Courtroom</a:t>
            </a:r>
          </a:p>
        </p:txBody>
      </p:sp>
      <p:sp>
        <p:nvSpPr>
          <p:cNvPr id="5" name="TextBox 4">
            <a:extLst>
              <a:ext uri="{FF2B5EF4-FFF2-40B4-BE49-F238E27FC236}">
                <a16:creationId xmlns:a16="http://schemas.microsoft.com/office/drawing/2014/main" id="{80FE429F-2E2A-ED36-2A19-509B4E3426AE}"/>
              </a:ext>
            </a:extLst>
          </p:cNvPr>
          <p:cNvSpPr txBox="1"/>
          <p:nvPr/>
        </p:nvSpPr>
        <p:spPr>
          <a:xfrm>
            <a:off x="3508375" y="2732088"/>
            <a:ext cx="6426200" cy="3693319"/>
          </a:xfrm>
          <a:prstGeom prst="rect">
            <a:avLst/>
          </a:prstGeom>
          <a:noFill/>
        </p:spPr>
        <p:txBody>
          <a:bodyPr>
            <a:spAutoFit/>
          </a:bodyPr>
          <a:lstStyle/>
          <a:p>
            <a:pPr marL="285750" indent="-285750">
              <a:buFont typeface="Arial" panose="020B0604020202020204" pitchFamily="34" charset="0"/>
              <a:buChar char="•"/>
              <a:defRPr/>
            </a:pPr>
            <a:r>
              <a:rPr lang="en-US" sz="2200" dirty="0">
                <a:solidFill>
                  <a:srgbClr val="012A56"/>
                </a:solidFill>
                <a:latin typeface="Candara" panose="020E0502030303020204" pitchFamily="34" charset="0"/>
              </a:rPr>
              <a:t>Do I really have to go to court?</a:t>
            </a:r>
          </a:p>
          <a:p>
            <a:pPr marL="285750" indent="-285750">
              <a:buFont typeface="Arial" panose="020B0604020202020204" pitchFamily="34" charset="0"/>
              <a:buChar char="•"/>
              <a:defRPr/>
            </a:pPr>
            <a:r>
              <a:rPr lang="en-US" sz="2200" dirty="0">
                <a:solidFill>
                  <a:srgbClr val="012A56"/>
                </a:solidFill>
                <a:latin typeface="Candara" panose="020E0502030303020204" pitchFamily="34" charset="0"/>
              </a:rPr>
              <a:t>What should I bring with me?</a:t>
            </a:r>
          </a:p>
          <a:p>
            <a:pPr marL="285750" indent="-285750">
              <a:buFont typeface="Arial" panose="020B0604020202020204" pitchFamily="34" charset="0"/>
              <a:buChar char="•"/>
              <a:defRPr/>
            </a:pPr>
            <a:r>
              <a:rPr lang="en-US" sz="2200" dirty="0">
                <a:solidFill>
                  <a:srgbClr val="012A56"/>
                </a:solidFill>
                <a:latin typeface="Candara" panose="020E0502030303020204" pitchFamily="34" charset="0"/>
              </a:rPr>
              <a:t>What is the judge going to say?</a:t>
            </a:r>
          </a:p>
          <a:p>
            <a:pPr marL="285750" indent="-285750">
              <a:buFont typeface="Arial" panose="020B0604020202020204" pitchFamily="34" charset="0"/>
              <a:buChar char="•"/>
              <a:defRPr/>
            </a:pPr>
            <a:r>
              <a:rPr lang="en-US" sz="2200" dirty="0">
                <a:solidFill>
                  <a:srgbClr val="012A56"/>
                </a:solidFill>
                <a:latin typeface="Candara" panose="020E0502030303020204" pitchFamily="34" charset="0"/>
              </a:rPr>
              <a:t>What if I forgot to do something?</a:t>
            </a:r>
          </a:p>
          <a:p>
            <a:pPr marL="285750" indent="-285750">
              <a:buFont typeface="Arial" panose="020B0604020202020204" pitchFamily="34" charset="0"/>
              <a:buChar char="•"/>
              <a:defRPr/>
            </a:pPr>
            <a:r>
              <a:rPr lang="en-US" sz="2200" dirty="0">
                <a:solidFill>
                  <a:srgbClr val="012A56"/>
                </a:solidFill>
                <a:latin typeface="Candara" panose="020E0502030303020204" pitchFamily="34" charset="0"/>
              </a:rPr>
              <a:t>Can they take my loved one away from me?</a:t>
            </a:r>
          </a:p>
          <a:p>
            <a:pPr marL="285750" indent="-285750">
              <a:buFont typeface="Arial" panose="020B0604020202020204" pitchFamily="34" charset="0"/>
              <a:buChar char="•"/>
              <a:defRPr/>
            </a:pPr>
            <a:r>
              <a:rPr lang="en-US" sz="2200" dirty="0">
                <a:solidFill>
                  <a:srgbClr val="012A56"/>
                </a:solidFill>
                <a:latin typeface="Candara" panose="020E0502030303020204" pitchFamily="34" charset="0"/>
              </a:rPr>
              <a:t>What if my family member is scared and does not want to come to court?</a:t>
            </a:r>
          </a:p>
          <a:p>
            <a:pPr marL="285750" indent="-285750">
              <a:buFont typeface="Arial" panose="020B0604020202020204" pitchFamily="34" charset="0"/>
              <a:buChar char="•"/>
              <a:defRPr/>
            </a:pPr>
            <a:r>
              <a:rPr lang="en-US" sz="2200" dirty="0">
                <a:solidFill>
                  <a:srgbClr val="012A56"/>
                </a:solidFill>
                <a:latin typeface="Candara" panose="020E0502030303020204" pitchFamily="34" charset="0"/>
              </a:rPr>
              <a:t>What are some things I should not do?</a:t>
            </a:r>
          </a:p>
          <a:p>
            <a:pPr marL="285750" indent="-285750">
              <a:buFont typeface="Arial" panose="020B0604020202020204" pitchFamily="34" charset="0"/>
              <a:buChar char="•"/>
              <a:defRPr/>
            </a:pPr>
            <a:r>
              <a:rPr lang="en-US" sz="2200" dirty="0">
                <a:solidFill>
                  <a:srgbClr val="012A56"/>
                </a:solidFill>
                <a:latin typeface="Candara" panose="020E0502030303020204" pitchFamily="34" charset="0"/>
              </a:rPr>
              <a:t>How long will the hearing take?</a:t>
            </a:r>
          </a:p>
          <a:p>
            <a:pPr>
              <a:defRPr/>
            </a:pPr>
            <a:endParaRPr lang="en-US" dirty="0"/>
          </a:p>
          <a:p>
            <a:pPr>
              <a:defRPr/>
            </a:pPr>
            <a:endParaRPr lang="en-US" dirty="0"/>
          </a:p>
        </p:txBody>
      </p:sp>
      <p:pic>
        <p:nvPicPr>
          <p:cNvPr id="47107" name="Picture 3" descr="Woman standing behind a microphone">
            <a:extLst>
              <a:ext uri="{FF2B5EF4-FFF2-40B4-BE49-F238E27FC236}">
                <a16:creationId xmlns:a16="http://schemas.microsoft.com/office/drawing/2014/main" id="{06809841-BDD3-4336-B2FD-ECB2BC6C2C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75" y="2732088"/>
            <a:ext cx="2557463" cy="3409950"/>
          </a:xfrm>
          <a:prstGeom prst="rect">
            <a:avLst/>
          </a:prstGeom>
          <a:noFill/>
          <a:ln w="9525">
            <a:solidFill>
              <a:srgbClr val="012A5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FFD8A8A7-321F-F1E8-408C-5CEE596EA105}"/>
              </a:ext>
            </a:extLst>
          </p:cNvPr>
          <p:cNvSpPr>
            <a:spLocks noGrp="1"/>
          </p:cNvSpPr>
          <p:nvPr>
            <p:ph type="title"/>
          </p:nvPr>
        </p:nvSpPr>
        <p:spPr>
          <a:xfrm>
            <a:off x="846138" y="1414536"/>
            <a:ext cx="11345862" cy="788988"/>
          </a:xfrm>
        </p:spPr>
        <p:txBody>
          <a:bodyPr>
            <a:normAutofit/>
          </a:bodyPr>
          <a:lstStyle/>
          <a:p>
            <a:pPr eaLnBrk="1" fontAlgn="auto" hangingPunct="1">
              <a:spcAft>
                <a:spcPts val="0"/>
              </a:spcAft>
              <a:defRPr/>
            </a:pPr>
            <a:r>
              <a:rPr lang="en-US" altLang="en-US" sz="4300" b="1" dirty="0">
                <a:solidFill>
                  <a:srgbClr val="012A56"/>
                </a:solidFill>
                <a:latin typeface="Candara" panose="020E0502030303020204" pitchFamily="34" charset="0"/>
              </a:rPr>
              <a:t>Guardian Advocacy (after appointment) </a:t>
            </a:r>
          </a:p>
        </p:txBody>
      </p:sp>
      <p:sp>
        <p:nvSpPr>
          <p:cNvPr id="38915" name="TextBox 3">
            <a:extLst>
              <a:ext uri="{FF2B5EF4-FFF2-40B4-BE49-F238E27FC236}">
                <a16:creationId xmlns:a16="http://schemas.microsoft.com/office/drawing/2014/main" id="{D4EFF6C3-F046-0C93-6A3E-2FB28159E64D}"/>
              </a:ext>
            </a:extLst>
          </p:cNvPr>
          <p:cNvSpPr txBox="1">
            <a:spLocks noChangeArrowheads="1"/>
          </p:cNvSpPr>
          <p:nvPr/>
        </p:nvSpPr>
        <p:spPr bwMode="auto">
          <a:xfrm>
            <a:off x="846138" y="2251286"/>
            <a:ext cx="10058400" cy="1138773"/>
          </a:xfrm>
          <a:prstGeom prst="rect">
            <a:avLst/>
          </a:prstGeom>
          <a:noFill/>
          <a:ln>
            <a:noFill/>
          </a:ln>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indent="-4572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indent="0" eaLnBrk="1" hangingPunct="1">
              <a:defRPr/>
            </a:pPr>
            <a:endParaRPr lang="en-US" altLang="en-US" sz="2400" dirty="0">
              <a:latin typeface="Candara" panose="020E0502030303020204" pitchFamily="34" charset="0"/>
            </a:endParaRPr>
          </a:p>
          <a:p>
            <a:pPr marL="0" indent="0" eaLnBrk="1" hangingPunct="1">
              <a:defRPr/>
            </a:pPr>
            <a:r>
              <a:rPr lang="en-US" altLang="en-US" sz="2200" dirty="0">
                <a:solidFill>
                  <a:srgbClr val="012A56"/>
                </a:solidFill>
                <a:latin typeface="Candara" panose="020E0502030303020204" pitchFamily="34" charset="0"/>
              </a:rPr>
              <a:t>Once appointed as the Guardian Advocate, then you go to the duties and obligations that per Fla. Stat. § 393.12(10) are detailed in Chapter 744 </a:t>
            </a:r>
          </a:p>
        </p:txBody>
      </p:sp>
    </p:spTree>
    <p:extLst>
      <p:ext uri="{BB962C8B-B14F-4D97-AF65-F5344CB8AC3E}">
        <p14:creationId xmlns:p14="http://schemas.microsoft.com/office/powerpoint/2010/main" val="12497592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0732F4BD-683E-1507-47C0-BFF644C8646D}"/>
              </a:ext>
            </a:extLst>
          </p:cNvPr>
          <p:cNvSpPr>
            <a:spLocks noGrp="1"/>
          </p:cNvSpPr>
          <p:nvPr>
            <p:ph type="title"/>
          </p:nvPr>
        </p:nvSpPr>
        <p:spPr>
          <a:xfrm>
            <a:off x="625899" y="1428715"/>
            <a:ext cx="9808516" cy="687387"/>
          </a:xfrm>
        </p:spPr>
        <p:txBody>
          <a:bodyPr>
            <a:normAutofit fontScale="90000"/>
          </a:bodyPr>
          <a:lstStyle/>
          <a:p>
            <a:pPr algn="ctr" eaLnBrk="1" fontAlgn="auto" hangingPunct="1">
              <a:spcAft>
                <a:spcPts val="0"/>
              </a:spcAft>
              <a:defRPr/>
            </a:pPr>
            <a:r>
              <a:rPr lang="en-US" altLang="en-US" b="1" dirty="0">
                <a:solidFill>
                  <a:srgbClr val="012A56"/>
                </a:solidFill>
                <a:latin typeface="Candara" panose="020E0502030303020204" pitchFamily="34" charset="0"/>
              </a:rPr>
              <a:t>Can they change their mind in the future?</a:t>
            </a:r>
          </a:p>
        </p:txBody>
      </p:sp>
      <p:sp>
        <p:nvSpPr>
          <p:cNvPr id="5" name="TextBox 4">
            <a:extLst>
              <a:ext uri="{FF2B5EF4-FFF2-40B4-BE49-F238E27FC236}">
                <a16:creationId xmlns:a16="http://schemas.microsoft.com/office/drawing/2014/main" id="{A5865370-CEF9-5AA3-5D43-51D4C1650440}"/>
              </a:ext>
            </a:extLst>
          </p:cNvPr>
          <p:cNvSpPr txBox="1"/>
          <p:nvPr/>
        </p:nvSpPr>
        <p:spPr>
          <a:xfrm>
            <a:off x="818833" y="2213561"/>
            <a:ext cx="10188575" cy="4093428"/>
          </a:xfrm>
          <a:prstGeom prst="rect">
            <a:avLst/>
          </a:prstGeom>
          <a:noFill/>
        </p:spPr>
        <p:txBody>
          <a:bodyPr>
            <a:spAutoFit/>
          </a:bodyPr>
          <a:lstStyle/>
          <a:p>
            <a:pPr marL="285750" indent="-285750">
              <a:buFont typeface="Arial" panose="020B0604020202020204" pitchFamily="34" charset="0"/>
              <a:buChar char="•"/>
              <a:defRPr/>
            </a:pPr>
            <a:r>
              <a:rPr lang="en-US" sz="2200" dirty="0">
                <a:solidFill>
                  <a:srgbClr val="012A56"/>
                </a:solidFill>
                <a:latin typeface="Candara" panose="020E0502030303020204" pitchFamily="34" charset="0"/>
              </a:rPr>
              <a:t>Absolutely!</a:t>
            </a:r>
          </a:p>
          <a:p>
            <a:pPr marL="285750" indent="-285750">
              <a:buFont typeface="Arial" panose="020B0604020202020204" pitchFamily="34" charset="0"/>
              <a:buChar char="•"/>
              <a:defRPr/>
            </a:pPr>
            <a:r>
              <a:rPr lang="en-US" sz="2200" dirty="0">
                <a:solidFill>
                  <a:srgbClr val="012A56"/>
                </a:solidFill>
                <a:latin typeface="Candara" panose="020E0502030303020204" pitchFamily="34" charset="0"/>
              </a:rPr>
              <a:t>Guardian advocacy may be right for their family right now, but you may need to transition to guardianship in the future.</a:t>
            </a:r>
          </a:p>
          <a:p>
            <a:pPr marL="285750" indent="-285750">
              <a:buFont typeface="Arial" panose="020B0604020202020204" pitchFamily="34" charset="0"/>
              <a:buChar char="•"/>
              <a:defRPr/>
            </a:pPr>
            <a:r>
              <a:rPr lang="en-US" sz="2200" dirty="0">
                <a:solidFill>
                  <a:srgbClr val="012A56"/>
                </a:solidFill>
                <a:latin typeface="Candara" panose="020E0502030303020204" pitchFamily="34" charset="0"/>
              </a:rPr>
              <a:t>OR</a:t>
            </a:r>
          </a:p>
          <a:p>
            <a:pPr marL="285750" indent="-285750">
              <a:buFont typeface="Arial" panose="020B0604020202020204" pitchFamily="34" charset="0"/>
              <a:buChar char="•"/>
              <a:defRPr/>
            </a:pPr>
            <a:r>
              <a:rPr lang="en-US" sz="2200" dirty="0">
                <a:solidFill>
                  <a:srgbClr val="012A56"/>
                </a:solidFill>
                <a:latin typeface="Candara" panose="020E0502030303020204" pitchFamily="34" charset="0"/>
              </a:rPr>
              <a:t>What if their loved one continues to grow and mature and no longer needs help (or as much help)? </a:t>
            </a:r>
          </a:p>
          <a:p>
            <a:pPr marL="800100" lvl="1" indent="-342900">
              <a:buFont typeface="Arial" panose="020B0604020202020204" pitchFamily="34" charset="0"/>
              <a:buChar char="•"/>
              <a:defRPr/>
            </a:pPr>
            <a:r>
              <a:rPr lang="en-US" sz="2200" dirty="0">
                <a:solidFill>
                  <a:srgbClr val="012A56"/>
                </a:solidFill>
                <a:latin typeface="Candara" panose="020E0502030303020204" pitchFamily="34" charset="0"/>
              </a:rPr>
              <a:t>What do you do? </a:t>
            </a:r>
            <a:br>
              <a:rPr lang="en-US" sz="2200" dirty="0">
                <a:solidFill>
                  <a:srgbClr val="012A56"/>
                </a:solidFill>
                <a:latin typeface="Candara" panose="020E0502030303020204" pitchFamily="34" charset="0"/>
              </a:rPr>
            </a:br>
            <a:r>
              <a:rPr lang="en-US" sz="2200" dirty="0">
                <a:solidFill>
                  <a:srgbClr val="012A56"/>
                </a:solidFill>
                <a:latin typeface="Candara" panose="020E0502030303020204" pitchFamily="34" charset="0"/>
              </a:rPr>
              <a:t>The Gua Adv/attorney/Protected Person files a Suggestion of Restoration </a:t>
            </a:r>
            <a:br>
              <a:rPr lang="en-US" sz="2200" dirty="0">
                <a:solidFill>
                  <a:srgbClr val="012A56"/>
                </a:solidFill>
                <a:latin typeface="Candara" panose="020E0502030303020204" pitchFamily="34" charset="0"/>
              </a:rPr>
            </a:br>
            <a:r>
              <a:rPr lang="en-US" sz="2200" dirty="0">
                <a:solidFill>
                  <a:srgbClr val="012A56"/>
                </a:solidFill>
                <a:latin typeface="Candara" panose="020E0502030303020204" pitchFamily="34" charset="0"/>
              </a:rPr>
              <a:t>of Rights, and the court appoints a doctor to examine the Ward. </a:t>
            </a:r>
            <a:br>
              <a:rPr lang="en-US" sz="2200" dirty="0">
                <a:solidFill>
                  <a:srgbClr val="012A56"/>
                </a:solidFill>
                <a:latin typeface="Candara" panose="020E0502030303020204" pitchFamily="34" charset="0"/>
              </a:rPr>
            </a:br>
            <a:r>
              <a:rPr lang="en-US" sz="2200" dirty="0">
                <a:solidFill>
                  <a:srgbClr val="012A56"/>
                </a:solidFill>
                <a:latin typeface="Candara" panose="020E0502030303020204" pitchFamily="34" charset="0"/>
              </a:rPr>
              <a:t>The court-appointed doctor then makes recommendations to the court </a:t>
            </a:r>
            <a:br>
              <a:rPr lang="en-US" sz="2200" dirty="0">
                <a:solidFill>
                  <a:srgbClr val="012A56"/>
                </a:solidFill>
                <a:latin typeface="Candara" panose="020E0502030303020204" pitchFamily="34" charset="0"/>
              </a:rPr>
            </a:br>
            <a:r>
              <a:rPr lang="en-US" sz="2200" dirty="0">
                <a:solidFill>
                  <a:srgbClr val="012A56"/>
                </a:solidFill>
                <a:latin typeface="Candara" panose="020E0502030303020204" pitchFamily="34" charset="0"/>
              </a:rPr>
              <a:t>about which rights can be restored to the Ward.</a:t>
            </a:r>
          </a:p>
          <a:p>
            <a:pPr>
              <a:defRPr/>
            </a:pP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3BF8D-FA52-8CF6-DFB1-E30970729F9C}"/>
              </a:ext>
            </a:extLst>
          </p:cNvPr>
          <p:cNvSpPr txBox="1">
            <a:spLocks noGrp="1"/>
          </p:cNvSpPr>
          <p:nvPr>
            <p:ph type="title" idx="4294967295"/>
          </p:nvPr>
        </p:nvSpPr>
        <p:spPr>
          <a:xfrm>
            <a:off x="646889" y="1896894"/>
            <a:ext cx="10350230"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300" b="1" i="0" u="none" strike="noStrike" kern="1200" cap="none" spc="0" normalizeH="0" baseline="0" noProof="0" dirty="0">
                <a:ln>
                  <a:noFill/>
                </a:ln>
                <a:solidFill>
                  <a:srgbClr val="012A56"/>
                </a:solidFill>
                <a:effectLst/>
                <a:uLnTx/>
                <a:uFillTx/>
                <a:latin typeface="Candara" panose="020E0502030303020204" pitchFamily="34" charset="0"/>
                <a:ea typeface="+mn-ea"/>
                <a:cs typeface="+mn-cs"/>
              </a:rPr>
              <a:t>Do they have to be the Guardian Advocate forever?</a:t>
            </a:r>
            <a:endParaRPr kumimoji="0" lang="en-US" sz="43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p:txBody>
      </p:sp>
      <p:sp>
        <p:nvSpPr>
          <p:cNvPr id="5" name="TextBox 4">
            <a:extLst>
              <a:ext uri="{FF2B5EF4-FFF2-40B4-BE49-F238E27FC236}">
                <a16:creationId xmlns:a16="http://schemas.microsoft.com/office/drawing/2014/main" id="{A5865370-CEF9-5AA3-5D43-51D4C1650440}"/>
              </a:ext>
            </a:extLst>
          </p:cNvPr>
          <p:cNvSpPr txBox="1"/>
          <p:nvPr/>
        </p:nvSpPr>
        <p:spPr>
          <a:xfrm>
            <a:off x="887291" y="3753860"/>
            <a:ext cx="10188575" cy="1477328"/>
          </a:xfrm>
          <a:prstGeom prst="rect">
            <a:avLst/>
          </a:prstGeom>
          <a:noFill/>
        </p:spPr>
        <p:txBody>
          <a:bodyPr>
            <a:spAutoFit/>
          </a:bodyPr>
          <a:lstStyle/>
          <a:p>
            <a:pPr marL="285750" indent="-285750">
              <a:buFont typeface="Arial" panose="020B0604020202020204" pitchFamily="34" charset="0"/>
              <a:buChar char="•"/>
              <a:defRPr/>
            </a:pPr>
            <a:r>
              <a:rPr lang="en-US" sz="2400" dirty="0">
                <a:solidFill>
                  <a:srgbClr val="012A56"/>
                </a:solidFill>
                <a:latin typeface="Candara" panose="020E0502030303020204" pitchFamily="34" charset="0"/>
              </a:rPr>
              <a:t>What if the Guardian Advocate can’t or doesn’t want to be a Guardian/Advocate anymore?</a:t>
            </a:r>
          </a:p>
          <a:p>
            <a:pPr marL="742950" lvl="1" indent="-285750">
              <a:buFont typeface="Arial" panose="020B0604020202020204" pitchFamily="34" charset="0"/>
              <a:buChar char="•"/>
              <a:defRPr/>
            </a:pPr>
            <a:r>
              <a:rPr lang="en-US" sz="2400" dirty="0">
                <a:solidFill>
                  <a:srgbClr val="012A56"/>
                </a:solidFill>
                <a:latin typeface="Candara" panose="020E0502030303020204" pitchFamily="34" charset="0"/>
              </a:rPr>
              <a:t>Stand By or Successor Guardian Advocates</a:t>
            </a:r>
          </a:p>
          <a:p>
            <a:pPr>
              <a:defRPr/>
            </a:pPr>
            <a:endParaRPr lang="en-US" dirty="0"/>
          </a:p>
        </p:txBody>
      </p:sp>
    </p:spTree>
    <p:extLst>
      <p:ext uri="{BB962C8B-B14F-4D97-AF65-F5344CB8AC3E}">
        <p14:creationId xmlns:p14="http://schemas.microsoft.com/office/powerpoint/2010/main" val="6715864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Box 1">
            <a:extLst>
              <a:ext uri="{FF2B5EF4-FFF2-40B4-BE49-F238E27FC236}">
                <a16:creationId xmlns:a16="http://schemas.microsoft.com/office/drawing/2014/main" id="{EA3FBE10-37DE-8765-E619-0EDEFDE64B30}"/>
              </a:ext>
            </a:extLst>
          </p:cNvPr>
          <p:cNvSpPr txBox="1">
            <a:spLocks noGrp="1" noChangeArrowheads="1"/>
          </p:cNvSpPr>
          <p:nvPr>
            <p:ph type="title" idx="4294967295"/>
          </p:nvPr>
        </p:nvSpPr>
        <p:spPr bwMode="auto">
          <a:xfrm>
            <a:off x="757238" y="1227138"/>
            <a:ext cx="7040562" cy="75405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300" b="1" i="0" u="none" strike="noStrike" kern="1200" cap="none" spc="0" normalizeH="0" baseline="0" noProof="0" dirty="0">
                <a:ln>
                  <a:noFill/>
                </a:ln>
                <a:solidFill>
                  <a:srgbClr val="012A56"/>
                </a:solidFill>
                <a:effectLst/>
                <a:uLnTx/>
                <a:uFillTx/>
                <a:latin typeface="Candara" panose="020E0502030303020204" pitchFamily="34" charset="0"/>
                <a:ea typeface="+mn-ea"/>
                <a:cs typeface="+mn-cs"/>
              </a:rPr>
              <a:t>Resources</a:t>
            </a:r>
          </a:p>
        </p:txBody>
      </p:sp>
      <p:sp>
        <p:nvSpPr>
          <p:cNvPr id="64514" name="TextBox 1">
            <a:extLst>
              <a:ext uri="{FF2B5EF4-FFF2-40B4-BE49-F238E27FC236}">
                <a16:creationId xmlns:a16="http://schemas.microsoft.com/office/drawing/2014/main" id="{C5145853-8E71-A151-D315-F534CEB8B895}"/>
              </a:ext>
            </a:extLst>
          </p:cNvPr>
          <p:cNvSpPr txBox="1">
            <a:spLocks noChangeArrowheads="1"/>
          </p:cNvSpPr>
          <p:nvPr/>
        </p:nvSpPr>
        <p:spPr bwMode="auto">
          <a:xfrm>
            <a:off x="757238" y="2057400"/>
            <a:ext cx="888382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dirty="0">
                <a:solidFill>
                  <a:srgbClr val="012A56"/>
                </a:solidFill>
                <a:latin typeface="Candara" panose="020E0502030303020204" pitchFamily="34" charset="0"/>
              </a:rPr>
              <a:t>Davey Law Group</a:t>
            </a:r>
          </a:p>
          <a:p>
            <a:r>
              <a:rPr lang="en-US" altLang="en-US" b="1" dirty="0">
                <a:solidFill>
                  <a:srgbClr val="012A56"/>
                </a:solidFill>
                <a:latin typeface="Candara" panose="020E0502030303020204" pitchFamily="34" charset="0"/>
                <a:hlinkClick r:id="rId3">
                  <a:extLst>
                    <a:ext uri="{A12FA001-AC4F-418D-AE19-62706E023703}">
                      <ahyp:hlinkClr xmlns:ahyp="http://schemas.microsoft.com/office/drawing/2018/hyperlinkcolor" val="tx"/>
                    </a:ext>
                  </a:extLst>
                </a:hlinkClick>
              </a:rPr>
              <a:t>https://www.daveylg.com/low-down-on-law/</a:t>
            </a:r>
            <a:endParaRPr lang="en-US" altLang="en-US" b="1" dirty="0">
              <a:solidFill>
                <a:srgbClr val="012A56"/>
              </a:solidFill>
              <a:latin typeface="Candara" panose="020E0502030303020204" pitchFamily="34" charset="0"/>
            </a:endParaRPr>
          </a:p>
          <a:p>
            <a:endParaRPr lang="en-US" altLang="en-US" b="1" dirty="0">
              <a:solidFill>
                <a:srgbClr val="012A56"/>
              </a:solidFill>
              <a:latin typeface="Candara" panose="020E0502030303020204" pitchFamily="34" charset="0"/>
            </a:endParaRPr>
          </a:p>
          <a:p>
            <a:r>
              <a:rPr lang="en-US" altLang="en-US" b="1" dirty="0">
                <a:solidFill>
                  <a:srgbClr val="012A56"/>
                </a:solidFill>
                <a:latin typeface="Candara" panose="020E0502030303020204" pitchFamily="34" charset="0"/>
              </a:rPr>
              <a:t>Guardian Advocate Checklist- Brevard and Seminole</a:t>
            </a:r>
          </a:p>
          <a:p>
            <a:r>
              <a:rPr lang="en-US" altLang="en-US" b="1" dirty="0">
                <a:solidFill>
                  <a:srgbClr val="012A56"/>
                </a:solidFill>
                <a:latin typeface="Candara" panose="020E0502030303020204" pitchFamily="34" charset="0"/>
                <a:hlinkClick r:id="rId4">
                  <a:extLst>
                    <a:ext uri="{A12FA001-AC4F-418D-AE19-62706E023703}">
                      <ahyp:hlinkClr xmlns:ahyp="http://schemas.microsoft.com/office/drawing/2018/hyperlinkcolor" val="tx"/>
                    </a:ext>
                  </a:extLst>
                </a:hlinkClick>
              </a:rPr>
              <a:t>https://flcourts18.org/docs/bre/Guardian_Advocate_Checklist.pdf</a:t>
            </a:r>
            <a:endParaRPr lang="en-US" altLang="en-US" b="1" dirty="0">
              <a:solidFill>
                <a:srgbClr val="012A56"/>
              </a:solidFill>
              <a:latin typeface="Candara" panose="020E0502030303020204" pitchFamily="34" charset="0"/>
            </a:endParaRPr>
          </a:p>
          <a:p>
            <a:endParaRPr lang="en-US" altLang="en-US" b="1" dirty="0">
              <a:solidFill>
                <a:srgbClr val="012A56"/>
              </a:solidFill>
              <a:latin typeface="Candara" panose="020E0502030303020204" pitchFamily="34" charset="0"/>
            </a:endParaRPr>
          </a:p>
          <a:p>
            <a:r>
              <a:rPr lang="en-US" altLang="en-US" b="1" dirty="0">
                <a:solidFill>
                  <a:srgbClr val="012A56"/>
                </a:solidFill>
                <a:latin typeface="Candara" panose="020E0502030303020204" pitchFamily="34" charset="0"/>
              </a:rPr>
              <a:t>Guardian Advocate Forms- Orange and Osceola</a:t>
            </a:r>
          </a:p>
          <a:p>
            <a:r>
              <a:rPr lang="en-US" altLang="en-US" b="1" dirty="0">
                <a:solidFill>
                  <a:srgbClr val="012A56"/>
                </a:solidFill>
                <a:latin typeface="Candara" panose="020E0502030303020204" pitchFamily="34" charset="0"/>
                <a:hlinkClick r:id="rId5">
                  <a:extLst>
                    <a:ext uri="{A12FA001-AC4F-418D-AE19-62706E023703}">
                      <ahyp:hlinkClr xmlns:ahyp="http://schemas.microsoft.com/office/drawing/2018/hyperlinkcolor" val="tx"/>
                    </a:ext>
                  </a:extLst>
                </a:hlinkClick>
              </a:rPr>
              <a:t>https://ninthcircuit.org/resources/court-forms/probate-guardian-advocate</a:t>
            </a:r>
            <a:endParaRPr lang="en-US" altLang="en-US" b="1" dirty="0">
              <a:solidFill>
                <a:srgbClr val="012A56"/>
              </a:solidFill>
              <a:latin typeface="Candara" panose="020E0502030303020204" pitchFamily="34" charset="0"/>
            </a:endParaRPr>
          </a:p>
          <a:p>
            <a:endParaRPr lang="en-US" altLang="en-US" b="1" dirty="0">
              <a:solidFill>
                <a:srgbClr val="012A56"/>
              </a:solidFill>
              <a:latin typeface="Candara" panose="020E0502030303020204" pitchFamily="34" charset="0"/>
            </a:endParaRPr>
          </a:p>
          <a:p>
            <a:r>
              <a:rPr lang="en-US" altLang="en-US" dirty="0">
                <a:solidFill>
                  <a:srgbClr val="012A56"/>
                </a:solidFill>
              </a:rPr>
              <a:t>Also available in part on the Thompson Reuters Westlaw Form Builder, Florida Guardianships, Local Forms, Ninth Circuit </a:t>
            </a:r>
          </a:p>
          <a:p>
            <a:endParaRPr lang="en-US" altLang="en-US" dirty="0">
              <a:solidFill>
                <a:srgbClr val="012A56"/>
              </a:solidFill>
            </a:endParaRPr>
          </a:p>
          <a:p>
            <a:r>
              <a:rPr lang="en-US" altLang="en-US" dirty="0">
                <a:solidFill>
                  <a:srgbClr val="012A56"/>
                </a:solidFill>
              </a:rPr>
              <a:t>Refer to Chapter on Guardian Advocacy in </a:t>
            </a:r>
            <a:r>
              <a:rPr lang="en-US" altLang="en-US" u="sng" dirty="0">
                <a:solidFill>
                  <a:srgbClr val="012A56"/>
                </a:solidFill>
              </a:rPr>
              <a:t>Florida Guardianship Practice</a:t>
            </a:r>
            <a:r>
              <a:rPr lang="en-US" altLang="en-US" dirty="0">
                <a:solidFill>
                  <a:srgbClr val="012A56"/>
                </a:solidFill>
              </a:rPr>
              <a:t>, 12</a:t>
            </a:r>
            <a:r>
              <a:rPr lang="en-US" altLang="en-US" baseline="30000" dirty="0">
                <a:solidFill>
                  <a:srgbClr val="012A56"/>
                </a:solidFill>
              </a:rPr>
              <a:t>th</a:t>
            </a:r>
            <a:r>
              <a:rPr lang="en-US" altLang="en-US" dirty="0">
                <a:solidFill>
                  <a:srgbClr val="012A56"/>
                </a:solidFill>
              </a:rPr>
              <a:t> edition</a:t>
            </a:r>
          </a:p>
          <a:p>
            <a:endParaRPr lang="en-US" altLang="en-US" dirty="0">
              <a:solidFill>
                <a:srgbClr val="012A56"/>
              </a:solidFill>
            </a:endParaRPr>
          </a:p>
          <a:p>
            <a:endParaRPr lang="en-US"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11C924-A8CB-6FF2-C1E8-6244959CA0EF}"/>
              </a:ext>
            </a:extLst>
          </p:cNvPr>
          <p:cNvSpPr txBox="1">
            <a:spLocks noGrp="1"/>
          </p:cNvSpPr>
          <p:nvPr>
            <p:ph type="title" idx="4294967295"/>
          </p:nvPr>
        </p:nvSpPr>
        <p:spPr>
          <a:xfrm>
            <a:off x="1105104" y="1663693"/>
            <a:ext cx="6102520" cy="7540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300" b="1" i="0" u="none" strike="noStrike" kern="1200" cap="none" spc="0" normalizeH="0" baseline="0" noProof="0" dirty="0">
                <a:ln>
                  <a:noFill/>
                </a:ln>
                <a:solidFill>
                  <a:srgbClr val="012A56"/>
                </a:solidFill>
                <a:effectLst/>
                <a:uLnTx/>
                <a:uFillTx/>
                <a:latin typeface="Candara" panose="020E0502030303020204" pitchFamily="34" charset="0"/>
                <a:ea typeface="+mn-ea"/>
                <a:cs typeface="+mn-cs"/>
              </a:rPr>
              <a:t>Resources cont.</a:t>
            </a:r>
          </a:p>
        </p:txBody>
      </p:sp>
      <p:sp>
        <p:nvSpPr>
          <p:cNvPr id="3" name="TextBox 2">
            <a:extLst>
              <a:ext uri="{FF2B5EF4-FFF2-40B4-BE49-F238E27FC236}">
                <a16:creationId xmlns:a16="http://schemas.microsoft.com/office/drawing/2014/main" id="{82D514F4-032C-B974-3296-8E4E250F24F1}"/>
              </a:ext>
            </a:extLst>
          </p:cNvPr>
          <p:cNvSpPr txBox="1"/>
          <p:nvPr/>
        </p:nvSpPr>
        <p:spPr>
          <a:xfrm>
            <a:off x="1158892" y="2369829"/>
            <a:ext cx="6102520" cy="1754326"/>
          </a:xfrm>
          <a:prstGeom prst="rect">
            <a:avLst/>
          </a:prstGeom>
          <a:noFill/>
        </p:spPr>
        <p:txBody>
          <a:bodyPr wrap="square">
            <a:spAutoFit/>
          </a:bodyPr>
          <a:lstStyle/>
          <a:p>
            <a:r>
              <a:rPr lang="en-US" altLang="en-US" b="1" dirty="0">
                <a:solidFill>
                  <a:srgbClr val="012A56"/>
                </a:solidFill>
                <a:latin typeface="Candara" panose="020E0502030303020204" pitchFamily="34" charset="0"/>
              </a:rPr>
              <a:t>WINGS Decision-Making Toolkit:  </a:t>
            </a:r>
            <a:r>
              <a:rPr lang="en-US" altLang="en-US" b="1" dirty="0">
                <a:solidFill>
                  <a:srgbClr val="012A56"/>
                </a:solidFill>
                <a:latin typeface="Candara" panose="020E0502030303020204" pitchFamily="34" charset="0"/>
                <a:hlinkClick r:id="rId2">
                  <a:extLst>
                    <a:ext uri="{A12FA001-AC4F-418D-AE19-62706E023703}">
                      <ahyp:hlinkClr xmlns:ahyp="http://schemas.microsoft.com/office/drawing/2018/hyperlinkcolor" val="tx"/>
                    </a:ext>
                  </a:extLst>
                </a:hlinkClick>
              </a:rPr>
              <a:t>https://www.stetson.edu/law/wings/media/decision-making-options-toolkit.pdf</a:t>
            </a:r>
            <a:r>
              <a:rPr lang="en-US" altLang="en-US" b="1" dirty="0">
                <a:solidFill>
                  <a:srgbClr val="012A56"/>
                </a:solidFill>
                <a:latin typeface="Candara" panose="020E0502030303020204" pitchFamily="34" charset="0"/>
              </a:rPr>
              <a:t> </a:t>
            </a:r>
          </a:p>
          <a:p>
            <a:endParaRPr lang="en-US" altLang="en-US" b="1" dirty="0">
              <a:solidFill>
                <a:srgbClr val="012A56"/>
              </a:solidFill>
              <a:latin typeface="Candara" panose="020E0502030303020204" pitchFamily="34" charset="0"/>
            </a:endParaRPr>
          </a:p>
          <a:p>
            <a:endParaRPr lang="en-US" altLang="en-US" dirty="0"/>
          </a:p>
          <a:p>
            <a:endParaRPr lang="en-US" altLang="en-US" dirty="0"/>
          </a:p>
        </p:txBody>
      </p:sp>
    </p:spTree>
    <p:extLst>
      <p:ext uri="{BB962C8B-B14F-4D97-AF65-F5344CB8AC3E}">
        <p14:creationId xmlns:p14="http://schemas.microsoft.com/office/powerpoint/2010/main" val="9942729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R code">
            <a:extLst>
              <a:ext uri="{FF2B5EF4-FFF2-40B4-BE49-F238E27FC236}">
                <a16:creationId xmlns:a16="http://schemas.microsoft.com/office/drawing/2014/main" id="{10B205BE-97E6-1F98-9D11-C4DBB439DD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822" y="3249613"/>
            <a:ext cx="1554480" cy="1554480"/>
          </a:xfrm>
          <a:prstGeom prst="rect">
            <a:avLst/>
          </a:prstGeom>
        </p:spPr>
      </p:pic>
      <p:pic>
        <p:nvPicPr>
          <p:cNvPr id="65538" name="Content Placeholder 3" descr="Davey Law Group Logo">
            <a:extLst>
              <a:ext uri="{FF2B5EF4-FFF2-40B4-BE49-F238E27FC236}">
                <a16:creationId xmlns:a16="http://schemas.microsoft.com/office/drawing/2014/main" id="{4859A568-F644-5DFD-6FBC-334B8EDCBA8B}"/>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054600" y="2257425"/>
            <a:ext cx="5778500" cy="871538"/>
          </a:xfrm>
        </p:spPr>
      </p:pic>
      <p:sp>
        <p:nvSpPr>
          <p:cNvPr id="65539" name="TextBox 6">
            <a:extLst>
              <a:ext uri="{FF2B5EF4-FFF2-40B4-BE49-F238E27FC236}">
                <a16:creationId xmlns:a16="http://schemas.microsoft.com/office/drawing/2014/main" id="{7F5FBB38-551E-C00F-9325-FDAE64AB9F1F}"/>
              </a:ext>
            </a:extLst>
          </p:cNvPr>
          <p:cNvSpPr txBox="1">
            <a:spLocks noChangeArrowheads="1"/>
          </p:cNvSpPr>
          <p:nvPr/>
        </p:nvSpPr>
        <p:spPr bwMode="auto">
          <a:xfrm>
            <a:off x="5645150" y="3249613"/>
            <a:ext cx="4597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b="1" dirty="0">
                <a:solidFill>
                  <a:srgbClr val="012A56"/>
                </a:solidFill>
                <a:latin typeface="Candara" panose="020E0502030303020204" pitchFamily="34" charset="0"/>
                <a:cs typeface="Arial" panose="020B0604020202020204" pitchFamily="34" charset="0"/>
              </a:rPr>
              <a:t>P.O. Box 941251</a:t>
            </a:r>
          </a:p>
          <a:p>
            <a:pPr algn="ctr" eaLnBrk="1" hangingPunct="1"/>
            <a:r>
              <a:rPr lang="en-US" altLang="en-US" sz="2400" b="1" dirty="0">
                <a:solidFill>
                  <a:srgbClr val="012A56"/>
                </a:solidFill>
                <a:latin typeface="Candara" panose="020E0502030303020204" pitchFamily="34" charset="0"/>
                <a:cs typeface="Arial" panose="020B0604020202020204" pitchFamily="34" charset="0"/>
              </a:rPr>
              <a:t>Maitland, FL 32794-1251</a:t>
            </a:r>
          </a:p>
          <a:p>
            <a:pPr algn="ctr" eaLnBrk="1" hangingPunct="1"/>
            <a:endParaRPr lang="en-US" altLang="en-US" sz="2400" b="1" dirty="0">
              <a:solidFill>
                <a:srgbClr val="012A56"/>
              </a:solidFill>
              <a:latin typeface="Candara" panose="020E0502030303020204" pitchFamily="34" charset="0"/>
              <a:cs typeface="Arial" panose="020B0604020202020204" pitchFamily="34" charset="0"/>
            </a:endParaRPr>
          </a:p>
          <a:p>
            <a:pPr algn="ctr" eaLnBrk="1" hangingPunct="1"/>
            <a:r>
              <a:rPr lang="en-US" altLang="en-US" sz="2400" b="1" dirty="0">
                <a:solidFill>
                  <a:srgbClr val="012A56"/>
                </a:solidFill>
                <a:latin typeface="Candara" panose="020E0502030303020204" pitchFamily="34" charset="0"/>
                <a:cs typeface="Arial" panose="020B0604020202020204" pitchFamily="34" charset="0"/>
              </a:rPr>
              <a:t>Phone: (407) 645-4833   </a:t>
            </a:r>
          </a:p>
          <a:p>
            <a:pPr algn="ctr" eaLnBrk="1" hangingPunct="1"/>
            <a:r>
              <a:rPr lang="en-US" altLang="en-US" sz="2400" b="1" dirty="0">
                <a:solidFill>
                  <a:srgbClr val="012A56"/>
                </a:solidFill>
                <a:latin typeface="Candara" panose="020E0502030303020204" pitchFamily="34" charset="0"/>
                <a:cs typeface="Arial" panose="020B0604020202020204" pitchFamily="34" charset="0"/>
              </a:rPr>
              <a:t>Fax: (407) 645-4832</a:t>
            </a:r>
          </a:p>
          <a:p>
            <a:pPr algn="ctr" eaLnBrk="1" hangingPunct="1"/>
            <a:endParaRPr lang="en-US" altLang="en-US" sz="2400" b="1" dirty="0">
              <a:solidFill>
                <a:srgbClr val="012A56"/>
              </a:solidFill>
              <a:latin typeface="Candara" panose="020E0502030303020204" pitchFamily="34" charset="0"/>
              <a:cs typeface="Arial" panose="020B0604020202020204" pitchFamily="34" charset="0"/>
            </a:endParaRPr>
          </a:p>
          <a:p>
            <a:pPr algn="ctr" eaLnBrk="1" hangingPunct="1"/>
            <a:r>
              <a:rPr lang="en-US" altLang="en-US" sz="2400" b="1" dirty="0">
                <a:solidFill>
                  <a:srgbClr val="012A56"/>
                </a:solidFill>
                <a:latin typeface="Candara" panose="020E0502030303020204" pitchFamily="34" charset="0"/>
                <a:cs typeface="Arial" panose="020B0604020202020204" pitchFamily="34" charset="0"/>
              </a:rPr>
              <a:t>www.DaveyLG.com</a:t>
            </a:r>
          </a:p>
        </p:txBody>
      </p:sp>
      <p:sp>
        <p:nvSpPr>
          <p:cNvPr id="65540" name="TextBox 6">
            <a:extLst>
              <a:ext uri="{FF2B5EF4-FFF2-40B4-BE49-F238E27FC236}">
                <a16:creationId xmlns:a16="http://schemas.microsoft.com/office/drawing/2014/main" id="{B9230C12-EF5F-19F5-EE76-705E83A9DDC0}"/>
              </a:ext>
            </a:extLst>
          </p:cNvPr>
          <p:cNvSpPr txBox="1">
            <a:spLocks noGrp="1" noChangeArrowheads="1"/>
          </p:cNvSpPr>
          <p:nvPr>
            <p:ph type="title" idx="4294967295"/>
          </p:nvPr>
        </p:nvSpPr>
        <p:spPr bwMode="auto">
          <a:xfrm>
            <a:off x="85725" y="2257425"/>
            <a:ext cx="3932238" cy="83099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schemeClr val="bg1"/>
                </a:solidFill>
                <a:effectLst/>
                <a:uLnTx/>
                <a:uFillTx/>
                <a:latin typeface="Candara" panose="020E0502030303020204" pitchFamily="34" charset="0"/>
                <a:ea typeface="+mn-ea"/>
                <a:cs typeface="Arial" panose="020B0604020202020204" pitchFamily="34" charset="0"/>
              </a:rPr>
              <a:t>Thank You!</a:t>
            </a:r>
          </a:p>
        </p:txBody>
      </p:sp>
      <p:sp>
        <p:nvSpPr>
          <p:cNvPr id="4" name="TextBox 3">
            <a:extLst>
              <a:ext uri="{FF2B5EF4-FFF2-40B4-BE49-F238E27FC236}">
                <a16:creationId xmlns:a16="http://schemas.microsoft.com/office/drawing/2014/main" id="{0A497FDE-5F76-F926-91A2-6AB3520D8D86}"/>
              </a:ext>
            </a:extLst>
          </p:cNvPr>
          <p:cNvSpPr txBox="1"/>
          <p:nvPr/>
        </p:nvSpPr>
        <p:spPr>
          <a:xfrm>
            <a:off x="270803" y="4965284"/>
            <a:ext cx="3432517" cy="369332"/>
          </a:xfrm>
          <a:prstGeom prst="rect">
            <a:avLst/>
          </a:prstGeom>
          <a:noFill/>
        </p:spPr>
        <p:txBody>
          <a:bodyPr wrap="square" rtlCol="0">
            <a:spAutoFit/>
          </a:bodyPr>
          <a:lstStyle/>
          <a:p>
            <a:r>
              <a:rPr lang="en-US" dirty="0">
                <a:solidFill>
                  <a:schemeClr val="bg1"/>
                </a:solidFill>
                <a:latin typeface="Candara" panose="020E0502030303020204" pitchFamily="34" charset="0"/>
              </a:rPr>
              <a:t>Use the QR code to learn more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D12B4238-74C8-B5E7-DB3E-65DE4D6405D7}"/>
              </a:ext>
            </a:extLst>
          </p:cNvPr>
          <p:cNvSpPr>
            <a:spLocks noGrp="1"/>
          </p:cNvSpPr>
          <p:nvPr>
            <p:ph type="title"/>
          </p:nvPr>
        </p:nvSpPr>
        <p:spPr>
          <a:xfrm>
            <a:off x="831850" y="1400493"/>
            <a:ext cx="10058400" cy="736282"/>
          </a:xfrm>
          <a:noFill/>
        </p:spPr>
        <p:txBody>
          <a:bodyPr>
            <a:normAutofit/>
          </a:bodyPr>
          <a:lstStyle/>
          <a:p>
            <a:pPr eaLnBrk="1" fontAlgn="auto" hangingPunct="1">
              <a:spcAft>
                <a:spcPts val="0"/>
              </a:spcAft>
              <a:defRPr/>
            </a:pPr>
            <a:r>
              <a:rPr lang="en-US" altLang="en-US" sz="4300" b="1" dirty="0">
                <a:solidFill>
                  <a:srgbClr val="012A56"/>
                </a:solidFill>
                <a:latin typeface="Candara" panose="020E0502030303020204" pitchFamily="34" charset="0"/>
              </a:rPr>
              <a:t>How can we address those fears?</a:t>
            </a:r>
          </a:p>
        </p:txBody>
      </p:sp>
      <p:pic>
        <p:nvPicPr>
          <p:cNvPr id="7" name="Content Placeholder 6" descr="Table with common fears and possible solutions for families.">
            <a:extLst>
              <a:ext uri="{FF2B5EF4-FFF2-40B4-BE49-F238E27FC236}">
                <a16:creationId xmlns:a16="http://schemas.microsoft.com/office/drawing/2014/main" id="{57BB3280-A15D-00D3-26EE-0BAE03BF7E06}"/>
              </a:ext>
            </a:extLst>
          </p:cNvPr>
          <p:cNvPicPr>
            <a:picLocks noGrp="1" noChangeAspect="1"/>
          </p:cNvPicPr>
          <p:nvPr>
            <p:ph sz="half" idx="2"/>
          </p:nvPr>
        </p:nvPicPr>
        <p:blipFill>
          <a:blip r:embed="rId3"/>
          <a:stretch>
            <a:fillRect/>
          </a:stretch>
        </p:blipFill>
        <p:spPr>
          <a:xfrm>
            <a:off x="1096963" y="2733559"/>
            <a:ext cx="8969375" cy="2899008"/>
          </a:xfrm>
          <a:prstGeom prst="rect">
            <a:avLst/>
          </a:prstGeom>
        </p:spPr>
      </p:pic>
      <p:sp>
        <p:nvSpPr>
          <p:cNvPr id="4" name="Text Placeholder 3">
            <a:extLst>
              <a:ext uri="{FF2B5EF4-FFF2-40B4-BE49-F238E27FC236}">
                <a16:creationId xmlns:a16="http://schemas.microsoft.com/office/drawing/2014/main" id="{A9006E16-8933-24A4-D15E-26B15ADDBCAB}"/>
              </a:ext>
            </a:extLst>
          </p:cNvPr>
          <p:cNvSpPr>
            <a:spLocks noGrp="1"/>
          </p:cNvSpPr>
          <p:nvPr>
            <p:ph type="body" sz="quarter" idx="3"/>
          </p:nvPr>
        </p:nvSpPr>
        <p:spPr/>
        <p:txBody>
          <a:bodyPr/>
          <a:lstStyle/>
          <a:p>
            <a:endParaRPr lang="en-US"/>
          </a:p>
        </p:txBody>
      </p:sp>
      <p:sp>
        <p:nvSpPr>
          <p:cNvPr id="5" name="Text Placeholder 4">
            <a:extLst>
              <a:ext uri="{FF2B5EF4-FFF2-40B4-BE49-F238E27FC236}">
                <a16:creationId xmlns:a16="http://schemas.microsoft.com/office/drawing/2014/main" id="{9A58BD7C-90F4-DCA3-92A8-5A85139A298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95574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pyramid graphic with the most restrictive to least restrictive alternatives listed.">
            <a:extLst>
              <a:ext uri="{FF2B5EF4-FFF2-40B4-BE49-F238E27FC236}">
                <a16:creationId xmlns:a16="http://schemas.microsoft.com/office/drawing/2014/main" id="{4BC62CCE-26F3-3FBF-E0A8-8694C9DE77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2938" y="1239838"/>
            <a:ext cx="70993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2">
            <a:extLst>
              <a:ext uri="{FF2B5EF4-FFF2-40B4-BE49-F238E27FC236}">
                <a16:creationId xmlns:a16="http://schemas.microsoft.com/office/drawing/2014/main" id="{39838A0F-075E-8DD1-E8C1-965BE9367CEF}"/>
              </a:ext>
            </a:extLst>
          </p:cNvPr>
          <p:cNvSpPr txBox="1">
            <a:spLocks noChangeArrowheads="1"/>
          </p:cNvSpPr>
          <p:nvPr/>
        </p:nvSpPr>
        <p:spPr bwMode="auto">
          <a:xfrm>
            <a:off x="2814638" y="6064250"/>
            <a:ext cx="3778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b="1">
                <a:latin typeface="Candara" panose="020E0502030303020204" pitchFamily="34" charset="0"/>
              </a:rPr>
              <a:t>Florida Developmental Disabilities Council, Inc. </a:t>
            </a:r>
          </a:p>
        </p:txBody>
      </p:sp>
      <p:sp>
        <p:nvSpPr>
          <p:cNvPr id="2" name="Title 1">
            <a:extLst>
              <a:ext uri="{FF2B5EF4-FFF2-40B4-BE49-F238E27FC236}">
                <a16:creationId xmlns:a16="http://schemas.microsoft.com/office/drawing/2014/main" id="{2F87A239-7EF6-CE91-ADA8-1F412854EB5E}"/>
              </a:ext>
            </a:extLst>
          </p:cNvPr>
          <p:cNvSpPr>
            <a:spLocks noGrp="1"/>
          </p:cNvSpPr>
          <p:nvPr>
            <p:ph type="title" idx="4294967295"/>
          </p:nvPr>
        </p:nvSpPr>
        <p:spPr>
          <a:xfrm>
            <a:off x="1096963" y="-1449387"/>
            <a:ext cx="10058400" cy="1449387"/>
          </a:xfrm>
        </p:spPr>
        <p:txBody>
          <a:bodyPr vert="horz" lIns="91440" tIns="45720" rIns="91440" bIns="45720" rtlCol="0" anchor="b">
            <a:normAutofit fontScale="90000"/>
          </a:bodyPr>
          <a:lstStyle/>
          <a:p>
            <a:r>
              <a:rPr lang="en-US" dirty="0"/>
              <a:t>Pyramid of Most Restrictive to Least Restrictive</a:t>
            </a:r>
            <a:br>
              <a:rPr lang="en-US" dirty="0"/>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A602-2436-5DDA-7DBA-04759D9A36BA}"/>
              </a:ext>
            </a:extLst>
          </p:cNvPr>
          <p:cNvSpPr>
            <a:spLocks noGrp="1"/>
          </p:cNvSpPr>
          <p:nvPr>
            <p:ph type="title"/>
          </p:nvPr>
        </p:nvSpPr>
        <p:spPr>
          <a:xfrm>
            <a:off x="506119" y="706878"/>
            <a:ext cx="10058400" cy="1449387"/>
          </a:xfrm>
        </p:spPr>
        <p:txBody>
          <a:bodyPr>
            <a:normAutofit/>
          </a:bodyPr>
          <a:lstStyle/>
          <a:p>
            <a:pPr>
              <a:defRPr/>
            </a:pPr>
            <a:r>
              <a:rPr lang="en-US" altLang="en-US" sz="4300" b="1" dirty="0">
                <a:solidFill>
                  <a:srgbClr val="012A56"/>
                </a:solidFill>
                <a:latin typeface="Candara" panose="020E0502030303020204" pitchFamily="34" charset="0"/>
              </a:rPr>
              <a:t>Supported/Shared Decision Making</a:t>
            </a:r>
            <a:endParaRPr lang="en-US" sz="4300" dirty="0"/>
          </a:p>
        </p:txBody>
      </p:sp>
      <p:pic>
        <p:nvPicPr>
          <p:cNvPr id="3" name="Content Placeholder 4" descr="Three young people at a car dealership">
            <a:extLst>
              <a:ext uri="{FF2B5EF4-FFF2-40B4-BE49-F238E27FC236}">
                <a16:creationId xmlns:a16="http://schemas.microsoft.com/office/drawing/2014/main" id="{EB7E158E-7134-09B0-8900-1A1D66CD1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241115" y="2231062"/>
            <a:ext cx="5344693" cy="3563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descr="three young people at a car dealership">
            <a:extLst>
              <a:ext uri="{FF2B5EF4-FFF2-40B4-BE49-F238E27FC236}">
                <a16:creationId xmlns:a16="http://schemas.microsoft.com/office/drawing/2014/main" id="{3FC76685-882F-7D0F-629A-572200C5E24A}"/>
              </a:ext>
            </a:extLst>
          </p:cNvPr>
          <p:cNvSpPr>
            <a:spLocks noGrp="1"/>
          </p:cNvSpPr>
          <p:nvPr>
            <p:ph idx="1"/>
          </p:nvPr>
        </p:nvSpPr>
        <p:spPr>
          <a:xfrm>
            <a:off x="1556608" y="1846263"/>
            <a:ext cx="10058400" cy="4022725"/>
          </a:xfrm>
        </p:spPr>
        <p:txBody>
          <a:bodyPr/>
          <a:lstStyle/>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4D171B36-67FE-F13A-A61F-542669949738}"/>
              </a:ext>
            </a:extLst>
          </p:cNvPr>
          <p:cNvSpPr>
            <a:spLocks noGrp="1"/>
          </p:cNvSpPr>
          <p:nvPr>
            <p:ph type="title"/>
          </p:nvPr>
        </p:nvSpPr>
        <p:spPr>
          <a:xfrm>
            <a:off x="668338" y="1431925"/>
            <a:ext cx="10174287" cy="581025"/>
          </a:xfrm>
        </p:spPr>
        <p:txBody>
          <a:bodyPr>
            <a:normAutofit fontScale="90000"/>
          </a:bodyPr>
          <a:lstStyle/>
          <a:p>
            <a:pPr eaLnBrk="1" fontAlgn="auto" hangingPunct="1">
              <a:spcAft>
                <a:spcPts val="0"/>
              </a:spcAft>
              <a:defRPr/>
            </a:pPr>
            <a:r>
              <a:rPr lang="en-US" altLang="en-US" b="1" dirty="0">
                <a:solidFill>
                  <a:srgbClr val="012A56"/>
                </a:solidFill>
                <a:latin typeface="Candara" panose="020E0502030303020204" pitchFamily="34" charset="0"/>
              </a:rPr>
              <a:t>Supported/Shared Decision Making </a:t>
            </a:r>
            <a:r>
              <a:rPr lang="en-US" altLang="en-US" dirty="0">
                <a:solidFill>
                  <a:srgbClr val="012A56"/>
                </a:solidFill>
                <a:latin typeface="Candara" panose="020E0502030303020204" pitchFamily="34" charset="0"/>
              </a:rPr>
              <a:t>(SDM)</a:t>
            </a:r>
          </a:p>
        </p:txBody>
      </p:sp>
      <p:sp>
        <p:nvSpPr>
          <p:cNvPr id="20483" name="Content Placeholder 2">
            <a:extLst>
              <a:ext uri="{FF2B5EF4-FFF2-40B4-BE49-F238E27FC236}">
                <a16:creationId xmlns:a16="http://schemas.microsoft.com/office/drawing/2014/main" id="{CCCAADDF-DA08-0567-C601-52B5CE40E923}"/>
              </a:ext>
            </a:extLst>
          </p:cNvPr>
          <p:cNvSpPr>
            <a:spLocks noGrp="1"/>
          </p:cNvSpPr>
          <p:nvPr>
            <p:ph idx="1"/>
          </p:nvPr>
        </p:nvSpPr>
        <p:spPr>
          <a:xfrm>
            <a:off x="668338" y="2149475"/>
            <a:ext cx="10515600" cy="3922713"/>
          </a:xfrm>
        </p:spPr>
        <p:txBody>
          <a:bodyPr/>
          <a:lstStyle/>
          <a:p>
            <a:pPr eaLnBrk="1" hangingPunct="1"/>
            <a:r>
              <a:rPr lang="en-US" altLang="en-US" sz="2200" dirty="0">
                <a:solidFill>
                  <a:srgbClr val="012A56"/>
                </a:solidFill>
                <a:latin typeface="Candara" panose="020E0502030303020204" pitchFamily="34" charset="0"/>
              </a:rPr>
              <a:t>A tool that allows people with disabilities to retain their decision-making capacity by choosing supporters to help them make choices. A person using SDM selects trusted advisors, such as friends, family members, or professionals, to serve as supporters.  (from the ACLU website)</a:t>
            </a:r>
          </a:p>
          <a:p>
            <a:pPr eaLnBrk="1" hangingPunct="1"/>
            <a:endParaRPr lang="en-US" altLang="en-US" sz="2200" dirty="0">
              <a:solidFill>
                <a:srgbClr val="012A56"/>
              </a:solidFill>
              <a:latin typeface="Candara" panose="020E0502030303020204" pitchFamily="34" charset="0"/>
            </a:endParaRPr>
          </a:p>
          <a:p>
            <a:pPr eaLnBrk="1" hangingPunct="1"/>
            <a:r>
              <a:rPr lang="en-US" altLang="en-US" sz="2200" dirty="0">
                <a:solidFill>
                  <a:srgbClr val="012A56"/>
                </a:solidFill>
                <a:latin typeface="Candara" panose="020E0502030303020204" pitchFamily="34" charset="0"/>
              </a:rPr>
              <a:t>The supporters agree to help the person with a disability understand, consider, and communicate decisions, giving the person with a disability the tools to make </a:t>
            </a:r>
            <a:br>
              <a:rPr lang="en-US" altLang="en-US" sz="2200" dirty="0">
                <a:solidFill>
                  <a:srgbClr val="012A56"/>
                </a:solidFill>
                <a:latin typeface="Candara" panose="020E0502030303020204" pitchFamily="34" charset="0"/>
              </a:rPr>
            </a:br>
            <a:r>
              <a:rPr lang="en-US" altLang="en-US" sz="2200" dirty="0">
                <a:solidFill>
                  <a:srgbClr val="012A56"/>
                </a:solidFill>
                <a:latin typeface="Candara" panose="020E0502030303020204" pitchFamily="34" charset="0"/>
              </a:rPr>
              <a:t>informed decisions. (from the ACLU website)</a:t>
            </a:r>
            <a:br>
              <a:rPr lang="en-US" altLang="en-US" sz="2000" dirty="0">
                <a:latin typeface="Candara" panose="020E0502030303020204" pitchFamily="34" charset="0"/>
              </a:rPr>
            </a:br>
            <a:endParaRPr lang="en-US" altLang="en-US" sz="2000" dirty="0">
              <a:latin typeface="Candara" panose="020E0502030303020204" pitchFamily="34" charset="0"/>
            </a:endParaRPr>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25986</TotalTime>
  <Words>5041</Words>
  <Application>Microsoft Office PowerPoint</Application>
  <PresentationFormat>Widescreen</PresentationFormat>
  <Paragraphs>411</Paragraphs>
  <Slides>57</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Arial</vt:lpstr>
      <vt:lpstr>Calibri</vt:lpstr>
      <vt:lpstr>Calibri Light</vt:lpstr>
      <vt:lpstr>Candara</vt:lpstr>
      <vt:lpstr>Google Sans</vt:lpstr>
      <vt:lpstr>Trebuchet MS</vt:lpstr>
      <vt:lpstr>Wingdings</vt:lpstr>
      <vt:lpstr>Retrospect</vt:lpstr>
      <vt:lpstr>Guardianship, Guardian Advocacy and the Alternatives</vt:lpstr>
      <vt:lpstr>Agenda</vt:lpstr>
      <vt:lpstr>Person First Language</vt:lpstr>
      <vt:lpstr>List of things to say regarding people with a disability</vt:lpstr>
      <vt:lpstr>Why do parents have to do something at 18?</vt:lpstr>
      <vt:lpstr>How can we address those fears?</vt:lpstr>
      <vt:lpstr>Pyramid of Most Restrictive to Least Restrictive </vt:lpstr>
      <vt:lpstr>Supported/Shared Decision Making</vt:lpstr>
      <vt:lpstr>Supported/Shared Decision Making (SDM)</vt:lpstr>
      <vt:lpstr>   Supported Decision Making in FL now:</vt:lpstr>
      <vt:lpstr>Continuation of statute</vt:lpstr>
      <vt:lpstr>   Potential Problems with Supported/Shared Decision Making:</vt:lpstr>
      <vt:lpstr>Where Can I Learn More About This?</vt:lpstr>
      <vt:lpstr>Substituted Decision Making</vt:lpstr>
      <vt:lpstr>Durable Power of Attorney  Fla. Stat. § 709.2104 </vt:lpstr>
      <vt:lpstr>Health Care Surrogate Fla. Stat. § 765.101 Definitions (21) Surrogate/Fla. Stat. §  765.202 Designation of a health care surrogate)</vt:lpstr>
      <vt:lpstr>Can a Person With IDD Sign Advanced Directives in Florida?  Fla. Stat. § 393.12</vt:lpstr>
      <vt:lpstr>Potential Challenges with Substituted Decision Making:</vt:lpstr>
      <vt:lpstr>Guardian Advocacy</vt:lpstr>
      <vt:lpstr>Guardian Advocacy generally:</vt:lpstr>
      <vt:lpstr>Guardian Advocacy </vt:lpstr>
      <vt:lpstr>Guardian Advocacy rights cont.</vt:lpstr>
      <vt:lpstr>Guardian Advocacy cont.</vt:lpstr>
      <vt:lpstr>All reports relevant to the person’s disability </vt:lpstr>
      <vt:lpstr>All Reports Relevant to the Person’s Disability cont. Fla. Stat. §  393.12 (6) (d) </vt:lpstr>
      <vt:lpstr>Delegable and Non-Delegable Rights</vt:lpstr>
      <vt:lpstr>Rights Removed in Guardian of the  Person vs. Property  </vt:lpstr>
      <vt:lpstr>Rights Retained in Guardian Advocacy and Guardianship Fla. Stat. § 744.3215(1)            </vt:lpstr>
      <vt:lpstr>Rights Removed in Guardian Advocacy</vt:lpstr>
      <vt:lpstr>What Does the Local Circuit Court Require:</vt:lpstr>
      <vt:lpstr>Chapter 393 DEVELOPMENTAL DISABILITIES</vt:lpstr>
      <vt:lpstr>2026 Florida Statutes cont. </vt:lpstr>
      <vt:lpstr>STANDBY GUARDIANS</vt:lpstr>
      <vt:lpstr>Guardianship</vt:lpstr>
      <vt:lpstr>Guardianship Generally  Fla. Stat. § 744.3201 Petition to determine incapacity/Fla. Prob.  R. 5.550 Petition to Determine Incapacity Fla. Stat. § 744.331 Procedure to Determine Incapacity Fla. Prob. R 5.560 Petition for Appointment of Guardian of an Incapacitated Person</vt:lpstr>
      <vt:lpstr>Guardianship Generally cont..</vt:lpstr>
      <vt:lpstr>Guardianship Generally cont…</vt:lpstr>
      <vt:lpstr>Main Differences Between  Guardianship and Guardian Advocacy </vt:lpstr>
      <vt:lpstr>Guardianship or Guardian Advocacy? </vt:lpstr>
      <vt:lpstr>How Do Parents Decide What To Do?</vt:lpstr>
      <vt:lpstr>How Do Parents Decide What To Do? Cont.</vt:lpstr>
      <vt:lpstr>Exploring My Decision Making Options</vt:lpstr>
      <vt:lpstr>Exploring My Decision-Making Abilities</vt:lpstr>
      <vt:lpstr>Exploring My Decision-Making Abilities cont.</vt:lpstr>
      <vt:lpstr>What Are the Next Steps?</vt:lpstr>
      <vt:lpstr>Determine What is Right For Their Loved One With IDD</vt:lpstr>
      <vt:lpstr>What is Right For Their Loved One? </vt:lpstr>
      <vt:lpstr>What is right for their loved one? cont.</vt:lpstr>
      <vt:lpstr>Guardian Advocacy Process</vt:lpstr>
      <vt:lpstr>Moving Forward with a Guardian Advocacy</vt:lpstr>
      <vt:lpstr>Questions Parents Have About the Courtroom</vt:lpstr>
      <vt:lpstr>Guardian Advocacy (after appointment) </vt:lpstr>
      <vt:lpstr>Can they change their mind in the future?</vt:lpstr>
      <vt:lpstr>Do they have to be the Guardian Advocate forever?</vt:lpstr>
      <vt:lpstr>Resources</vt:lpstr>
      <vt:lpstr>Resources cont.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Guardian Advocacy for me?</dc:title>
  <dc:creator>Jeanne Smith</dc:creator>
  <cp:lastModifiedBy>Jeanne Smith</cp:lastModifiedBy>
  <cp:revision>332</cp:revision>
  <cp:lastPrinted>2023-05-17T18:13:22Z</cp:lastPrinted>
  <dcterms:created xsi:type="dcterms:W3CDTF">2017-02-06T20:55:22Z</dcterms:created>
  <dcterms:modified xsi:type="dcterms:W3CDTF">2026-04-25T20:23:42Z</dcterms:modified>
</cp:coreProperties>
</file>