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85" r:id="rId1"/>
  </p:sldMasterIdLst>
  <p:notesMasterIdLst>
    <p:notesMasterId r:id="rId28"/>
  </p:notesMasterIdLst>
  <p:handoutMasterIdLst>
    <p:handoutMasterId r:id="rId29"/>
  </p:handoutMasterIdLst>
  <p:sldIdLst>
    <p:sldId id="273" r:id="rId2"/>
    <p:sldId id="356" r:id="rId3"/>
    <p:sldId id="339" r:id="rId4"/>
    <p:sldId id="362" r:id="rId5"/>
    <p:sldId id="359" r:id="rId6"/>
    <p:sldId id="367" r:id="rId7"/>
    <p:sldId id="371" r:id="rId8"/>
    <p:sldId id="345" r:id="rId9"/>
    <p:sldId id="360" r:id="rId10"/>
    <p:sldId id="346" r:id="rId11"/>
    <p:sldId id="375" r:id="rId12"/>
    <p:sldId id="348" r:id="rId13"/>
    <p:sldId id="361" r:id="rId14"/>
    <p:sldId id="370" r:id="rId15"/>
    <p:sldId id="351" r:id="rId16"/>
    <p:sldId id="373" r:id="rId17"/>
    <p:sldId id="369" r:id="rId18"/>
    <p:sldId id="374" r:id="rId19"/>
    <p:sldId id="368" r:id="rId20"/>
    <p:sldId id="378" r:id="rId21"/>
    <p:sldId id="377" r:id="rId22"/>
    <p:sldId id="330" r:id="rId23"/>
    <p:sldId id="366" r:id="rId24"/>
    <p:sldId id="358" r:id="rId25"/>
    <p:sldId id="372" r:id="rId26"/>
    <p:sldId id="315" r:id="rId27"/>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478">
          <p15:clr>
            <a:srgbClr val="A4A3A4"/>
          </p15:clr>
        </p15:guide>
        <p15:guide id="4" pos="288">
          <p15:clr>
            <a:srgbClr val="A4A3A4"/>
          </p15:clr>
        </p15:guide>
      </p15:sldGuideLst>
    </p:ext>
    <p:ext uri="{2D200454-40CA-4A62-9FC3-DE9A4176ACB9}">
      <p15:notesGuideLst xmlns:p15="http://schemas.microsoft.com/office/powerpoint/2012/main">
        <p15:guide id="1" orient="horz" pos="2900" userDrawn="1">
          <p15:clr>
            <a:srgbClr val="A4A3A4"/>
          </p15:clr>
        </p15:guide>
        <p15:guide id="2" pos="2156" userDrawn="1">
          <p15:clr>
            <a:srgbClr val="A4A3A4"/>
          </p15:clr>
        </p15:guide>
        <p15:guide id="3" orient="horz" pos="2952"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B832C"/>
    <a:srgbClr val="000000"/>
    <a:srgbClr val="D46135"/>
    <a:srgbClr val="028D7C"/>
    <a:srgbClr val="028E7D"/>
    <a:srgbClr val="888B8D"/>
    <a:srgbClr val="00B6C9"/>
    <a:srgbClr val="005C5D"/>
    <a:srgbClr val="0076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1" autoAdjust="0"/>
    <p:restoredTop sz="94374" autoAdjust="0"/>
  </p:normalViewPr>
  <p:slideViewPr>
    <p:cSldViewPr snapToGrid="0" snapToObjects="1">
      <p:cViewPr varScale="1">
        <p:scale>
          <a:sx n="104" d="100"/>
          <a:sy n="104" d="100"/>
        </p:scale>
        <p:origin x="1410" y="114"/>
      </p:cViewPr>
      <p:guideLst>
        <p:guide orient="horz" pos="2160"/>
        <p:guide pos="2880"/>
        <p:guide pos="5478"/>
        <p:guide pos="28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4752" y="-112"/>
      </p:cViewPr>
      <p:guideLst>
        <p:guide orient="horz" pos="2900"/>
        <p:guide pos="2156"/>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8630"/>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8630"/>
          </a:xfrm>
          <a:prstGeom prst="rect">
            <a:avLst/>
          </a:prstGeom>
        </p:spPr>
        <p:txBody>
          <a:bodyPr vert="horz" lIns="93324" tIns="46662" rIns="93324" bIns="46662" rtlCol="0"/>
          <a:lstStyle>
            <a:lvl1pPr algn="r">
              <a:defRPr sz="1200"/>
            </a:lvl1pPr>
          </a:lstStyle>
          <a:p>
            <a:fld id="{56669CF2-ADE6-154B-9C2D-C8081155A9BC}" type="datetimeFigureOut">
              <a:rPr lang="en-US" smtClean="0"/>
              <a:t>4/25/2026</a:t>
            </a:fld>
            <a:endParaRPr lang="en-US" dirty="0"/>
          </a:p>
        </p:txBody>
      </p:sp>
      <p:sp>
        <p:nvSpPr>
          <p:cNvPr id="4" name="Footer Placeholder 3"/>
          <p:cNvSpPr>
            <a:spLocks noGrp="1"/>
          </p:cNvSpPr>
          <p:nvPr>
            <p:ph type="ftr" sz="quarter" idx="2"/>
          </p:nvPr>
        </p:nvSpPr>
        <p:spPr>
          <a:xfrm>
            <a:off x="0" y="8902343"/>
            <a:ext cx="3037840" cy="468630"/>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902343"/>
            <a:ext cx="3037840" cy="468630"/>
          </a:xfrm>
          <a:prstGeom prst="rect">
            <a:avLst/>
          </a:prstGeom>
        </p:spPr>
        <p:txBody>
          <a:bodyPr vert="horz" lIns="93324" tIns="46662" rIns="93324" bIns="46662" rtlCol="0" anchor="b"/>
          <a:lstStyle>
            <a:lvl1pPr algn="r">
              <a:defRPr sz="1200"/>
            </a:lvl1pPr>
          </a:lstStyle>
          <a:p>
            <a:fld id="{7207B98A-DBB3-194C-8A62-D3B6D12EA860}" type="slidenum">
              <a:rPr lang="en-US" smtClean="0"/>
              <a:t>‹#›</a:t>
            </a:fld>
            <a:endParaRPr lang="en-US" dirty="0"/>
          </a:p>
        </p:txBody>
      </p:sp>
    </p:spTree>
    <p:extLst>
      <p:ext uri="{BB962C8B-B14F-4D97-AF65-F5344CB8AC3E}">
        <p14:creationId xmlns:p14="http://schemas.microsoft.com/office/powerpoint/2010/main" val="17205367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8630"/>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0939" y="1"/>
            <a:ext cx="3037840" cy="468630"/>
          </a:xfrm>
          <a:prstGeom prst="rect">
            <a:avLst/>
          </a:prstGeom>
        </p:spPr>
        <p:txBody>
          <a:bodyPr vert="horz" lIns="93324" tIns="46662" rIns="93324" bIns="46662" rtlCol="0"/>
          <a:lstStyle>
            <a:lvl1pPr algn="r">
              <a:defRPr sz="1200"/>
            </a:lvl1pPr>
          </a:lstStyle>
          <a:p>
            <a:fld id="{6F9E0F59-B884-3942-BA30-CDCF19E7B568}" type="datetimeFigureOut">
              <a:rPr lang="en-US" smtClean="0"/>
              <a:t>4/25/2026</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0" cy="468630"/>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902343"/>
            <a:ext cx="3037840" cy="468630"/>
          </a:xfrm>
          <a:prstGeom prst="rect">
            <a:avLst/>
          </a:prstGeom>
        </p:spPr>
        <p:txBody>
          <a:bodyPr vert="horz" lIns="93324" tIns="46662" rIns="93324" bIns="46662" rtlCol="0" anchor="b"/>
          <a:lstStyle>
            <a:lvl1pPr algn="r">
              <a:defRPr sz="1200"/>
            </a:lvl1pPr>
          </a:lstStyle>
          <a:p>
            <a:fld id="{9F2FE378-F6AB-F741-9364-1713F09777CE}" type="slidenum">
              <a:rPr lang="en-US" smtClean="0"/>
              <a:t>‹#›</a:t>
            </a:fld>
            <a:endParaRPr lang="en-US" dirty="0"/>
          </a:p>
        </p:txBody>
      </p:sp>
    </p:spTree>
    <p:extLst>
      <p:ext uri="{BB962C8B-B14F-4D97-AF65-F5344CB8AC3E}">
        <p14:creationId xmlns:p14="http://schemas.microsoft.com/office/powerpoint/2010/main" val="291054990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Florida Prepaid College Board: Created to provide Florida families with an affordable means to save for their children’s future college education, the Florida Legislature created the Florida Prepaid College Program in 1987. The first Florida Prepaid College Plans were sold in 1988, and were augmented with the addition of the Florida 529 Savings Plan in 2002.</a:t>
            </a:r>
            <a:r>
              <a:rPr lang="en-US" sz="1200" b="0" i="0" kern="1200" baseline="0" dirty="0">
                <a:solidFill>
                  <a:schemeClr val="tx1"/>
                </a:solidFill>
                <a:effectLst/>
                <a:latin typeface="+mn-lt"/>
                <a:ea typeface="+mn-ea"/>
                <a:cs typeface="+mn-cs"/>
              </a:rPr>
              <a:t> Over $10 billion invested in program. ABLE United is newest program.</a:t>
            </a:r>
            <a:endParaRPr lang="en-US" dirty="0"/>
          </a:p>
        </p:txBody>
      </p:sp>
    </p:spTree>
    <p:extLst>
      <p:ext uri="{BB962C8B-B14F-4D97-AF65-F5344CB8AC3E}">
        <p14:creationId xmlns:p14="http://schemas.microsoft.com/office/powerpoint/2010/main" val="186754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355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1EB0173-D572-46ED-AC0A-04CD4190BC81}" type="slidenum">
              <a:rPr lang="en-US" altLang="en-US"/>
              <a:pPr algn="r" eaLnBrk="1" hangingPunct="1">
                <a:spcBef>
                  <a:spcPct val="0"/>
                </a:spcBef>
              </a:pPr>
              <a:t>10</a:t>
            </a:fld>
            <a:endParaRPr lang="en-US" altLang="en-US" dirty="0"/>
          </a:p>
        </p:txBody>
      </p:sp>
    </p:spTree>
    <p:extLst>
      <p:ext uri="{BB962C8B-B14F-4D97-AF65-F5344CB8AC3E}">
        <p14:creationId xmlns:p14="http://schemas.microsoft.com/office/powerpoint/2010/main" val="10878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E059-3729-49E0-7641-A71A3566C56C}"/>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9E5AC72-F3CF-7BB4-4C15-5582D200C25E}"/>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7982107B-73BD-3BEF-0CF4-9EC4AC682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2D805AE7-F8D9-EFE7-8BFB-B0BA3DC7A3AB}"/>
              </a:ext>
            </a:extLst>
          </p:cNvPr>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1EB0173-D572-46ED-AC0A-04CD4190BC81}" type="slidenum">
              <a:rPr lang="en-US" altLang="en-US"/>
              <a:pPr algn="r" eaLnBrk="1" hangingPunct="1">
                <a:spcBef>
                  <a:spcPct val="0"/>
                </a:spcBef>
              </a:pPr>
              <a:t>11</a:t>
            </a:fld>
            <a:endParaRPr lang="en-US" altLang="en-US" dirty="0"/>
          </a:p>
        </p:txBody>
      </p:sp>
    </p:spTree>
    <p:extLst>
      <p:ext uri="{BB962C8B-B14F-4D97-AF65-F5344CB8AC3E}">
        <p14:creationId xmlns:p14="http://schemas.microsoft.com/office/powerpoint/2010/main" val="407970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652"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E666974-5645-44FB-9E42-33992DF04F2B}" type="slidenum">
              <a:rPr lang="en-US" altLang="en-US"/>
              <a:pPr algn="r" eaLnBrk="1" hangingPunct="1">
                <a:spcBef>
                  <a:spcPct val="0"/>
                </a:spcBef>
              </a:pPr>
              <a:t>12</a:t>
            </a:fld>
            <a:endParaRPr lang="en-US" altLang="en-US" dirty="0"/>
          </a:p>
        </p:txBody>
      </p:sp>
    </p:spTree>
    <p:extLst>
      <p:ext uri="{BB962C8B-B14F-4D97-AF65-F5344CB8AC3E}">
        <p14:creationId xmlns:p14="http://schemas.microsoft.com/office/powerpoint/2010/main" val="394312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652"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E666974-5645-44FB-9E42-33992DF04F2B}" type="slidenum">
              <a:rPr lang="en-US" altLang="en-US"/>
              <a:pPr algn="r" eaLnBrk="1" hangingPunct="1">
                <a:spcBef>
                  <a:spcPct val="0"/>
                </a:spcBef>
              </a:pPr>
              <a:t>13</a:t>
            </a:fld>
            <a:endParaRPr lang="en-US" altLang="en-US" dirty="0"/>
          </a:p>
        </p:txBody>
      </p:sp>
    </p:spTree>
    <p:extLst>
      <p:ext uri="{BB962C8B-B14F-4D97-AF65-F5344CB8AC3E}">
        <p14:creationId xmlns:p14="http://schemas.microsoft.com/office/powerpoint/2010/main" val="217397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14</a:t>
            </a:fld>
            <a:endParaRPr lang="en-US" altLang="en-US" dirty="0"/>
          </a:p>
        </p:txBody>
      </p:sp>
    </p:spTree>
    <p:extLst>
      <p:ext uri="{BB962C8B-B14F-4D97-AF65-F5344CB8AC3E}">
        <p14:creationId xmlns:p14="http://schemas.microsoft.com/office/powerpoint/2010/main" val="424968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355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1EB0173-D572-46ED-AC0A-04CD4190BC81}" type="slidenum">
              <a:rPr lang="en-US" altLang="en-US"/>
              <a:pPr algn="r" eaLnBrk="1" hangingPunct="1">
                <a:spcBef>
                  <a:spcPct val="0"/>
                </a:spcBef>
              </a:pPr>
              <a:t>16</a:t>
            </a:fld>
            <a:endParaRPr lang="en-US" altLang="en-US" dirty="0"/>
          </a:p>
        </p:txBody>
      </p:sp>
    </p:spTree>
    <p:extLst>
      <p:ext uri="{BB962C8B-B14F-4D97-AF65-F5344CB8AC3E}">
        <p14:creationId xmlns:p14="http://schemas.microsoft.com/office/powerpoint/2010/main" val="181889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17</a:t>
            </a:fld>
            <a:endParaRPr lang="en-US" altLang="en-US" dirty="0"/>
          </a:p>
        </p:txBody>
      </p:sp>
    </p:spTree>
    <p:extLst>
      <p:ext uri="{BB962C8B-B14F-4D97-AF65-F5344CB8AC3E}">
        <p14:creationId xmlns:p14="http://schemas.microsoft.com/office/powerpoint/2010/main" val="76548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1DB8-A0F9-889E-DEE7-ABC996EA27DE}"/>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42AB7EA-6281-4ACC-F506-AEBA58F63118}"/>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2313F73A-40F4-7104-416C-ADCAECFB88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id="{181742E2-1718-13E5-AAD5-560557C774BC}"/>
              </a:ext>
            </a:extLst>
          </p:cNvPr>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18</a:t>
            </a:fld>
            <a:endParaRPr lang="en-US" altLang="en-US" dirty="0"/>
          </a:p>
        </p:txBody>
      </p:sp>
    </p:spTree>
    <p:extLst>
      <p:ext uri="{BB962C8B-B14F-4D97-AF65-F5344CB8AC3E}">
        <p14:creationId xmlns:p14="http://schemas.microsoft.com/office/powerpoint/2010/main" val="551021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19</a:t>
            </a:fld>
            <a:endParaRPr lang="en-US" altLang="en-US" dirty="0"/>
          </a:p>
        </p:txBody>
      </p:sp>
    </p:spTree>
    <p:extLst>
      <p:ext uri="{BB962C8B-B14F-4D97-AF65-F5344CB8AC3E}">
        <p14:creationId xmlns:p14="http://schemas.microsoft.com/office/powerpoint/2010/main" val="123166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Now that we’ve talked about some of the key benefits of ABLE United, let’s discuss who can open an account.</a:t>
            </a:r>
          </a:p>
          <a:p>
            <a:pPr eaLnBrk="1" hangingPunct="1">
              <a:spcBef>
                <a:spcPct val="0"/>
              </a:spcBef>
            </a:pPr>
            <a:endParaRPr lang="en-US" altLang="en-US" dirty="0"/>
          </a:p>
        </p:txBody>
      </p:sp>
    </p:spTree>
    <p:extLst>
      <p:ext uri="{BB962C8B-B14F-4D97-AF65-F5344CB8AC3E}">
        <p14:creationId xmlns:p14="http://schemas.microsoft.com/office/powerpoint/2010/main" val="390955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5DC9F-6ACF-5EFB-3F87-95050BD8CC99}"/>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93A1961-3DC5-D6D9-6245-92EF1C203B0B}"/>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DC9A12FE-B654-5B7B-ABAB-9D89411BB0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id="{A12FFF1F-3DFE-157D-D46B-E9B45867D523}"/>
              </a:ext>
            </a:extLst>
          </p:cNvPr>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21</a:t>
            </a:fld>
            <a:endParaRPr lang="en-US" altLang="en-US" dirty="0"/>
          </a:p>
        </p:txBody>
      </p:sp>
    </p:spTree>
    <p:extLst>
      <p:ext uri="{BB962C8B-B14F-4D97-AF65-F5344CB8AC3E}">
        <p14:creationId xmlns:p14="http://schemas.microsoft.com/office/powerpoint/2010/main" val="179831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Relates to the persons disability. Example from</a:t>
            </a:r>
            <a:r>
              <a:rPr lang="en-US" baseline="0" dirty="0"/>
              <a:t> US treasury of cell phone</a:t>
            </a:r>
            <a:endParaRPr lang="en-US" dirty="0"/>
          </a:p>
        </p:txBody>
      </p:sp>
    </p:spTree>
    <p:extLst>
      <p:ext uri="{BB962C8B-B14F-4D97-AF65-F5344CB8AC3E}">
        <p14:creationId xmlns:p14="http://schemas.microsoft.com/office/powerpoint/2010/main" val="1836068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23</a:t>
            </a:fld>
            <a:endParaRPr lang="en-US" altLang="en-US" dirty="0"/>
          </a:p>
        </p:txBody>
      </p:sp>
    </p:spTree>
    <p:extLst>
      <p:ext uri="{BB962C8B-B14F-4D97-AF65-F5344CB8AC3E}">
        <p14:creationId xmlns:p14="http://schemas.microsoft.com/office/powerpoint/2010/main" val="114818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7412"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EFEBFE-A113-46C7-B289-482FDE3864E5}" type="slidenum">
              <a:rPr lang="en-US" altLang="en-US"/>
              <a:pPr algn="r" eaLnBrk="1" hangingPunct="1">
                <a:spcBef>
                  <a:spcPct val="0"/>
                </a:spcBef>
              </a:pPr>
              <a:t>24</a:t>
            </a:fld>
            <a:endParaRPr lang="en-US" altLang="en-US" dirty="0"/>
          </a:p>
        </p:txBody>
      </p:sp>
    </p:spTree>
    <p:extLst>
      <p:ext uri="{BB962C8B-B14F-4D97-AF65-F5344CB8AC3E}">
        <p14:creationId xmlns:p14="http://schemas.microsoft.com/office/powerpoint/2010/main" val="142713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25</a:t>
            </a:fld>
            <a:endParaRPr lang="en-US" altLang="en-US" dirty="0"/>
          </a:p>
        </p:txBody>
      </p:sp>
    </p:spTree>
    <p:extLst>
      <p:ext uri="{BB962C8B-B14F-4D97-AF65-F5344CB8AC3E}">
        <p14:creationId xmlns:p14="http://schemas.microsoft.com/office/powerpoint/2010/main" val="28991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questions:</a:t>
            </a:r>
            <a:r>
              <a:rPr lang="en-US" baseline="0" dirty="0"/>
              <a:t> difference between ABLE account and special needs trust? Talk about hand out</a:t>
            </a:r>
          </a:p>
          <a:p>
            <a:endParaRPr lang="en-US" baseline="0" dirty="0"/>
          </a:p>
          <a:p>
            <a:r>
              <a:rPr lang="en-US" baseline="0" dirty="0"/>
              <a:t>Do I have to file taxes? Tax reporting: 5498qa to IRS stating able contributions, rollover contributions, cumulative contributions, fair market value, if able account was opened this year, basis of eligibility :SSDI, SSI, or disability certified and finally primary disability type: developmental, intellectual, psychiatric, nervous, congenital anomalies, respiratory or other</a:t>
            </a:r>
          </a:p>
          <a:p>
            <a:endParaRPr lang="en-US" baseline="0" dirty="0"/>
          </a:p>
          <a:p>
            <a:r>
              <a:rPr lang="en-US" baseline="0" dirty="0"/>
              <a:t>1099QA if you have a withdrawal showing amount of withdrawal, how much was earnings, only report if you had non qualified disability expenses.</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55875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403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1428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8"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D404247-5E32-4902-BED3-016E9A636918}" type="slidenum">
              <a:rPr lang="en-US" altLang="en-US"/>
              <a:pPr algn="r" eaLnBrk="1" hangingPunct="1">
                <a:spcBef>
                  <a:spcPct val="0"/>
                </a:spcBef>
              </a:pPr>
              <a:t>5</a:t>
            </a:fld>
            <a:endParaRPr lang="en-US" altLang="en-US" dirty="0"/>
          </a:p>
        </p:txBody>
      </p:sp>
    </p:spTree>
    <p:extLst>
      <p:ext uri="{BB962C8B-B14F-4D97-AF65-F5344CB8AC3E}">
        <p14:creationId xmlns:p14="http://schemas.microsoft.com/office/powerpoint/2010/main" val="58331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6</a:t>
            </a:fld>
            <a:endParaRPr lang="en-US" altLang="en-US" dirty="0"/>
          </a:p>
        </p:txBody>
      </p:sp>
    </p:spTree>
    <p:extLst>
      <p:ext uri="{BB962C8B-B14F-4D97-AF65-F5344CB8AC3E}">
        <p14:creationId xmlns:p14="http://schemas.microsoft.com/office/powerpoint/2010/main" val="354783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331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8609F0-AEFD-4D09-BE48-9E19DCAF1C25}" type="slidenum">
              <a:rPr lang="en-US" altLang="en-US"/>
              <a:pPr algn="r" eaLnBrk="1" hangingPunct="1">
                <a:spcBef>
                  <a:spcPct val="0"/>
                </a:spcBef>
              </a:pPr>
              <a:t>7</a:t>
            </a:fld>
            <a:endParaRPr lang="en-US" altLang="en-US" dirty="0"/>
          </a:p>
        </p:txBody>
      </p:sp>
    </p:spTree>
    <p:extLst>
      <p:ext uri="{BB962C8B-B14F-4D97-AF65-F5344CB8AC3E}">
        <p14:creationId xmlns:p14="http://schemas.microsoft.com/office/powerpoint/2010/main" val="255494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8"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D404247-5E32-4902-BED3-016E9A636918}" type="slidenum">
              <a:rPr lang="en-US" altLang="en-US"/>
              <a:pPr algn="r" eaLnBrk="1" hangingPunct="1">
                <a:spcBef>
                  <a:spcPct val="0"/>
                </a:spcBef>
              </a:pPr>
              <a:t>8</a:t>
            </a:fld>
            <a:endParaRPr lang="en-US" altLang="en-US" dirty="0"/>
          </a:p>
        </p:txBody>
      </p:sp>
    </p:spTree>
    <p:extLst>
      <p:ext uri="{BB962C8B-B14F-4D97-AF65-F5344CB8AC3E}">
        <p14:creationId xmlns:p14="http://schemas.microsoft.com/office/powerpoint/2010/main" val="258867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3556"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1EB0173-D572-46ED-AC0A-04CD4190BC81}" type="slidenum">
              <a:rPr lang="en-US" altLang="en-US"/>
              <a:pPr algn="r" eaLnBrk="1" hangingPunct="1">
                <a:spcBef>
                  <a:spcPct val="0"/>
                </a:spcBef>
              </a:pPr>
              <a:t>9</a:t>
            </a:fld>
            <a:endParaRPr lang="en-US" altLang="en-US" dirty="0"/>
          </a:p>
        </p:txBody>
      </p:sp>
    </p:spTree>
    <p:extLst>
      <p:ext uri="{BB962C8B-B14F-4D97-AF65-F5344CB8AC3E}">
        <p14:creationId xmlns:p14="http://schemas.microsoft.com/office/powerpoint/2010/main" val="2867844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A54F4-9827-B307-D835-5235FF031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7083"/>
            <a:ext cx="9144000" cy="1194270"/>
          </a:xfrm>
          <a:prstGeom prst="rect">
            <a:avLst/>
          </a:prstGeom>
        </p:spPr>
      </p:pic>
    </p:spTree>
    <p:extLst>
      <p:ext uri="{BB962C8B-B14F-4D97-AF65-F5344CB8AC3E}">
        <p14:creationId xmlns:p14="http://schemas.microsoft.com/office/powerpoint/2010/main" val="2450264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95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21881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89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00563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4F42F031-0918-4D2C-84F9-F5F504E1AD7E}" type="slidenum">
              <a:rPr lang="en-US" altLang="en-US" smtClean="0"/>
              <a:pPr>
                <a:defRPr/>
              </a:pPr>
              <a:t>‹#›</a:t>
            </a:fld>
            <a:endParaRPr lang="en-US" altLang="en-US" dirty="0"/>
          </a:p>
        </p:txBody>
      </p:sp>
    </p:spTree>
    <p:extLst>
      <p:ext uri="{BB962C8B-B14F-4D97-AF65-F5344CB8AC3E}">
        <p14:creationId xmlns:p14="http://schemas.microsoft.com/office/powerpoint/2010/main" val="162762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92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A54F4-9827-B307-D835-5235FF0310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194009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414226"/>
      </p:ext>
    </p:extLst>
  </p:cSld>
  <p:clrMap bg1="lt1" tx1="dk1" bg2="lt2" tx2="dk2" accent1="accent1" accent2="accent2" accent3="accent3" accent4="accent4" accent5="accent5" accent6="accent6" hlink="hlink" folHlink="folHlink"/>
  <p:sldLayoutIdLst>
    <p:sldLayoutId id="2147484290" r:id="rId1"/>
    <p:sldLayoutId id="2147484293" r:id="rId2"/>
    <p:sldLayoutId id="2147484297" r:id="rId3"/>
    <p:sldLayoutId id="2147484301" r:id="rId4"/>
    <p:sldLayoutId id="2147484302" r:id="rId5"/>
    <p:sldLayoutId id="2147484303" r:id="rId6"/>
    <p:sldLayoutId id="2147484304" r:id="rId7"/>
    <p:sldLayoutId id="2147484278" r:id="rId8"/>
  </p:sldLayoutIdLst>
  <p:hf sldNum="0" hdr="0" ftr="0" dt="0"/>
  <p:txStyles>
    <p:titleStyle>
      <a:lvl1pPr algn="l" defTabSz="457200" rtl="0" eaLnBrk="1" latinLnBrk="0" hangingPunct="1">
        <a:spcBef>
          <a:spcPct val="0"/>
        </a:spcBef>
        <a:buNone/>
        <a:defRPr sz="4200" b="0" i="0" kern="1200" baseline="0">
          <a:solidFill>
            <a:schemeClr val="tx2"/>
          </a:solidFill>
          <a:latin typeface="Avenir Book"/>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mailto:reception@daveylg.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www.fndtrustservic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85800" y="2948778"/>
            <a:ext cx="7772400" cy="2468880"/>
          </a:xfrm>
          <a:prstGeom prst="rect">
            <a:avLst/>
          </a:prstGeom>
        </p:spPr>
        <p:txBody>
          <a:bodyPr vert="horz"/>
          <a:lstStyle>
            <a:lvl1pPr marL="0" indent="0" algn="l" defTabSz="457200" rtl="0" eaLnBrk="1" latinLnBrk="0" hangingPunct="1">
              <a:spcBef>
                <a:spcPct val="20000"/>
              </a:spcBef>
              <a:buFontTx/>
              <a:buNone/>
              <a:defRPr sz="4000" b="0" i="0" kern="1200">
                <a:solidFill>
                  <a:srgbClr val="0076A8"/>
                </a:solidFill>
                <a:latin typeface="Blk Akzidenz Grotesk Black"/>
                <a:ea typeface="+mn-ea"/>
                <a:cs typeface="Blk Akzidenz Grotesk Black"/>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3738" lvl="2" indent="0">
              <a:spcBef>
                <a:spcPts val="0"/>
              </a:spcBef>
              <a:buNone/>
            </a:pPr>
            <a:endParaRPr lang="en-US" dirty="0">
              <a:solidFill>
                <a:srgbClr val="888B8D"/>
              </a:solidFill>
              <a:latin typeface="Blk Akzidenz Grotesk Black"/>
            </a:endParaRPr>
          </a:p>
          <a:p>
            <a:pPr marL="693738" lvl="2" indent="0">
              <a:spcBef>
                <a:spcPts val="1200"/>
              </a:spcBef>
              <a:buNone/>
            </a:pPr>
            <a:r>
              <a:rPr lang="en-US" sz="2400" dirty="0">
                <a:solidFill>
                  <a:srgbClr val="002060"/>
                </a:solidFill>
                <a:latin typeface="+mn-lt"/>
              </a:rPr>
              <a:t>Catherine E. Davey, JD, LLM</a:t>
            </a:r>
          </a:p>
          <a:p>
            <a:pPr marL="693738" lvl="2" indent="0">
              <a:spcBef>
                <a:spcPts val="0"/>
              </a:spcBef>
              <a:buNone/>
            </a:pPr>
            <a:r>
              <a:rPr lang="en-US" sz="1800" dirty="0">
                <a:solidFill>
                  <a:srgbClr val="002060"/>
                </a:solidFill>
                <a:latin typeface="+mn-lt"/>
              </a:rPr>
              <a:t>Davey Law Group, P.A.</a:t>
            </a:r>
          </a:p>
          <a:p>
            <a:pPr marL="693738" lvl="2" indent="0">
              <a:spcBef>
                <a:spcPts val="0"/>
              </a:spcBef>
              <a:buNone/>
            </a:pPr>
            <a:endParaRPr lang="en-US" sz="1800" dirty="0">
              <a:solidFill>
                <a:srgbClr val="002060"/>
              </a:solidFill>
              <a:latin typeface="+mn-lt"/>
            </a:endParaRPr>
          </a:p>
          <a:p>
            <a:pPr marL="693738" lvl="2" indent="0">
              <a:spcBef>
                <a:spcPts val="0"/>
              </a:spcBef>
              <a:buNone/>
            </a:pPr>
            <a:r>
              <a:rPr lang="en-US" sz="2400" dirty="0">
                <a:solidFill>
                  <a:srgbClr val="002060"/>
                </a:solidFill>
                <a:latin typeface="+mn-lt"/>
              </a:rPr>
              <a:t>Richard La Belle, Esq.</a:t>
            </a:r>
            <a:br>
              <a:rPr lang="en-US" sz="2400" dirty="0">
                <a:solidFill>
                  <a:srgbClr val="002060"/>
                </a:solidFill>
                <a:latin typeface="+mn-lt"/>
              </a:rPr>
            </a:br>
            <a:r>
              <a:rPr lang="en-US" sz="1800" dirty="0">
                <a:solidFill>
                  <a:srgbClr val="002060"/>
                </a:solidFill>
                <a:latin typeface="+mn-lt"/>
              </a:rPr>
              <a:t>Family Network on Disabilities</a:t>
            </a:r>
            <a:endParaRPr lang="en-US" dirty="0">
              <a:solidFill>
                <a:srgbClr val="002060"/>
              </a:solidFill>
              <a:latin typeface="+mn-lt"/>
            </a:endParaRPr>
          </a:p>
        </p:txBody>
      </p:sp>
      <p:sp>
        <p:nvSpPr>
          <p:cNvPr id="9" name="TextBox 8">
            <a:extLst>
              <a:ext uri="{FF2B5EF4-FFF2-40B4-BE49-F238E27FC236}">
                <a16:creationId xmlns:a16="http://schemas.microsoft.com/office/drawing/2014/main" id="{18EA00D3-5A86-D9E0-8A52-0857FC291F36}"/>
              </a:ext>
            </a:extLst>
          </p:cNvPr>
          <p:cNvSpPr txBox="1"/>
          <p:nvPr/>
        </p:nvSpPr>
        <p:spPr>
          <a:xfrm>
            <a:off x="1175047" y="807578"/>
            <a:ext cx="7148557" cy="1446550"/>
          </a:xfrm>
          <a:prstGeom prst="rect">
            <a:avLst/>
          </a:prstGeom>
          <a:noFill/>
        </p:spPr>
        <p:txBody>
          <a:bodyPr wrap="square" rtlCol="0">
            <a:spAutoFit/>
          </a:bodyPr>
          <a:lstStyle/>
          <a:p>
            <a:r>
              <a:rPr lang="en-US" sz="4400" b="1" dirty="0">
                <a:solidFill>
                  <a:srgbClr val="002060"/>
                </a:solidFill>
              </a:rPr>
              <a:t>You have a Special Needs Trust, now what?</a:t>
            </a:r>
          </a:p>
        </p:txBody>
      </p:sp>
      <p:sp>
        <p:nvSpPr>
          <p:cNvPr id="2" name="TextBox 1">
            <a:extLst>
              <a:ext uri="{FF2B5EF4-FFF2-40B4-BE49-F238E27FC236}">
                <a16:creationId xmlns:a16="http://schemas.microsoft.com/office/drawing/2014/main" id="{8CA92A20-7F8E-89FC-9B31-0550AEB886B0}"/>
              </a:ext>
            </a:extLst>
          </p:cNvPr>
          <p:cNvSpPr txBox="1"/>
          <p:nvPr/>
        </p:nvSpPr>
        <p:spPr>
          <a:xfrm>
            <a:off x="1397238" y="5221479"/>
            <a:ext cx="6990460" cy="400110"/>
          </a:xfrm>
          <a:prstGeom prst="rect">
            <a:avLst/>
          </a:prstGeom>
          <a:noFill/>
        </p:spPr>
        <p:txBody>
          <a:bodyPr wrap="square" rtlCol="0">
            <a:spAutoFit/>
          </a:bodyPr>
          <a:lstStyle/>
          <a:p>
            <a:r>
              <a:rPr lang="en-US" sz="1000" dirty="0">
                <a:solidFill>
                  <a:schemeClr val="accent5"/>
                </a:solidFill>
              </a:rPr>
              <a:t>Disclaimer: This presentation is intended for educational purposes only and does not constitute legal advice. Catherine Davey is not acting as your attorney and does not represent you in any legal capacity.</a:t>
            </a:r>
          </a:p>
        </p:txBody>
      </p:sp>
    </p:spTree>
    <p:extLst>
      <p:ext uri="{BB962C8B-B14F-4D97-AF65-F5344CB8AC3E}">
        <p14:creationId xmlns:p14="http://schemas.microsoft.com/office/powerpoint/2010/main" val="303481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273466" y="287338"/>
            <a:ext cx="8305800" cy="1143000"/>
          </a:xfrm>
        </p:spPr>
        <p:txBody>
          <a:bodyPr rtlCol="0">
            <a:normAutofit/>
          </a:bodyPr>
          <a:lstStyle/>
          <a:p>
            <a:pPr eaLnBrk="1" fontAlgn="auto" hangingPunct="1">
              <a:spcAft>
                <a:spcPts val="0"/>
              </a:spcAft>
              <a:defRPr/>
            </a:pPr>
            <a:r>
              <a:rPr lang="en-US" b="1" dirty="0">
                <a:solidFill>
                  <a:srgbClr val="002060"/>
                </a:solidFill>
                <a:latin typeface="+mj-lt"/>
              </a:rPr>
              <a:t>Third-Party Special Needs Trusts</a:t>
            </a:r>
          </a:p>
        </p:txBody>
      </p:sp>
      <p:sp>
        <p:nvSpPr>
          <p:cNvPr id="22531" name="Rectangle 3"/>
          <p:cNvSpPr>
            <a:spLocks noGrp="1"/>
          </p:cNvSpPr>
          <p:nvPr>
            <p:ph type="body" idx="4294967295"/>
          </p:nvPr>
        </p:nvSpPr>
        <p:spPr>
          <a:xfrm>
            <a:off x="-290146" y="1287397"/>
            <a:ext cx="7372350" cy="4412271"/>
          </a:xfrm>
        </p:spPr>
        <p:txBody>
          <a:bodyPr>
            <a:normAutofit fontScale="25000" lnSpcReduction="20000"/>
          </a:bodyPr>
          <a:lstStyle/>
          <a:p>
            <a:pPr marL="1371600" indent="-285750">
              <a:lnSpc>
                <a:spcPct val="120000"/>
              </a:lnSpc>
              <a:spcBef>
                <a:spcPts val="600"/>
              </a:spcBef>
              <a:spcAft>
                <a:spcPts val="600"/>
              </a:spcAft>
              <a:buClr>
                <a:schemeClr val="accent6"/>
              </a:buClr>
              <a:defRPr/>
            </a:pPr>
            <a:r>
              <a:rPr lang="en-US" altLang="en-US" sz="7400" dirty="0">
                <a:latin typeface="+mn-lt"/>
                <a:cs typeface="Arial" charset="0"/>
              </a:rPr>
              <a:t>Whose money? Funds do not belong to the person with a disability.</a:t>
            </a:r>
          </a:p>
          <a:p>
            <a:pPr marL="1771650" lvl="1">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It is created/established up by a family member or friend for a person with disabilities.</a:t>
            </a:r>
          </a:p>
          <a:p>
            <a:pPr marL="1371600" indent="-285750">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What type of document? </a:t>
            </a:r>
          </a:p>
          <a:p>
            <a:pPr marL="1771650" lvl="1">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Stand-alone Third Party-SNT</a:t>
            </a:r>
          </a:p>
          <a:p>
            <a:pPr marL="1771650" lvl="1">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Testamentary SNT; or</a:t>
            </a:r>
          </a:p>
          <a:p>
            <a:pPr marL="1771650" lvl="1">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Contingent Beneficiary Third Party-SNT provisions</a:t>
            </a:r>
          </a:p>
          <a:p>
            <a:pPr marL="1371600" lvl="1">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 After the Beneficiary’s lifetime, no Medicaid payback.</a:t>
            </a:r>
          </a:p>
          <a:p>
            <a:pPr marL="1771650" lvl="2">
              <a:lnSpc>
                <a:spcPct val="120000"/>
              </a:lnSpc>
              <a:spcBef>
                <a:spcPts val="600"/>
              </a:spcBef>
              <a:spcAft>
                <a:spcPts val="600"/>
              </a:spcAft>
              <a:buClr>
                <a:schemeClr val="accent6"/>
              </a:buClr>
              <a:buFont typeface="Arial" panose="020B0604020202020204" pitchFamily="34" charset="0"/>
              <a:buChar char="•"/>
              <a:defRPr/>
            </a:pPr>
            <a:r>
              <a:rPr lang="en-US" altLang="en-US" sz="7400" dirty="0">
                <a:latin typeface="+mn-lt"/>
                <a:cs typeface="Arial" charset="0"/>
              </a:rPr>
              <a:t>Grantor decides where the funds go.</a:t>
            </a:r>
          </a:p>
          <a:p>
            <a:pPr marL="1371600" indent="-285750" eaLnBrk="1" hangingPunct="1">
              <a:spcBef>
                <a:spcPct val="0"/>
              </a:spcBef>
              <a:buClr>
                <a:schemeClr val="accent6"/>
              </a:buClr>
            </a:pPr>
            <a:endParaRPr lang="en-US" altLang="en-US" dirty="0">
              <a:latin typeface="+mn-lt"/>
            </a:endParaRPr>
          </a:p>
          <a:p>
            <a:pPr marL="1371600" indent="-457200" eaLnBrk="1" hangingPunct="1">
              <a:buFontTx/>
              <a:buNone/>
            </a:pPr>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8935"/>
            <a:ext cx="9144000" cy="1194270"/>
          </a:xfrm>
          <a:prstGeom prst="rect">
            <a:avLst/>
          </a:prstGeom>
        </p:spPr>
      </p:pic>
    </p:spTree>
    <p:extLst>
      <p:ext uri="{BB962C8B-B14F-4D97-AF65-F5344CB8AC3E}">
        <p14:creationId xmlns:p14="http://schemas.microsoft.com/office/powerpoint/2010/main" val="307914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2CB3-A89D-02C0-66B9-C72901FB18B0}"/>
            </a:ext>
          </a:extLst>
        </p:cNvPr>
        <p:cNvGrpSpPr/>
        <p:nvPr/>
      </p:nvGrpSpPr>
      <p:grpSpPr>
        <a:xfrm>
          <a:off x="0" y="0"/>
          <a:ext cx="0" cy="0"/>
          <a:chOff x="0" y="0"/>
          <a:chExt cx="0" cy="0"/>
        </a:xfrm>
      </p:grpSpPr>
      <p:sp>
        <p:nvSpPr>
          <p:cNvPr id="89091" name="Rectangle 2">
            <a:extLst>
              <a:ext uri="{FF2B5EF4-FFF2-40B4-BE49-F238E27FC236}">
                <a16:creationId xmlns:a16="http://schemas.microsoft.com/office/drawing/2014/main" id="{1F9349BA-5F48-58F4-527F-1BE34B84EDEC}"/>
              </a:ext>
            </a:extLst>
          </p:cNvPr>
          <p:cNvSpPr>
            <a:spLocks noGrp="1" noChangeArrowheads="1"/>
          </p:cNvSpPr>
          <p:nvPr>
            <p:ph type="title" idx="4294967295"/>
          </p:nvPr>
        </p:nvSpPr>
        <p:spPr>
          <a:xfrm>
            <a:off x="273466" y="287338"/>
            <a:ext cx="8305800" cy="1143000"/>
          </a:xfrm>
        </p:spPr>
        <p:txBody>
          <a:bodyPr rtlCol="0">
            <a:normAutofit/>
          </a:bodyPr>
          <a:lstStyle/>
          <a:p>
            <a:pPr eaLnBrk="1" fontAlgn="auto" hangingPunct="1">
              <a:spcAft>
                <a:spcPts val="0"/>
              </a:spcAft>
              <a:defRPr/>
            </a:pPr>
            <a:r>
              <a:rPr lang="en-US" sz="3200" b="1" dirty="0">
                <a:solidFill>
                  <a:srgbClr val="002060"/>
                </a:solidFill>
                <a:latin typeface="+mj-lt"/>
              </a:rPr>
              <a:t>How much should I put into the Third-Party Special Needs Trusts for my loved one? </a:t>
            </a:r>
          </a:p>
        </p:txBody>
      </p:sp>
      <p:sp>
        <p:nvSpPr>
          <p:cNvPr id="22531" name="Rectangle 3">
            <a:extLst>
              <a:ext uri="{FF2B5EF4-FFF2-40B4-BE49-F238E27FC236}">
                <a16:creationId xmlns:a16="http://schemas.microsoft.com/office/drawing/2014/main" id="{1B5EDBA8-8939-6C2B-E87E-8A78AB9D22B5}"/>
              </a:ext>
            </a:extLst>
          </p:cNvPr>
          <p:cNvSpPr>
            <a:spLocks noGrp="1"/>
          </p:cNvSpPr>
          <p:nvPr>
            <p:ph type="body" idx="4294967295"/>
          </p:nvPr>
        </p:nvSpPr>
        <p:spPr>
          <a:xfrm>
            <a:off x="-290146" y="1287397"/>
            <a:ext cx="7372350" cy="4412271"/>
          </a:xfrm>
        </p:spPr>
        <p:txBody>
          <a:bodyPr>
            <a:normAutofit/>
          </a:bodyPr>
          <a:lstStyle/>
          <a:p>
            <a:pPr marL="1371600" indent="-285750">
              <a:lnSpc>
                <a:spcPct val="120000"/>
              </a:lnSpc>
              <a:spcBef>
                <a:spcPts val="600"/>
              </a:spcBef>
              <a:spcAft>
                <a:spcPts val="600"/>
              </a:spcAft>
              <a:buClr>
                <a:schemeClr val="accent6"/>
              </a:buClr>
              <a:defRPr/>
            </a:pPr>
            <a:r>
              <a:rPr lang="en-US" altLang="en-US" sz="3200" dirty="0">
                <a:latin typeface="+mn-lt"/>
                <a:cs typeface="Arial" charset="0"/>
              </a:rPr>
              <a:t>Yes.</a:t>
            </a:r>
          </a:p>
          <a:p>
            <a:pPr marL="1371600" indent="-285750">
              <a:lnSpc>
                <a:spcPct val="120000"/>
              </a:lnSpc>
              <a:spcBef>
                <a:spcPts val="600"/>
              </a:spcBef>
              <a:spcAft>
                <a:spcPts val="600"/>
              </a:spcAft>
              <a:buClr>
                <a:schemeClr val="accent6"/>
              </a:buClr>
              <a:defRPr/>
            </a:pPr>
            <a:r>
              <a:rPr lang="en-US" altLang="en-US" sz="3200" dirty="0">
                <a:latin typeface="+mn-lt"/>
                <a:cs typeface="Arial" charset="0"/>
              </a:rPr>
              <a:t>However much you can.</a:t>
            </a:r>
          </a:p>
          <a:p>
            <a:pPr marL="1371600" indent="-285750">
              <a:lnSpc>
                <a:spcPct val="120000"/>
              </a:lnSpc>
              <a:spcBef>
                <a:spcPts val="600"/>
              </a:spcBef>
              <a:spcAft>
                <a:spcPts val="600"/>
              </a:spcAft>
              <a:buClr>
                <a:schemeClr val="accent6"/>
              </a:buClr>
              <a:defRPr/>
            </a:pPr>
            <a:r>
              <a:rPr lang="en-US" altLang="en-US" sz="3200" dirty="0">
                <a:latin typeface="+mn-lt"/>
                <a:cs typeface="Arial" charset="0"/>
              </a:rPr>
              <a:t>The needs will likely always exceed the amount in the trust (part of the reason, we need the government benefits too).</a:t>
            </a:r>
          </a:p>
          <a:p>
            <a:pPr marL="1371600" indent="-285750" eaLnBrk="1" hangingPunct="1">
              <a:spcBef>
                <a:spcPct val="0"/>
              </a:spcBef>
              <a:buClr>
                <a:schemeClr val="accent6"/>
              </a:buClr>
            </a:pPr>
            <a:endParaRPr lang="en-US" altLang="en-US" dirty="0">
              <a:latin typeface="+mn-lt"/>
            </a:endParaRPr>
          </a:p>
          <a:p>
            <a:pPr marL="1371600" indent="-457200" eaLnBrk="1" hangingPunct="1">
              <a:buFontTx/>
              <a:buNone/>
            </a:pPr>
            <a:endParaRPr lang="en-US" altLang="en-US" dirty="0"/>
          </a:p>
        </p:txBody>
      </p:sp>
      <p:pic>
        <p:nvPicPr>
          <p:cNvPr id="5" name="Picture 4">
            <a:extLst>
              <a:ext uri="{FF2B5EF4-FFF2-40B4-BE49-F238E27FC236}">
                <a16:creationId xmlns:a16="http://schemas.microsoft.com/office/drawing/2014/main" id="{706FE763-DB35-0799-064F-C0919308A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8935"/>
            <a:ext cx="9144000" cy="1194270"/>
          </a:xfrm>
          <a:prstGeom prst="rect">
            <a:avLst/>
          </a:prstGeom>
        </p:spPr>
      </p:pic>
    </p:spTree>
    <p:extLst>
      <p:ext uri="{BB962C8B-B14F-4D97-AF65-F5344CB8AC3E}">
        <p14:creationId xmlns:p14="http://schemas.microsoft.com/office/powerpoint/2010/main" val="23578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half" idx="4294967295"/>
          </p:nvPr>
        </p:nvSpPr>
        <p:spPr>
          <a:xfrm>
            <a:off x="710711" y="1645596"/>
            <a:ext cx="8191500" cy="4686300"/>
          </a:xfrm>
        </p:spPr>
        <p:txBody>
          <a:bodyPr>
            <a:normAutofit/>
          </a:bodyPr>
          <a:lstStyle/>
          <a:p>
            <a:pPr>
              <a:spcBef>
                <a:spcPts val="600"/>
              </a:spcBef>
            </a:pPr>
            <a:r>
              <a:rPr lang="en-US" altLang="en-US" sz="2200" dirty="0">
                <a:latin typeface="+mn-lt"/>
                <a:cs typeface="Arial" panose="020B0604020202020204" pitchFamily="34" charset="0"/>
              </a:rPr>
              <a:t>Medicaid payback is required after the lifetime of the beneficiary.</a:t>
            </a:r>
          </a:p>
          <a:p>
            <a:pPr>
              <a:spcBef>
                <a:spcPts val="600"/>
              </a:spcBef>
            </a:pPr>
            <a:r>
              <a:rPr lang="en-US" altLang="en-US" sz="2200" dirty="0">
                <a:latin typeface="+mn-lt"/>
                <a:cs typeface="Arial" panose="020B0604020202020204" pitchFamily="34" charset="0"/>
              </a:rPr>
              <a:t>Trust must be Irrevocable (with caveats that it could be changed by court for very limited reasons).</a:t>
            </a:r>
          </a:p>
          <a:p>
            <a:pPr>
              <a:spcBef>
                <a:spcPts val="600"/>
              </a:spcBef>
            </a:pPr>
            <a:r>
              <a:rPr lang="en-US" altLang="en-US" sz="2200" dirty="0">
                <a:latin typeface="+mn-lt"/>
                <a:cs typeface="Arial" panose="020B0604020202020204" pitchFamily="34" charset="0"/>
              </a:rPr>
              <a:t>Person with a disability must be under the age of 65.</a:t>
            </a:r>
          </a:p>
          <a:p>
            <a:pPr>
              <a:spcBef>
                <a:spcPts val="600"/>
              </a:spcBef>
            </a:pPr>
            <a:r>
              <a:rPr lang="en-US" altLang="en-US" sz="2200" dirty="0">
                <a:latin typeface="+mn-lt"/>
                <a:cs typeface="Arial" panose="020B0604020202020204" pitchFamily="34" charset="0"/>
              </a:rPr>
              <a:t>Must be the funds of the person with a disability.</a:t>
            </a:r>
          </a:p>
          <a:p>
            <a:pPr marL="947738" indent="-457200">
              <a:spcBef>
                <a:spcPts val="600"/>
              </a:spcBef>
            </a:pPr>
            <a:r>
              <a:rPr lang="en-US" altLang="en-US" sz="2200" dirty="0">
                <a:latin typeface="+mn-lt"/>
                <a:cs typeface="Arial" panose="020B0604020202020204" pitchFamily="34" charset="0"/>
              </a:rPr>
              <a:t>Inheritance</a:t>
            </a:r>
          </a:p>
          <a:p>
            <a:pPr marL="947738" indent="-457200">
              <a:spcBef>
                <a:spcPts val="600"/>
              </a:spcBef>
            </a:pPr>
            <a:r>
              <a:rPr lang="en-US" altLang="en-US" sz="2200" dirty="0">
                <a:latin typeface="+mn-lt"/>
                <a:cs typeface="Arial" panose="020B0604020202020204" pitchFamily="34" charset="0"/>
              </a:rPr>
              <a:t>Personal Injury Award</a:t>
            </a:r>
          </a:p>
          <a:p>
            <a:pPr marL="947738" indent="-457200">
              <a:spcBef>
                <a:spcPts val="600"/>
              </a:spcBef>
            </a:pPr>
            <a:r>
              <a:rPr lang="en-US" altLang="en-US" sz="2200" dirty="0">
                <a:latin typeface="+mn-lt"/>
                <a:cs typeface="Arial" panose="020B0604020202020204" pitchFamily="34" charset="0"/>
              </a:rPr>
              <a:t>Earnings and Savings</a:t>
            </a:r>
          </a:p>
          <a:p>
            <a:pPr>
              <a:spcBef>
                <a:spcPts val="600"/>
              </a:spcBef>
            </a:pPr>
            <a:r>
              <a:rPr lang="en-US" altLang="en-US" sz="2200" dirty="0">
                <a:latin typeface="+mn-lt"/>
                <a:cs typeface="Arial" panose="020B0604020202020204" pitchFamily="34" charset="0"/>
              </a:rPr>
              <a:t>After the beneficiary’s lifetime, debt to Medicaid paid.</a:t>
            </a:r>
          </a:p>
          <a:p>
            <a:pPr marL="914400" indent="-742950" eaLnBrk="1" hangingPunct="1">
              <a:buFontTx/>
              <a:buNone/>
            </a:pPr>
            <a:endParaRPr lang="en-US" altLang="en-US" sz="2200" dirty="0"/>
          </a:p>
          <a:p>
            <a:pPr marL="914400" indent="-742950" eaLnBrk="1" hangingPunct="1">
              <a:buFontTx/>
              <a:buNone/>
            </a:pPr>
            <a:endParaRPr lang="en-US" altLang="en-US" sz="2200" dirty="0"/>
          </a:p>
          <a:p>
            <a:pPr marL="914400" indent="-742950" eaLnBrk="1" hangingPunct="1">
              <a:buFontTx/>
              <a:buNone/>
            </a:pPr>
            <a:endParaRPr lang="en-US" altLang="en-US" dirty="0"/>
          </a:p>
        </p:txBody>
      </p:sp>
      <p:sp>
        <p:nvSpPr>
          <p:cNvPr id="4" name="Rectangle 2"/>
          <p:cNvSpPr txBox="1">
            <a:spLocks noChangeArrowheads="1"/>
          </p:cNvSpPr>
          <p:nvPr/>
        </p:nvSpPr>
        <p:spPr>
          <a:xfrm>
            <a:off x="419100" y="278392"/>
            <a:ext cx="8305800" cy="1143000"/>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200" b="0" i="0" kern="1200" baseline="0">
                <a:solidFill>
                  <a:schemeClr val="tx2"/>
                </a:solidFill>
                <a:latin typeface="Blk Akzidenz Grotesk Black"/>
                <a:ea typeface="+mj-ea"/>
                <a:cs typeface="+mj-cs"/>
              </a:defRPr>
            </a:lvl1pPr>
          </a:lstStyle>
          <a:p>
            <a:pPr>
              <a:defRPr/>
            </a:pPr>
            <a:r>
              <a:rPr lang="en-US" b="1" dirty="0">
                <a:solidFill>
                  <a:srgbClr val="002060"/>
                </a:solidFill>
                <a:latin typeface="+mj-lt"/>
              </a:rPr>
              <a:t>First-Party (self-settled) Special Needs Trusts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363105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half" idx="4294967295"/>
          </p:nvPr>
        </p:nvSpPr>
        <p:spPr>
          <a:xfrm>
            <a:off x="952500" y="1597025"/>
            <a:ext cx="8191500" cy="3542351"/>
          </a:xfrm>
        </p:spPr>
        <p:txBody>
          <a:bodyPr>
            <a:normAutofit fontScale="92500" lnSpcReduction="20000"/>
          </a:bodyPr>
          <a:lstStyle/>
          <a:p>
            <a:pPr marL="0" indent="0" eaLnBrk="1" hangingPunct="1">
              <a:spcBef>
                <a:spcPts val="1200"/>
              </a:spcBef>
              <a:spcAft>
                <a:spcPts val="1200"/>
              </a:spcAft>
              <a:buFontTx/>
              <a:buNone/>
            </a:pPr>
            <a:r>
              <a:rPr lang="en-US" altLang="en-US" sz="2400" b="1" dirty="0">
                <a:latin typeface="+mn-lt"/>
                <a:cs typeface="Arial" panose="020B0604020202020204" pitchFamily="34" charset="0"/>
              </a:rPr>
              <a:t>Who can be the Grantor?</a:t>
            </a:r>
          </a:p>
          <a:p>
            <a:pPr>
              <a:spcBef>
                <a:spcPts val="1200"/>
              </a:spcBef>
              <a:spcAft>
                <a:spcPts val="1200"/>
              </a:spcAft>
            </a:pPr>
            <a:r>
              <a:rPr lang="en-US" altLang="en-US" sz="2400" dirty="0">
                <a:latin typeface="+mn-lt"/>
                <a:cs typeface="Arial" panose="020B0604020202020204" pitchFamily="34" charset="0"/>
              </a:rPr>
              <a:t>Parent</a:t>
            </a:r>
          </a:p>
          <a:p>
            <a:pPr>
              <a:spcBef>
                <a:spcPts val="1200"/>
              </a:spcBef>
              <a:spcAft>
                <a:spcPts val="1200"/>
              </a:spcAft>
            </a:pPr>
            <a:r>
              <a:rPr lang="en-US" altLang="en-US" sz="2400" dirty="0">
                <a:latin typeface="+mn-lt"/>
                <a:cs typeface="Arial" panose="020B0604020202020204" pitchFamily="34" charset="0"/>
              </a:rPr>
              <a:t>Grandparent</a:t>
            </a:r>
          </a:p>
          <a:p>
            <a:pPr>
              <a:spcBef>
                <a:spcPts val="1200"/>
              </a:spcBef>
              <a:spcAft>
                <a:spcPts val="1200"/>
              </a:spcAft>
            </a:pPr>
            <a:r>
              <a:rPr lang="en-US" altLang="en-US" sz="2400" dirty="0">
                <a:latin typeface="+mn-lt"/>
                <a:cs typeface="Arial" panose="020B0604020202020204" pitchFamily="34" charset="0"/>
              </a:rPr>
              <a:t>Guardian (upon court approval)</a:t>
            </a:r>
          </a:p>
          <a:p>
            <a:pPr>
              <a:spcBef>
                <a:spcPts val="1200"/>
              </a:spcBef>
              <a:spcAft>
                <a:spcPts val="1200"/>
              </a:spcAft>
            </a:pPr>
            <a:r>
              <a:rPr lang="en-US" altLang="en-US" sz="2400" dirty="0">
                <a:latin typeface="+mn-lt"/>
                <a:cs typeface="Arial" panose="020B0604020202020204" pitchFamily="34" charset="0"/>
              </a:rPr>
              <a:t>Court; or</a:t>
            </a:r>
          </a:p>
          <a:p>
            <a:pPr>
              <a:spcBef>
                <a:spcPts val="1200"/>
              </a:spcBef>
              <a:spcAft>
                <a:spcPts val="1200"/>
              </a:spcAft>
            </a:pPr>
            <a:r>
              <a:rPr lang="en-US" altLang="en-US" sz="2400" dirty="0">
                <a:latin typeface="+mn-lt"/>
                <a:cs typeface="Arial" panose="020B0604020202020204" pitchFamily="34" charset="0"/>
              </a:rPr>
              <a:t>Person with a Disability</a:t>
            </a:r>
            <a:endParaRPr lang="en-US" altLang="en-US" sz="2400" dirty="0">
              <a:latin typeface="+mn-lt"/>
            </a:endParaRPr>
          </a:p>
          <a:p>
            <a:pPr marL="914400" indent="-742950" eaLnBrk="1" hangingPunct="1">
              <a:buFontTx/>
              <a:buNone/>
            </a:pPr>
            <a:endParaRPr lang="en-US" altLang="en-US" dirty="0"/>
          </a:p>
        </p:txBody>
      </p:sp>
      <p:sp>
        <p:nvSpPr>
          <p:cNvPr id="4" name="Rectangle 2"/>
          <p:cNvSpPr txBox="1">
            <a:spLocks noChangeArrowheads="1"/>
          </p:cNvSpPr>
          <p:nvPr/>
        </p:nvSpPr>
        <p:spPr>
          <a:xfrm>
            <a:off x="419100" y="282338"/>
            <a:ext cx="8305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baseline="0">
                <a:solidFill>
                  <a:schemeClr val="tx2"/>
                </a:solidFill>
                <a:latin typeface="Blk Akzidenz Grotesk Black"/>
                <a:ea typeface="+mj-ea"/>
                <a:cs typeface="+mj-cs"/>
              </a:defRPr>
            </a:lvl1pPr>
          </a:lstStyle>
          <a:p>
            <a:pPr>
              <a:defRPr/>
            </a:pPr>
            <a:r>
              <a:rPr lang="en-US" b="1" dirty="0">
                <a:solidFill>
                  <a:srgbClr val="002060"/>
                </a:solidFill>
                <a:latin typeface="+mj-lt"/>
              </a:rPr>
              <a:t>First-Party Special Needs Trusts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96986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45073" y="457200"/>
            <a:ext cx="8936610" cy="1143000"/>
          </a:xfrm>
          <a:solidFill>
            <a:srgbClr val="028D7C"/>
          </a:solidFill>
        </p:spPr>
        <p:txBody>
          <a:bodyPr rtlCol="0">
            <a:normAutofit/>
          </a:bodyPr>
          <a:lstStyle/>
          <a:p>
            <a:pPr eaLnBrk="1" fontAlgn="auto" hangingPunct="1">
              <a:spcAft>
                <a:spcPts val="0"/>
              </a:spcAft>
              <a:defRPr/>
            </a:pPr>
            <a:r>
              <a:rPr lang="en-US" b="1" dirty="0">
                <a:solidFill>
                  <a:srgbClr val="002060"/>
                </a:solidFill>
                <a:latin typeface="+mj-lt"/>
              </a:rPr>
              <a:t>Who is/Should be the Trustee?</a:t>
            </a:r>
          </a:p>
        </p:txBody>
      </p:sp>
      <p:sp>
        <p:nvSpPr>
          <p:cNvPr id="15363" name="Rectangle 3"/>
          <p:cNvSpPr>
            <a:spLocks noGrp="1" noChangeArrowheads="1"/>
          </p:cNvSpPr>
          <p:nvPr>
            <p:ph type="body" idx="4294967295"/>
          </p:nvPr>
        </p:nvSpPr>
        <p:spPr>
          <a:xfrm>
            <a:off x="457200" y="1756026"/>
            <a:ext cx="8686800" cy="3913187"/>
          </a:xfrm>
        </p:spPr>
        <p:txBody>
          <a:bodyPr>
            <a:normAutofit fontScale="92500" lnSpcReduction="10000"/>
          </a:bodyPr>
          <a:lstStyle/>
          <a:p>
            <a:pPr>
              <a:spcBef>
                <a:spcPct val="40000"/>
              </a:spcBef>
              <a:defRPr/>
            </a:pPr>
            <a:r>
              <a:rPr lang="en-US" altLang="en-US" sz="2400" dirty="0">
                <a:latin typeface="+mn-lt"/>
                <a:cs typeface="Arial" charset="0"/>
              </a:rPr>
              <a:t>Especially for SNTs, I generally DO NOT recommend that well-intentioned family members or friends act as Trustees. These trusts are very complicated, with many duties for the Trustee including:</a:t>
            </a:r>
          </a:p>
          <a:p>
            <a:pPr lvl="1">
              <a:spcBef>
                <a:spcPct val="40000"/>
              </a:spcBef>
              <a:defRPr/>
            </a:pPr>
            <a:r>
              <a:rPr lang="en-US" altLang="en-US" sz="2400" dirty="0">
                <a:latin typeface="+mn-lt"/>
                <a:cs typeface="Arial" charset="0"/>
              </a:rPr>
              <a:t>Understanding of Medicaid eligibility and spending rules.</a:t>
            </a:r>
          </a:p>
          <a:p>
            <a:pPr lvl="1">
              <a:spcBef>
                <a:spcPct val="40000"/>
              </a:spcBef>
              <a:defRPr/>
            </a:pPr>
            <a:r>
              <a:rPr lang="en-US" altLang="en-US" sz="2400" dirty="0">
                <a:latin typeface="+mn-lt"/>
                <a:cs typeface="Arial" charset="0"/>
              </a:rPr>
              <a:t>Investing</a:t>
            </a:r>
          </a:p>
          <a:p>
            <a:pPr lvl="1">
              <a:spcBef>
                <a:spcPct val="40000"/>
              </a:spcBef>
              <a:defRPr/>
            </a:pPr>
            <a:r>
              <a:rPr lang="en-US" altLang="en-US" sz="2400" dirty="0">
                <a:latin typeface="+mn-lt"/>
                <a:cs typeface="Arial" charset="0"/>
              </a:rPr>
              <a:t>Tax Filings; and </a:t>
            </a:r>
          </a:p>
          <a:p>
            <a:pPr lvl="1">
              <a:spcBef>
                <a:spcPct val="40000"/>
              </a:spcBef>
              <a:defRPr/>
            </a:pPr>
            <a:r>
              <a:rPr lang="en-US" altLang="en-US" sz="2400" dirty="0">
                <a:latin typeface="+mn-lt"/>
                <a:cs typeface="Arial" charset="0"/>
              </a:rPr>
              <a:t>Annual Accountings to DCF, SSA, and even potentially the remaindermen.</a:t>
            </a:r>
          </a:p>
          <a:p>
            <a:pPr>
              <a:spcBef>
                <a:spcPct val="40000"/>
              </a:spcBef>
              <a:defRPr/>
            </a:pPr>
            <a:r>
              <a:rPr lang="en-US" altLang="en-US" sz="2400" dirty="0">
                <a:latin typeface="+mn-lt"/>
                <a:cs typeface="Arial" charset="0"/>
              </a:rPr>
              <a:t>This is the time for a corporate trustee who is well versed in managing SNTs.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155841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1"/>
          </p:nvPr>
        </p:nvSpPr>
        <p:spPr>
          <a:xfrm>
            <a:off x="685800" y="1225302"/>
            <a:ext cx="7696200" cy="5029200"/>
          </a:xfrm>
        </p:spPr>
        <p:txBody>
          <a:bodyPr>
            <a:normAutofit/>
          </a:bodyPr>
          <a:lstStyle/>
          <a:p>
            <a:pPr>
              <a:lnSpc>
                <a:spcPct val="90000"/>
              </a:lnSpc>
              <a:spcBef>
                <a:spcPts val="1200"/>
              </a:spcBef>
              <a:spcAft>
                <a:spcPts val="1200"/>
              </a:spcAft>
              <a:defRPr/>
            </a:pPr>
            <a:r>
              <a:rPr lang="en-US" altLang="en-US" sz="2200" dirty="0">
                <a:latin typeface="+mn-lt"/>
                <a:cs typeface="Arial" panose="020B0604020202020204" pitchFamily="34" charset="0"/>
              </a:rPr>
              <a:t>By combining funds with others similarly situated (pooling), administrative costs and trustee fees can be lowered, and “minimum fees” can be avoided.</a:t>
            </a:r>
          </a:p>
          <a:p>
            <a:pPr>
              <a:lnSpc>
                <a:spcPct val="90000"/>
              </a:lnSpc>
              <a:spcBef>
                <a:spcPts val="1200"/>
              </a:spcBef>
              <a:spcAft>
                <a:spcPts val="1200"/>
              </a:spcAft>
              <a:defRPr/>
            </a:pPr>
            <a:r>
              <a:rPr lang="en-US" altLang="en-US" sz="2200" dirty="0">
                <a:latin typeface="+mn-lt"/>
                <a:cs typeface="Arial" panose="020B0604020202020204" pitchFamily="34" charset="0"/>
              </a:rPr>
              <a:t>Some pooled trusts have one-time enrollment fees as low as $500.</a:t>
            </a:r>
          </a:p>
          <a:p>
            <a:pPr>
              <a:lnSpc>
                <a:spcPct val="90000"/>
              </a:lnSpc>
              <a:spcBef>
                <a:spcPts val="1200"/>
              </a:spcBef>
              <a:spcAft>
                <a:spcPts val="1200"/>
              </a:spcAft>
              <a:defRPr/>
            </a:pPr>
            <a:r>
              <a:rPr lang="en-US" altLang="en-US" sz="2200" dirty="0">
                <a:latin typeface="+mn-lt"/>
                <a:cs typeface="Arial" panose="020B0604020202020204" pitchFamily="34" charset="0"/>
              </a:rPr>
              <a:t>Many pooled trusts do not have minimum monthly or annual fees.</a:t>
            </a:r>
          </a:p>
          <a:p>
            <a:pPr>
              <a:lnSpc>
                <a:spcPct val="90000"/>
              </a:lnSpc>
              <a:spcBef>
                <a:spcPts val="1200"/>
              </a:spcBef>
              <a:spcAft>
                <a:spcPts val="1200"/>
              </a:spcAft>
              <a:defRPr/>
            </a:pPr>
            <a:r>
              <a:rPr lang="en-US" altLang="en-US" sz="2200" dirty="0">
                <a:latin typeface="+mn-lt"/>
                <a:cs typeface="Arial" panose="020B0604020202020204" pitchFamily="34" charset="0"/>
              </a:rPr>
              <a:t>Non-profit organizations also administer trusts.</a:t>
            </a:r>
          </a:p>
          <a:p>
            <a:pPr>
              <a:lnSpc>
                <a:spcPct val="90000"/>
              </a:lnSpc>
              <a:spcBef>
                <a:spcPts val="1200"/>
              </a:spcBef>
              <a:spcAft>
                <a:spcPts val="1200"/>
              </a:spcAft>
              <a:defRPr/>
            </a:pPr>
            <a:r>
              <a:rPr lang="en-US" altLang="en-US" sz="2200" dirty="0">
                <a:latin typeface="+mn-lt"/>
                <a:cs typeface="Arial" panose="020B0604020202020204" pitchFamily="34" charset="0"/>
              </a:rPr>
              <a:t>Requires signing a Joinder Agreement.</a:t>
            </a:r>
          </a:p>
          <a:p>
            <a:pPr marL="0" indent="0" eaLnBrk="1" hangingPunct="1">
              <a:lnSpc>
                <a:spcPct val="90000"/>
              </a:lnSpc>
              <a:buFont typeface="Wingdings 2" panose="05020102010507070707" pitchFamily="18" charset="2"/>
              <a:buNone/>
              <a:defRPr/>
            </a:pPr>
            <a:endParaRPr lang="en-US" altLang="en-US" b="1" dirty="0">
              <a:latin typeface="Arial" panose="020B0604020202020204" pitchFamily="34" charset="0"/>
              <a:cs typeface="Arial" panose="020B0604020202020204" pitchFamily="34" charset="0"/>
            </a:endParaRPr>
          </a:p>
        </p:txBody>
      </p:sp>
      <p:sp>
        <p:nvSpPr>
          <p:cNvPr id="31746" name="Rectangle 2"/>
          <p:cNvSpPr>
            <a:spLocks noGrp="1"/>
          </p:cNvSpPr>
          <p:nvPr>
            <p:ph type="title" idx="4294967295"/>
          </p:nvPr>
        </p:nvSpPr>
        <p:spPr>
          <a:xfrm>
            <a:off x="-76200" y="194472"/>
            <a:ext cx="6629400" cy="1143000"/>
          </a:xfrm>
        </p:spPr>
        <p:txBody>
          <a:bodyPr/>
          <a:lstStyle/>
          <a:p>
            <a:pPr algn="ctr" eaLnBrk="1" hangingPunct="1"/>
            <a:r>
              <a:rPr lang="en-US" altLang="en-US" b="1" dirty="0">
                <a:solidFill>
                  <a:srgbClr val="002060"/>
                </a:solidFill>
                <a:latin typeface="+mj-lt"/>
              </a:rPr>
              <a:t>Pooled Trusts (D4C SNT)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3342"/>
            <a:ext cx="9144000" cy="1194270"/>
          </a:xfrm>
          <a:prstGeom prst="rect">
            <a:avLst/>
          </a:prstGeom>
        </p:spPr>
      </p:pic>
    </p:spTree>
    <p:extLst>
      <p:ext uri="{BB962C8B-B14F-4D97-AF65-F5344CB8AC3E}">
        <p14:creationId xmlns:p14="http://schemas.microsoft.com/office/powerpoint/2010/main" val="64909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273466" y="287338"/>
            <a:ext cx="8305800" cy="1143000"/>
          </a:xfrm>
        </p:spPr>
        <p:txBody>
          <a:bodyPr rtlCol="0">
            <a:normAutofit/>
          </a:bodyPr>
          <a:lstStyle/>
          <a:p>
            <a:pPr eaLnBrk="1" fontAlgn="auto" hangingPunct="1">
              <a:spcAft>
                <a:spcPts val="0"/>
              </a:spcAft>
              <a:defRPr/>
            </a:pPr>
            <a:r>
              <a:rPr lang="en-US" b="1" dirty="0">
                <a:solidFill>
                  <a:srgbClr val="002060"/>
                </a:solidFill>
                <a:latin typeface="+mj-lt"/>
              </a:rPr>
              <a:t>Third-Party Special Needs Trusts</a:t>
            </a:r>
          </a:p>
        </p:txBody>
      </p:sp>
      <p:sp>
        <p:nvSpPr>
          <p:cNvPr id="22531" name="Rectangle 3"/>
          <p:cNvSpPr>
            <a:spLocks noGrp="1"/>
          </p:cNvSpPr>
          <p:nvPr>
            <p:ph type="body" idx="4294967295"/>
          </p:nvPr>
        </p:nvSpPr>
        <p:spPr>
          <a:xfrm>
            <a:off x="0" y="1222864"/>
            <a:ext cx="8001000" cy="4412271"/>
          </a:xfrm>
        </p:spPr>
        <p:txBody>
          <a:bodyPr>
            <a:normAutofit/>
          </a:bodyPr>
          <a:lstStyle/>
          <a:p>
            <a:pPr marL="1371600" indent="-285750" eaLnBrk="1" hangingPunct="1">
              <a:spcBef>
                <a:spcPct val="0"/>
              </a:spcBef>
              <a:buClr>
                <a:schemeClr val="accent6"/>
              </a:buClr>
            </a:pPr>
            <a:endParaRPr lang="en-US" altLang="en-US" dirty="0">
              <a:latin typeface="+mn-lt"/>
            </a:endParaRPr>
          </a:p>
          <a:p>
            <a:pPr marL="1371600" indent="-457200" eaLnBrk="1" hangingPunct="1">
              <a:buFontTx/>
              <a:buNone/>
            </a:pPr>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8935"/>
            <a:ext cx="9144000" cy="1194270"/>
          </a:xfrm>
          <a:prstGeom prst="rect">
            <a:avLst/>
          </a:prstGeom>
        </p:spPr>
      </p:pic>
      <p:pic>
        <p:nvPicPr>
          <p:cNvPr id="3" name="Picture 2">
            <a:extLst>
              <a:ext uri="{FF2B5EF4-FFF2-40B4-BE49-F238E27FC236}">
                <a16:creationId xmlns:a16="http://schemas.microsoft.com/office/drawing/2014/main" id="{964B705E-A4C9-2E45-11F6-80A62734481E}"/>
              </a:ext>
            </a:extLst>
          </p:cNvPr>
          <p:cNvPicPr>
            <a:picLocks noChangeAspect="1"/>
          </p:cNvPicPr>
          <p:nvPr/>
        </p:nvPicPr>
        <p:blipFill>
          <a:blip r:embed="rId4"/>
          <a:stretch>
            <a:fillRect/>
          </a:stretch>
        </p:blipFill>
        <p:spPr>
          <a:xfrm>
            <a:off x="0" y="0"/>
            <a:ext cx="9144000" cy="5698935"/>
          </a:xfrm>
          <a:prstGeom prst="rect">
            <a:avLst/>
          </a:prstGeom>
        </p:spPr>
      </p:pic>
    </p:spTree>
    <p:extLst>
      <p:ext uri="{BB962C8B-B14F-4D97-AF65-F5344CB8AC3E}">
        <p14:creationId xmlns:p14="http://schemas.microsoft.com/office/powerpoint/2010/main" val="156022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90145" y="400050"/>
            <a:ext cx="7696895" cy="1143000"/>
          </a:xfrm>
          <a:solidFill>
            <a:srgbClr val="028D7C"/>
          </a:solidFill>
        </p:spPr>
        <p:txBody>
          <a:bodyPr rtlCol="0">
            <a:normAutofit/>
          </a:bodyPr>
          <a:lstStyle/>
          <a:p>
            <a:pPr eaLnBrk="1" fontAlgn="auto" hangingPunct="1">
              <a:spcAft>
                <a:spcPts val="0"/>
              </a:spcAft>
              <a:defRPr/>
            </a:pPr>
            <a:r>
              <a:rPr lang="en-US" b="1" dirty="0">
                <a:solidFill>
                  <a:srgbClr val="002060"/>
                </a:solidFill>
                <a:latin typeface="+mj-lt"/>
              </a:rPr>
              <a:t>How Does it Work Practically?</a:t>
            </a:r>
          </a:p>
        </p:txBody>
      </p:sp>
      <p:sp>
        <p:nvSpPr>
          <p:cNvPr id="15363" name="Rectangle 3"/>
          <p:cNvSpPr>
            <a:spLocks noGrp="1" noChangeArrowheads="1"/>
          </p:cNvSpPr>
          <p:nvPr>
            <p:ph type="body" idx="4294967295"/>
          </p:nvPr>
        </p:nvSpPr>
        <p:spPr>
          <a:xfrm>
            <a:off x="457200" y="1756026"/>
            <a:ext cx="8686800" cy="3913187"/>
          </a:xfrm>
        </p:spPr>
        <p:txBody>
          <a:bodyPr>
            <a:normAutofit/>
          </a:bodyPr>
          <a:lstStyle/>
          <a:p>
            <a:pPr>
              <a:spcBef>
                <a:spcPct val="40000"/>
              </a:spcBef>
              <a:defRPr/>
            </a:pPr>
            <a:r>
              <a:rPr lang="en-US" altLang="en-US" sz="2200" dirty="0">
                <a:latin typeface="+mn-lt"/>
                <a:cs typeface="Arial" charset="0"/>
              </a:rPr>
              <a:t>The Trust will </a:t>
            </a:r>
            <a:r>
              <a:rPr lang="en-US" altLang="en-US" sz="2200" u="sng" dirty="0">
                <a:latin typeface="+mn-lt"/>
                <a:cs typeface="Arial" charset="0"/>
              </a:rPr>
              <a:t>not</a:t>
            </a:r>
            <a:r>
              <a:rPr lang="en-US" altLang="en-US" sz="2200" dirty="0">
                <a:latin typeface="+mn-lt"/>
                <a:cs typeface="Arial" charset="0"/>
              </a:rPr>
              <a:t> pay cash to the beneficiary.</a:t>
            </a:r>
          </a:p>
          <a:p>
            <a:pPr>
              <a:spcBef>
                <a:spcPct val="40000"/>
              </a:spcBef>
              <a:defRPr/>
            </a:pPr>
            <a:r>
              <a:rPr lang="en-US" altLang="en-US" sz="2200" dirty="0">
                <a:latin typeface="+mn-lt"/>
                <a:cs typeface="Arial" charset="0"/>
              </a:rPr>
              <a:t>Trustee distributes directly to third-party vendors (doctors, therapists, contractors, etc.) NOT to the person with a disability.</a:t>
            </a:r>
          </a:p>
          <a:p>
            <a:pPr lvl="1">
              <a:spcBef>
                <a:spcPct val="40000"/>
              </a:spcBef>
              <a:defRPr/>
            </a:pPr>
            <a:r>
              <a:rPr lang="en-US" altLang="en-US" sz="2200" dirty="0">
                <a:latin typeface="+mn-lt"/>
                <a:cs typeface="Arial" charset="0"/>
              </a:rPr>
              <a:t>Why? If paid to them directly, SS/DCF would treat those funds as </a:t>
            </a:r>
            <a:r>
              <a:rPr lang="en-US" altLang="en-US" sz="2200" b="1" dirty="0">
                <a:latin typeface="+mn-lt"/>
                <a:cs typeface="Arial" charset="0"/>
              </a:rPr>
              <a:t>income</a:t>
            </a:r>
            <a:r>
              <a:rPr lang="en-US" altLang="en-US" sz="2200" dirty="0">
                <a:latin typeface="+mn-lt"/>
                <a:cs typeface="Arial" charset="0"/>
              </a:rPr>
              <a:t> to the person with a disability and disqualify them based on being over income (remember their benefits are typically both income and asset based)	.</a:t>
            </a:r>
          </a:p>
          <a:p>
            <a:pPr>
              <a:spcBef>
                <a:spcPct val="40000"/>
              </a:spcBef>
              <a:defRPr/>
            </a:pPr>
            <a:r>
              <a:rPr lang="en-US" altLang="en-US" sz="2200" dirty="0">
                <a:latin typeface="+mn-lt"/>
                <a:cs typeface="Arial" charset="0"/>
              </a:rPr>
              <a:t>Tru Link card: funded by the SNT for expenses of the person with a disability (trulinkfinancial.com).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272762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6D673-CC0A-46E4-0EB3-5F53FD53D326}"/>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3AA1AE75-1928-B0E0-530D-82ADAA140C76}"/>
              </a:ext>
            </a:extLst>
          </p:cNvPr>
          <p:cNvSpPr>
            <a:spLocks noGrp="1" noChangeArrowheads="1"/>
          </p:cNvSpPr>
          <p:nvPr>
            <p:ph type="title" idx="4294967295"/>
          </p:nvPr>
        </p:nvSpPr>
        <p:spPr>
          <a:xfrm>
            <a:off x="290145" y="400050"/>
            <a:ext cx="7696895" cy="1143000"/>
          </a:xfrm>
          <a:solidFill>
            <a:srgbClr val="028D7C"/>
          </a:solidFill>
        </p:spPr>
        <p:txBody>
          <a:bodyPr rtlCol="0">
            <a:normAutofit/>
          </a:bodyPr>
          <a:lstStyle/>
          <a:p>
            <a:pPr eaLnBrk="1" fontAlgn="auto" hangingPunct="1">
              <a:spcAft>
                <a:spcPts val="0"/>
              </a:spcAft>
              <a:defRPr/>
            </a:pPr>
            <a:r>
              <a:rPr lang="en-US" b="1" dirty="0">
                <a:solidFill>
                  <a:srgbClr val="002060"/>
                </a:solidFill>
                <a:latin typeface="+mj-lt"/>
              </a:rPr>
              <a:t>Who benefits from the SNT?</a:t>
            </a:r>
          </a:p>
        </p:txBody>
      </p:sp>
      <p:sp>
        <p:nvSpPr>
          <p:cNvPr id="15363" name="Rectangle 3">
            <a:extLst>
              <a:ext uri="{FF2B5EF4-FFF2-40B4-BE49-F238E27FC236}">
                <a16:creationId xmlns:a16="http://schemas.microsoft.com/office/drawing/2014/main" id="{9A967AD4-CC7A-4BD5-EECF-64E2175DFAEB}"/>
              </a:ext>
            </a:extLst>
          </p:cNvPr>
          <p:cNvSpPr>
            <a:spLocks noGrp="1" noChangeArrowheads="1"/>
          </p:cNvSpPr>
          <p:nvPr>
            <p:ph type="body" idx="4294967295"/>
          </p:nvPr>
        </p:nvSpPr>
        <p:spPr>
          <a:xfrm>
            <a:off x="457200" y="1756026"/>
            <a:ext cx="8686800" cy="3913187"/>
          </a:xfrm>
        </p:spPr>
        <p:txBody>
          <a:bodyPr>
            <a:normAutofit/>
          </a:bodyPr>
          <a:lstStyle/>
          <a:p>
            <a:pPr>
              <a:spcBef>
                <a:spcPct val="40000"/>
              </a:spcBef>
              <a:defRPr/>
            </a:pPr>
            <a:r>
              <a:rPr lang="en-US" altLang="en-US" sz="2200" dirty="0">
                <a:latin typeface="+mn-lt"/>
                <a:cs typeface="Arial" charset="0"/>
              </a:rPr>
              <a:t>Sole benefit or primary benefit is the person with a disability (not a whole family and/or friends, etc.)</a:t>
            </a:r>
          </a:p>
          <a:p>
            <a:pPr marL="0" indent="0">
              <a:spcBef>
                <a:spcPct val="40000"/>
              </a:spcBef>
              <a:buNone/>
              <a:defRPr/>
            </a:pPr>
            <a:r>
              <a:rPr lang="en-US" altLang="en-US" sz="2200" dirty="0">
                <a:latin typeface="+mn-lt"/>
                <a:cs typeface="Arial" charset="0"/>
              </a:rPr>
              <a:t>      Example:</a:t>
            </a:r>
          </a:p>
          <a:p>
            <a:pPr lvl="1">
              <a:spcBef>
                <a:spcPct val="40000"/>
              </a:spcBef>
              <a:defRPr/>
            </a:pPr>
            <a:r>
              <a:rPr lang="en-US" altLang="en-US" sz="2200" dirty="0">
                <a:latin typeface="+mn-lt"/>
                <a:cs typeface="Arial" charset="0"/>
              </a:rPr>
              <a:t>Can it pay for a caregiver to accompany the person to Disney? Yes.</a:t>
            </a:r>
          </a:p>
          <a:p>
            <a:pPr lvl="1">
              <a:spcBef>
                <a:spcPct val="40000"/>
              </a:spcBef>
              <a:defRPr/>
            </a:pPr>
            <a:r>
              <a:rPr lang="en-US" altLang="en-US" sz="2200" dirty="0">
                <a:latin typeface="+mn-lt"/>
                <a:cs typeface="Arial" charset="0"/>
              </a:rPr>
              <a:t>Will it pay for 12 people to accompany the person? No.</a:t>
            </a:r>
          </a:p>
        </p:txBody>
      </p:sp>
      <p:pic>
        <p:nvPicPr>
          <p:cNvPr id="4" name="Picture 3">
            <a:extLst>
              <a:ext uri="{FF2B5EF4-FFF2-40B4-BE49-F238E27FC236}">
                <a16:creationId xmlns:a16="http://schemas.microsoft.com/office/drawing/2014/main" id="{4526A87A-A671-95F1-19A8-42E2CECF9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203211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07390" y="212969"/>
            <a:ext cx="8936610" cy="1143000"/>
          </a:xfrm>
          <a:solidFill>
            <a:srgbClr val="028D7C"/>
          </a:solidFill>
        </p:spPr>
        <p:txBody>
          <a:bodyPr rtlCol="0">
            <a:normAutofit fontScale="90000"/>
          </a:bodyPr>
          <a:lstStyle/>
          <a:p>
            <a:pPr eaLnBrk="1" fontAlgn="auto" hangingPunct="1">
              <a:spcAft>
                <a:spcPts val="0"/>
              </a:spcAft>
              <a:defRPr/>
            </a:pPr>
            <a:r>
              <a:rPr lang="en-US" b="1" dirty="0">
                <a:solidFill>
                  <a:srgbClr val="002060"/>
                </a:solidFill>
                <a:latin typeface="+mj-lt"/>
              </a:rPr>
              <a:t>What are Some of the Expenses That a SNT Can Pay? </a:t>
            </a:r>
          </a:p>
        </p:txBody>
      </p:sp>
      <p:sp>
        <p:nvSpPr>
          <p:cNvPr id="15363" name="Rectangle 3"/>
          <p:cNvSpPr>
            <a:spLocks noGrp="1" noChangeArrowheads="1"/>
          </p:cNvSpPr>
          <p:nvPr>
            <p:ph type="body" idx="4294967295"/>
          </p:nvPr>
        </p:nvSpPr>
        <p:spPr>
          <a:xfrm>
            <a:off x="457200" y="1598613"/>
            <a:ext cx="8467725" cy="4065117"/>
          </a:xfrm>
        </p:spPr>
        <p:txBody>
          <a:bodyPr>
            <a:normAutofit lnSpcReduction="10000"/>
          </a:bodyPr>
          <a:lstStyle/>
          <a:p>
            <a:pPr>
              <a:spcBef>
                <a:spcPct val="40000"/>
              </a:spcBef>
              <a:defRPr/>
            </a:pPr>
            <a:r>
              <a:rPr lang="en-US" altLang="en-US" dirty="0">
                <a:latin typeface="+mn-lt"/>
                <a:cs typeface="Arial" charset="0"/>
              </a:rPr>
              <a:t>Home renovations generally, and to accommodate the disability of the beneficiary.</a:t>
            </a:r>
          </a:p>
          <a:p>
            <a:pPr>
              <a:spcBef>
                <a:spcPct val="40000"/>
              </a:spcBef>
              <a:defRPr/>
            </a:pPr>
            <a:r>
              <a:rPr lang="en-US" altLang="en-US" dirty="0">
                <a:latin typeface="+mn-lt"/>
                <a:cs typeface="Arial" charset="0"/>
              </a:rPr>
              <a:t>Rental expenses and/or taxes and maintenance on the home.</a:t>
            </a:r>
          </a:p>
          <a:p>
            <a:pPr>
              <a:spcBef>
                <a:spcPct val="40000"/>
              </a:spcBef>
              <a:defRPr/>
            </a:pPr>
            <a:r>
              <a:rPr lang="en-US" altLang="en-US" dirty="0">
                <a:latin typeface="+mn-lt"/>
                <a:cs typeface="Arial" charset="0"/>
              </a:rPr>
              <a:t>Supplemental medical and dental expenses (not covered or paid for by Medicare/Medicaid).</a:t>
            </a:r>
          </a:p>
          <a:p>
            <a:pPr>
              <a:spcBef>
                <a:spcPct val="40000"/>
              </a:spcBef>
              <a:defRPr/>
            </a:pPr>
            <a:r>
              <a:rPr lang="en-US" altLang="en-US" dirty="0">
                <a:latin typeface="+mn-lt"/>
                <a:cs typeface="Arial" charset="0"/>
              </a:rPr>
              <a:t>Purchase medical insurance (you can buy better insurance).</a:t>
            </a:r>
          </a:p>
          <a:p>
            <a:pPr>
              <a:spcBef>
                <a:spcPct val="40000"/>
              </a:spcBef>
              <a:defRPr/>
            </a:pPr>
            <a:r>
              <a:rPr lang="en-US" altLang="en-US" dirty="0">
                <a:latin typeface="+mn-lt"/>
                <a:cs typeface="Arial" charset="0"/>
              </a:rPr>
              <a:t>Quality of life items, including electronic equipment (very broad:  mobile and land-based phones, computer, iPad, laptop, television, streaming services), etc.</a:t>
            </a:r>
          </a:p>
          <a:p>
            <a:pPr>
              <a:spcBef>
                <a:spcPct val="40000"/>
              </a:spcBef>
              <a:defRPr/>
            </a:pPr>
            <a:r>
              <a:rPr lang="en-US" altLang="en-US" dirty="0">
                <a:latin typeface="+mn-lt"/>
                <a:cs typeface="Arial" charset="0"/>
              </a:rPr>
              <a:t>Care Manager, Residential Caregiver (compensation and expenses).</a:t>
            </a:r>
          </a:p>
          <a:p>
            <a:pPr>
              <a:spcBef>
                <a:spcPct val="40000"/>
              </a:spcBef>
              <a:defRPr/>
            </a:pPr>
            <a:r>
              <a:rPr lang="en-US" altLang="en-US" dirty="0">
                <a:latin typeface="+mn-lt"/>
                <a:cs typeface="Arial" charset="0"/>
              </a:rPr>
              <a:t>Regular contact with the beneficiary for family members.</a:t>
            </a:r>
          </a:p>
          <a:p>
            <a:pPr marL="0" indent="0">
              <a:spcBef>
                <a:spcPct val="40000"/>
              </a:spcBef>
              <a:buNone/>
              <a:defRPr/>
            </a:pPr>
            <a:endParaRPr lang="en-US" altLang="en-US" sz="2400" dirty="0">
              <a:latin typeface="+mn-lt"/>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280212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 y="-279051"/>
            <a:ext cx="9155723" cy="60000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6" y="5720999"/>
            <a:ext cx="9144000" cy="1194270"/>
          </a:xfrm>
          <a:prstGeom prst="rect">
            <a:avLst/>
          </a:prstGeom>
        </p:spPr>
      </p:pic>
      <p:sp>
        <p:nvSpPr>
          <p:cNvPr id="4" name="TextBox 3">
            <a:extLst>
              <a:ext uri="{FF2B5EF4-FFF2-40B4-BE49-F238E27FC236}">
                <a16:creationId xmlns:a16="http://schemas.microsoft.com/office/drawing/2014/main" id="{1A7ACA28-511E-0A24-306F-37F449D63C36}"/>
              </a:ext>
            </a:extLst>
          </p:cNvPr>
          <p:cNvSpPr txBox="1"/>
          <p:nvPr/>
        </p:nvSpPr>
        <p:spPr>
          <a:xfrm>
            <a:off x="2149268" y="5841050"/>
            <a:ext cx="1055405" cy="369332"/>
          </a:xfrm>
          <a:prstGeom prst="rect">
            <a:avLst/>
          </a:prstGeom>
          <a:noFill/>
        </p:spPr>
        <p:txBody>
          <a:bodyPr wrap="square" rtlCol="0">
            <a:spAutoFit/>
          </a:bodyPr>
          <a:lstStyle/>
          <a:p>
            <a:r>
              <a:rPr lang="en-US" b="1" dirty="0">
                <a:solidFill>
                  <a:srgbClr val="002060"/>
                </a:solidFill>
              </a:rPr>
              <a:t>The Why</a:t>
            </a:r>
          </a:p>
        </p:txBody>
      </p:sp>
    </p:spTree>
    <p:extLst>
      <p:ext uri="{BB962C8B-B14F-4D97-AF65-F5344CB8AC3E}">
        <p14:creationId xmlns:p14="http://schemas.microsoft.com/office/powerpoint/2010/main" val="355335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2FAB4-9226-33C2-64DF-0A2E53B3497C}"/>
              </a:ext>
            </a:extLst>
          </p:cNvPr>
          <p:cNvSpPr txBox="1"/>
          <p:nvPr/>
        </p:nvSpPr>
        <p:spPr>
          <a:xfrm>
            <a:off x="100012" y="1145560"/>
            <a:ext cx="8801100" cy="4093428"/>
          </a:xfrm>
          <a:prstGeom prst="rect">
            <a:avLst/>
          </a:prstGeom>
          <a:noFill/>
        </p:spPr>
        <p:txBody>
          <a:bodyPr wrap="square" rtlCol="0">
            <a:spAutoFit/>
          </a:bodyPr>
          <a:lstStyle/>
          <a:p>
            <a:pPr marL="742950" lvl="1" indent="-285750" fontAlgn="base">
              <a:buFont typeface="Arial" panose="020B0604020202020204" pitchFamily="34" charset="0"/>
              <a:buChar char="•"/>
            </a:pPr>
            <a:r>
              <a:rPr lang="en-US" sz="2200" dirty="0">
                <a:solidFill>
                  <a:srgbClr val="002060"/>
                </a:solidFill>
              </a:rPr>
              <a:t>Their physical condition.</a:t>
            </a:r>
          </a:p>
          <a:p>
            <a:pPr marL="742950" lvl="1" indent="-285750" fontAlgn="base">
              <a:buFont typeface="Arial" panose="020B0604020202020204" pitchFamily="34" charset="0"/>
              <a:buChar char="•"/>
            </a:pPr>
            <a:r>
              <a:rPr lang="en-US" sz="2200" dirty="0">
                <a:solidFill>
                  <a:srgbClr val="002060"/>
                </a:solidFill>
              </a:rPr>
              <a:t>Educational, residential, vocational, and training opportunities.  </a:t>
            </a:r>
          </a:p>
          <a:p>
            <a:pPr marL="742950" lvl="1" indent="-285750" fontAlgn="base">
              <a:buFont typeface="Arial" panose="020B0604020202020204" pitchFamily="34" charset="0"/>
              <a:buChar char="•"/>
            </a:pPr>
            <a:r>
              <a:rPr lang="en-US" sz="2200" dirty="0">
                <a:solidFill>
                  <a:srgbClr val="002060"/>
                </a:solidFill>
              </a:rPr>
              <a:t>Recreational, leisure, and social needs.</a:t>
            </a:r>
          </a:p>
          <a:p>
            <a:pPr marL="742950" lvl="1" indent="-285750" fontAlgn="base">
              <a:buFont typeface="Arial" panose="020B0604020202020204" pitchFamily="34" charset="0"/>
              <a:buChar char="•"/>
            </a:pPr>
            <a:r>
              <a:rPr lang="en-US" sz="2200" dirty="0">
                <a:solidFill>
                  <a:srgbClr val="002060"/>
                </a:solidFill>
              </a:rPr>
              <a:t>Appropriateness of existing program services.</a:t>
            </a:r>
          </a:p>
          <a:p>
            <a:pPr marL="742950" lvl="1" indent="-285750" fontAlgn="base">
              <a:buFont typeface="Arial" panose="020B0604020202020204" pitchFamily="34" charset="0"/>
              <a:buChar char="•"/>
            </a:pPr>
            <a:r>
              <a:rPr lang="en-US" sz="2200" dirty="0">
                <a:solidFill>
                  <a:srgbClr val="002060"/>
                </a:solidFill>
              </a:rPr>
              <a:t>Laws and administrative practices relating to various public benefit programs, because the Beneficiary may not have a reasonable chance of earning sufficient income to support himself, so it is essential that these benefits be secured.</a:t>
            </a:r>
          </a:p>
          <a:p>
            <a:pPr marL="742950" lvl="1" indent="-285750" fontAlgn="base">
              <a:buFont typeface="Arial" panose="020B0604020202020204" pitchFamily="34" charset="0"/>
              <a:buChar char="•"/>
            </a:pPr>
            <a:r>
              <a:rPr lang="en-US" sz="2200" dirty="0">
                <a:solidFill>
                  <a:srgbClr val="002060"/>
                </a:solidFill>
              </a:rPr>
              <a:t>Legal rights, treatment in accord with his needs, payment of a fair wage for work performed, and, if deemed to have the capacity, the right to vote and to marry.</a:t>
            </a:r>
          </a:p>
          <a:p>
            <a:endParaRPr lang="en-US" dirty="0"/>
          </a:p>
        </p:txBody>
      </p:sp>
      <p:sp>
        <p:nvSpPr>
          <p:cNvPr id="3" name="TextBox 2">
            <a:extLst>
              <a:ext uri="{FF2B5EF4-FFF2-40B4-BE49-F238E27FC236}">
                <a16:creationId xmlns:a16="http://schemas.microsoft.com/office/drawing/2014/main" id="{AEA614B6-D395-BA54-54BC-8CB826C329F0}"/>
              </a:ext>
            </a:extLst>
          </p:cNvPr>
          <p:cNvSpPr txBox="1"/>
          <p:nvPr/>
        </p:nvSpPr>
        <p:spPr>
          <a:xfrm>
            <a:off x="209550" y="219075"/>
            <a:ext cx="8582025" cy="1015663"/>
          </a:xfrm>
          <a:prstGeom prst="rect">
            <a:avLst/>
          </a:prstGeom>
          <a:noFill/>
        </p:spPr>
        <p:txBody>
          <a:bodyPr wrap="square" rtlCol="0">
            <a:spAutoFit/>
          </a:bodyPr>
          <a:lstStyle/>
          <a:p>
            <a:r>
              <a:rPr lang="en-US" altLang="en-US" sz="4200" b="1" dirty="0">
                <a:solidFill>
                  <a:srgbClr val="002060"/>
                </a:solidFill>
                <a:latin typeface="+mj-lt"/>
                <a:cs typeface="Arial" charset="0"/>
              </a:rPr>
              <a:t>Annual evaluation of needs</a:t>
            </a:r>
          </a:p>
          <a:p>
            <a:endParaRPr lang="en-US" dirty="0"/>
          </a:p>
        </p:txBody>
      </p:sp>
    </p:spTree>
    <p:extLst>
      <p:ext uri="{BB962C8B-B14F-4D97-AF65-F5344CB8AC3E}">
        <p14:creationId xmlns:p14="http://schemas.microsoft.com/office/powerpoint/2010/main" val="13488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CF59-3FE0-9695-4E5D-42375F242067}"/>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EF7F9BAD-8089-5DD4-27C8-C806FB80965C}"/>
              </a:ext>
            </a:extLst>
          </p:cNvPr>
          <p:cNvSpPr>
            <a:spLocks noGrp="1" noChangeArrowheads="1"/>
          </p:cNvSpPr>
          <p:nvPr>
            <p:ph type="title" idx="4294967295"/>
          </p:nvPr>
        </p:nvSpPr>
        <p:spPr>
          <a:xfrm>
            <a:off x="207390" y="212969"/>
            <a:ext cx="8936610" cy="1143000"/>
          </a:xfrm>
          <a:solidFill>
            <a:srgbClr val="028D7C"/>
          </a:solidFill>
        </p:spPr>
        <p:txBody>
          <a:bodyPr rtlCol="0">
            <a:normAutofit/>
          </a:bodyPr>
          <a:lstStyle/>
          <a:p>
            <a:pPr eaLnBrk="1" fontAlgn="auto" hangingPunct="1">
              <a:spcAft>
                <a:spcPts val="0"/>
              </a:spcAft>
              <a:defRPr/>
            </a:pPr>
            <a:r>
              <a:rPr lang="en-US" b="1" dirty="0">
                <a:solidFill>
                  <a:srgbClr val="002060"/>
                </a:solidFill>
                <a:latin typeface="+mj-lt"/>
              </a:rPr>
              <a:t>What else can a SNT Can Pay? </a:t>
            </a:r>
          </a:p>
        </p:txBody>
      </p:sp>
      <p:sp>
        <p:nvSpPr>
          <p:cNvPr id="15363" name="Rectangle 3">
            <a:extLst>
              <a:ext uri="{FF2B5EF4-FFF2-40B4-BE49-F238E27FC236}">
                <a16:creationId xmlns:a16="http://schemas.microsoft.com/office/drawing/2014/main" id="{C4EE30B2-3668-F7E8-0E01-6F2EE27C9A1E}"/>
              </a:ext>
            </a:extLst>
          </p:cNvPr>
          <p:cNvSpPr>
            <a:spLocks noGrp="1" noChangeArrowheads="1"/>
          </p:cNvSpPr>
          <p:nvPr>
            <p:ph type="body" idx="4294967295"/>
          </p:nvPr>
        </p:nvSpPr>
        <p:spPr>
          <a:xfrm>
            <a:off x="452437" y="1266825"/>
            <a:ext cx="8239125" cy="4768379"/>
          </a:xfrm>
        </p:spPr>
        <p:txBody>
          <a:bodyPr>
            <a:normAutofit fontScale="62500" lnSpcReduction="20000"/>
          </a:bodyPr>
          <a:lstStyle/>
          <a:p>
            <a:pPr>
              <a:spcBef>
                <a:spcPct val="40000"/>
              </a:spcBef>
              <a:defRPr/>
            </a:pPr>
            <a:r>
              <a:rPr lang="en-US" altLang="en-US" sz="3100" dirty="0">
                <a:latin typeface="+mn-lt"/>
                <a:cs typeface="Arial" charset="0"/>
              </a:rPr>
              <a:t>Life insurance on the caregiver.</a:t>
            </a:r>
          </a:p>
          <a:p>
            <a:pPr>
              <a:spcBef>
                <a:spcPct val="40000"/>
              </a:spcBef>
              <a:defRPr/>
            </a:pPr>
            <a:r>
              <a:rPr lang="en-US" altLang="en-US" sz="3100" dirty="0">
                <a:latin typeface="+mn-lt"/>
                <a:cs typeface="Arial" charset="0"/>
              </a:rPr>
              <a:t>Vacations (including non-refundable airline tickets), cultural events, concerts, and sporting events.</a:t>
            </a:r>
          </a:p>
          <a:p>
            <a:pPr>
              <a:spcBef>
                <a:spcPct val="40000"/>
              </a:spcBef>
              <a:defRPr/>
            </a:pPr>
            <a:r>
              <a:rPr lang="en-US" altLang="en-US" sz="3100" dirty="0">
                <a:latin typeface="+mn-lt"/>
                <a:cs typeface="Arial" charset="0"/>
              </a:rPr>
              <a:t>Vehicle (including insurance, maintenance, etc.)</a:t>
            </a:r>
          </a:p>
          <a:p>
            <a:pPr>
              <a:spcBef>
                <a:spcPct val="40000"/>
              </a:spcBef>
              <a:defRPr/>
            </a:pPr>
            <a:r>
              <a:rPr lang="en-US" altLang="en-US" sz="3100" dirty="0">
                <a:latin typeface="+mn-lt"/>
                <a:cs typeface="Arial" charset="0"/>
              </a:rPr>
              <a:t>Professional expenses (lawyers, CPAs, etc.)</a:t>
            </a:r>
          </a:p>
          <a:p>
            <a:pPr>
              <a:spcBef>
                <a:spcPct val="40000"/>
              </a:spcBef>
              <a:defRPr/>
            </a:pPr>
            <a:r>
              <a:rPr lang="en-US" altLang="en-US" sz="3100" dirty="0">
                <a:latin typeface="+mn-lt"/>
                <a:cs typeface="Arial" charset="0"/>
              </a:rPr>
              <a:t>Tax payments.</a:t>
            </a:r>
          </a:p>
          <a:p>
            <a:pPr>
              <a:spcBef>
                <a:spcPct val="40000"/>
              </a:spcBef>
              <a:defRPr/>
            </a:pPr>
            <a:r>
              <a:rPr lang="en-US" altLang="en-US" sz="3100" dirty="0">
                <a:latin typeface="+mn-lt"/>
                <a:cs typeface="Arial" charset="0"/>
              </a:rPr>
              <a:t>Anything to improve the quality of life of the person with a disability?</a:t>
            </a:r>
          </a:p>
          <a:p>
            <a:pPr lvl="1">
              <a:spcBef>
                <a:spcPct val="40000"/>
              </a:spcBef>
              <a:defRPr/>
            </a:pPr>
            <a:r>
              <a:rPr lang="en-US" altLang="en-US" sz="3100" dirty="0">
                <a:latin typeface="+mn-lt"/>
                <a:cs typeface="Arial" charset="0"/>
              </a:rPr>
              <a:t>Semi-private or private rooms.</a:t>
            </a:r>
          </a:p>
          <a:p>
            <a:pPr lvl="1">
              <a:spcBef>
                <a:spcPct val="40000"/>
              </a:spcBef>
              <a:defRPr/>
            </a:pPr>
            <a:r>
              <a:rPr lang="en-US" altLang="en-US" sz="3100" dirty="0">
                <a:latin typeface="+mn-lt"/>
                <a:cs typeface="Arial" charset="0"/>
              </a:rPr>
              <a:t>Subscriptions to magazines, newspapers, etc.</a:t>
            </a:r>
          </a:p>
          <a:p>
            <a:pPr>
              <a:spcBef>
                <a:spcPct val="40000"/>
              </a:spcBef>
              <a:defRPr/>
            </a:pPr>
            <a:r>
              <a:rPr lang="en-US" altLang="en-US" sz="3100" dirty="0">
                <a:latin typeface="+mn-lt"/>
                <a:cs typeface="Arial" charset="0"/>
              </a:rPr>
              <a:t>Preneed funeral plan.</a:t>
            </a:r>
          </a:p>
          <a:p>
            <a:pPr>
              <a:spcBef>
                <a:spcPct val="40000"/>
              </a:spcBef>
              <a:defRPr/>
            </a:pPr>
            <a:r>
              <a:rPr lang="en-US" altLang="en-US" sz="3100" b="1" dirty="0">
                <a:latin typeface="+mn-lt"/>
                <a:cs typeface="Arial" charset="0"/>
              </a:rPr>
              <a:t>IF THE PERSON IS NOT ON SSI, the SNT </a:t>
            </a:r>
            <a:r>
              <a:rPr lang="en-US" altLang="en-US" sz="3100" dirty="0">
                <a:latin typeface="+mn-lt"/>
                <a:cs typeface="Arial" charset="0"/>
              </a:rPr>
              <a:t>can directly pay for food and shelter (rent, etc.) expenses.</a:t>
            </a:r>
          </a:p>
          <a:p>
            <a:pPr marL="0" indent="0">
              <a:spcBef>
                <a:spcPct val="40000"/>
              </a:spcBef>
              <a:buNone/>
              <a:defRPr/>
            </a:pPr>
            <a:endParaRPr lang="en-US" altLang="en-US" sz="2400" dirty="0">
              <a:latin typeface="+mn-lt"/>
              <a:cs typeface="Arial" charset="0"/>
            </a:endParaRPr>
          </a:p>
        </p:txBody>
      </p:sp>
      <p:pic>
        <p:nvPicPr>
          <p:cNvPr id="4" name="Picture 3">
            <a:extLst>
              <a:ext uri="{FF2B5EF4-FFF2-40B4-BE49-F238E27FC236}">
                <a16:creationId xmlns:a16="http://schemas.microsoft.com/office/drawing/2014/main" id="{2AA6F57A-9733-8E73-EC39-CE92FE441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306647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301100" y="402968"/>
            <a:ext cx="8503920" cy="548640"/>
          </a:xfrm>
          <a:prstGeom prst="rect">
            <a:avLst/>
          </a:prstGeom>
          <a:ln>
            <a:noFill/>
          </a:ln>
        </p:spPr>
        <p:txBody>
          <a:bodyPr vert="horz" anchor="ctr"/>
          <a:lstStyle>
            <a:lvl1pPr marL="0" indent="0" algn="l" defTabSz="457200" rtl="0" eaLnBrk="1" latinLnBrk="0" hangingPunct="1">
              <a:spcBef>
                <a:spcPct val="20000"/>
              </a:spcBef>
              <a:buFontTx/>
              <a:buNone/>
              <a:defRPr sz="3200" b="0" i="0" kern="1200">
                <a:solidFill>
                  <a:srgbClr val="0076A8"/>
                </a:solidFill>
                <a:latin typeface="L Akzidenz Grotesk Light"/>
                <a:ea typeface="+mn-ea"/>
                <a:cs typeface="L Akzidenz Grotesk Light"/>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b="1" dirty="0">
                <a:solidFill>
                  <a:srgbClr val="002060"/>
                </a:solidFill>
                <a:latin typeface="+mj-lt"/>
              </a:rPr>
              <a:t>Qualified Disability Expenses (ABLE)</a:t>
            </a:r>
          </a:p>
        </p:txBody>
      </p:sp>
      <p:sp>
        <p:nvSpPr>
          <p:cNvPr id="9" name="Text Placeholder 2"/>
          <p:cNvSpPr txBox="1">
            <a:spLocks/>
          </p:cNvSpPr>
          <p:nvPr/>
        </p:nvSpPr>
        <p:spPr>
          <a:xfrm>
            <a:off x="301098" y="947673"/>
            <a:ext cx="8628590" cy="365760"/>
          </a:xfrm>
          <a:prstGeom prst="rect">
            <a:avLst/>
          </a:prstGeom>
          <a:ln>
            <a:noFill/>
          </a:ln>
        </p:spPr>
        <p:txBody>
          <a:bodyPr vert="horz" anchor="t"/>
          <a:lstStyle>
            <a:lvl1pPr marL="0" indent="0" algn="l" defTabSz="457200" rtl="0" eaLnBrk="1" latinLnBrk="0" hangingPunct="1">
              <a:spcBef>
                <a:spcPct val="20000"/>
              </a:spcBef>
              <a:buFont typeface="Arial"/>
              <a:buNone/>
              <a:defRPr sz="1800" kern="1200">
                <a:solidFill>
                  <a:srgbClr val="60205C"/>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solidFill>
                  <a:srgbClr val="002060"/>
                </a:solidFill>
                <a:latin typeface="+mn-lt"/>
              </a:rPr>
              <a:t>Relates to disability and maintains/improves health, independence, or quality of life</a:t>
            </a:r>
          </a:p>
        </p:txBody>
      </p:sp>
      <p:sp>
        <p:nvSpPr>
          <p:cNvPr id="10" name="Text Placeholder 3"/>
          <p:cNvSpPr txBox="1">
            <a:spLocks/>
          </p:cNvSpPr>
          <p:nvPr/>
        </p:nvSpPr>
        <p:spPr>
          <a:xfrm>
            <a:off x="301099" y="1426528"/>
            <a:ext cx="8503920" cy="3657600"/>
          </a:xfrm>
          <a:prstGeom prst="rect">
            <a:avLst/>
          </a:prstGeom>
          <a:ln>
            <a:noFill/>
          </a:ln>
        </p:spPr>
        <p:txBody>
          <a:bodyPr vert="horz"/>
          <a:lstStyle>
            <a:lvl1pPr marL="0" indent="0" algn="l" defTabSz="457200" rtl="0" eaLnBrk="1" latinLnBrk="0" hangingPunct="1">
              <a:spcBef>
                <a:spcPct val="20000"/>
              </a:spcBef>
              <a:buFont typeface="Arial"/>
              <a:buNone/>
              <a:defRPr sz="1600" kern="1200">
                <a:solidFill>
                  <a:srgbClr val="888B8D"/>
                </a:solidFill>
                <a:latin typeface="L Akzidenz Grotesk Light"/>
                <a:ea typeface="+mn-ea"/>
                <a:cs typeface="L Akzidenz Grotesk Light"/>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dirty="0">
                <a:solidFill>
                  <a:srgbClr val="002060"/>
                </a:solidFill>
                <a:latin typeface="+mn-lt"/>
              </a:rPr>
              <a:t>Qualified disability expenses, including “living expenses,” are not required to be medically necessary or to be limited for the sole benefit of the individual with a disability.</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487" y="2685604"/>
            <a:ext cx="8321040" cy="2559980"/>
          </a:xfrm>
          <a:prstGeom prst="rect">
            <a:avLst/>
          </a:prstGeom>
        </p:spPr>
      </p:pic>
    </p:spTree>
    <p:extLst>
      <p:ext uri="{BB962C8B-B14F-4D97-AF65-F5344CB8AC3E}">
        <p14:creationId xmlns:p14="http://schemas.microsoft.com/office/powerpoint/2010/main" val="400300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36281" y="254977"/>
            <a:ext cx="8936610" cy="1143000"/>
          </a:xfrm>
          <a:solidFill>
            <a:srgbClr val="028D7C"/>
          </a:solidFill>
        </p:spPr>
        <p:txBody>
          <a:bodyPr rtlCol="0">
            <a:normAutofit fontScale="90000"/>
          </a:bodyPr>
          <a:lstStyle/>
          <a:p>
            <a:pPr eaLnBrk="1" fontAlgn="auto" hangingPunct="1">
              <a:spcAft>
                <a:spcPts val="0"/>
              </a:spcAft>
              <a:defRPr/>
            </a:pPr>
            <a:r>
              <a:rPr lang="en-US" b="1" dirty="0">
                <a:solidFill>
                  <a:srgbClr val="002060"/>
                </a:solidFill>
                <a:latin typeface="+mj-lt"/>
              </a:rPr>
              <a:t>What Are Some of the Expenses That a SNT Cannot/Should Not Pay/Do? </a:t>
            </a:r>
          </a:p>
        </p:txBody>
      </p:sp>
      <p:sp>
        <p:nvSpPr>
          <p:cNvPr id="15363" name="Rectangle 3"/>
          <p:cNvSpPr>
            <a:spLocks noGrp="1" noChangeArrowheads="1"/>
          </p:cNvSpPr>
          <p:nvPr>
            <p:ph type="body" idx="4294967295"/>
          </p:nvPr>
        </p:nvSpPr>
        <p:spPr>
          <a:xfrm>
            <a:off x="391182" y="1508394"/>
            <a:ext cx="8686800" cy="4155336"/>
          </a:xfrm>
        </p:spPr>
        <p:txBody>
          <a:bodyPr>
            <a:noAutofit/>
          </a:bodyPr>
          <a:lstStyle/>
          <a:p>
            <a:pPr>
              <a:spcBef>
                <a:spcPct val="40000"/>
              </a:spcBef>
              <a:defRPr/>
            </a:pPr>
            <a:r>
              <a:rPr lang="en-US" altLang="en-US" sz="2200" dirty="0">
                <a:latin typeface="+mn-lt"/>
                <a:cs typeface="Arial" charset="0"/>
              </a:rPr>
              <a:t>Anything that government benefits can/should pay FIRST!</a:t>
            </a:r>
          </a:p>
          <a:p>
            <a:pPr>
              <a:spcBef>
                <a:spcPct val="40000"/>
              </a:spcBef>
              <a:defRPr/>
            </a:pPr>
            <a:r>
              <a:rPr lang="en-US" altLang="en-US" sz="2200" dirty="0">
                <a:latin typeface="+mn-lt"/>
                <a:cs typeface="Arial" charset="0"/>
              </a:rPr>
              <a:t>Again, not cash, gifts cards or gift certificates to the person with a disability.</a:t>
            </a:r>
          </a:p>
          <a:p>
            <a:pPr>
              <a:spcBef>
                <a:spcPct val="40000"/>
              </a:spcBef>
              <a:defRPr/>
            </a:pPr>
            <a:r>
              <a:rPr lang="en-US" altLang="en-US" sz="2200" dirty="0">
                <a:latin typeface="+mn-lt"/>
                <a:cs typeface="Arial" charset="0"/>
              </a:rPr>
              <a:t>Payments of rent/mortgage, property taxes, homeowners’ insurance, utilities, food, clothing, etc. </a:t>
            </a:r>
          </a:p>
          <a:p>
            <a:pPr>
              <a:spcBef>
                <a:spcPct val="40000"/>
              </a:spcBef>
              <a:defRPr/>
            </a:pPr>
            <a:r>
              <a:rPr lang="en-US" altLang="en-US" sz="2200" dirty="0">
                <a:latin typeface="+mn-lt"/>
                <a:cs typeface="Arial" charset="0"/>
              </a:rPr>
              <a:t>Payment of these expenses can be treated as income to the person with a disability and therefore, at best, reduce their monthly SSI distributions and, in the worst case, eliminate their eligibility to Medicaid and other programs that may be critical for their long-term care . If they are not on SSI or means-tested benefits, the rules are different.</a:t>
            </a:r>
          </a:p>
          <a:p>
            <a:pPr>
              <a:spcBef>
                <a:spcPct val="40000"/>
              </a:spcBef>
              <a:defRPr/>
            </a:pPr>
            <a:r>
              <a:rPr lang="en-US" altLang="en-US" sz="2200" dirty="0">
                <a:latin typeface="+mn-lt"/>
                <a:cs typeface="Arial" charset="0"/>
              </a:rPr>
              <a:t>Credit card bills of the person with a disability.</a:t>
            </a:r>
          </a:p>
          <a:p>
            <a:pPr>
              <a:spcBef>
                <a:spcPct val="40000"/>
              </a:spcBef>
              <a:defRPr/>
            </a:pPr>
            <a:r>
              <a:rPr lang="en-US" altLang="en-US" sz="2200" dirty="0">
                <a:latin typeface="+mn-lt"/>
                <a:cs typeface="Arial" charset="0"/>
              </a:rPr>
              <a:t>Lottery tickets, diamond jewelry?? No.</a:t>
            </a:r>
          </a:p>
          <a:p>
            <a:pPr>
              <a:spcBef>
                <a:spcPct val="40000"/>
              </a:spcBef>
              <a:defRPr/>
            </a:pPr>
            <a:endParaRPr lang="en-US" altLang="en-US" sz="2200" dirty="0">
              <a:latin typeface="+mn-lt"/>
              <a:cs typeface="Arial" charset="0"/>
            </a:endParaRPr>
          </a:p>
          <a:p>
            <a:pPr>
              <a:spcBef>
                <a:spcPct val="40000"/>
              </a:spcBef>
              <a:defRPr/>
            </a:pPr>
            <a:r>
              <a:rPr lang="en-US" altLang="en-US" sz="2200" dirty="0">
                <a:latin typeface="+mn-lt"/>
                <a:cs typeface="Arial" charset="0"/>
              </a:rPr>
              <a:t>Beneficiary with a disability can never be the Trustee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420386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idx="4294967295"/>
          </p:nvPr>
        </p:nvSpPr>
        <p:spPr>
          <a:xfrm>
            <a:off x="340913" y="165976"/>
            <a:ext cx="8461256" cy="1560275"/>
          </a:xfrm>
        </p:spPr>
        <p:txBody>
          <a:bodyPr rtlCol="0">
            <a:normAutofit/>
          </a:bodyPr>
          <a:lstStyle/>
          <a:p>
            <a:pPr>
              <a:defRPr/>
            </a:pPr>
            <a:r>
              <a:rPr lang="en-US" b="1" dirty="0">
                <a:solidFill>
                  <a:srgbClr val="002060"/>
                </a:solidFill>
                <a:latin typeface="+mj-lt"/>
              </a:rPr>
              <a:t>How Does an ABLE Account Work With an SNT?</a:t>
            </a:r>
          </a:p>
        </p:txBody>
      </p:sp>
      <p:sp>
        <p:nvSpPr>
          <p:cNvPr id="13315" name="Content Placeholder 5"/>
          <p:cNvSpPr>
            <a:spLocks noGrp="1"/>
          </p:cNvSpPr>
          <p:nvPr>
            <p:ph sz="half" idx="4294967295"/>
          </p:nvPr>
        </p:nvSpPr>
        <p:spPr>
          <a:xfrm>
            <a:off x="487680" y="1804193"/>
            <a:ext cx="7788210" cy="3249613"/>
          </a:xfrm>
        </p:spPr>
        <p:txBody>
          <a:bodyPr rtlCol="0">
            <a:normAutofit/>
          </a:bodyPr>
          <a:lstStyle/>
          <a:p>
            <a:pPr marL="509588" indent="-398463" eaLnBrk="1" fontAlgn="auto" hangingPunct="1">
              <a:spcBef>
                <a:spcPts val="580"/>
              </a:spcBef>
              <a:spcAft>
                <a:spcPts val="0"/>
              </a:spcAft>
              <a:buClr>
                <a:schemeClr val="tx1">
                  <a:shade val="95000"/>
                </a:schemeClr>
              </a:buClr>
              <a:buFontTx/>
              <a:buNone/>
              <a:defRPr/>
            </a:pPr>
            <a:r>
              <a:rPr lang="en-US" sz="2400" dirty="0">
                <a:solidFill>
                  <a:srgbClr val="002060"/>
                </a:solidFill>
                <a:latin typeface="+mn-lt"/>
              </a:rPr>
              <a:t>ABLE can do things that SNTs cannot and vice versa:</a:t>
            </a:r>
          </a:p>
          <a:p>
            <a:pPr marL="111125" indent="0">
              <a:spcBef>
                <a:spcPts val="1200"/>
              </a:spcBef>
              <a:spcAft>
                <a:spcPts val="1200"/>
              </a:spcAft>
              <a:buClr>
                <a:schemeClr val="tx1">
                  <a:shade val="95000"/>
                </a:schemeClr>
              </a:buClr>
              <a:buNone/>
              <a:defRPr/>
            </a:pPr>
            <a:r>
              <a:rPr lang="en-US" sz="2400" dirty="0">
                <a:solidFill>
                  <a:srgbClr val="002060"/>
                </a:solidFill>
                <a:latin typeface="+mn-lt"/>
              </a:rPr>
              <a:t>If the SNT pays into an ABLE account which then pays rent for the person with a disability (and the funds are used within the same calendar month), then the distribution for support and/or health would not reduce the monthly SSI payment as it is not treated as income for SS benefit purposes.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 y="5663730"/>
            <a:ext cx="9144000" cy="1194270"/>
          </a:xfrm>
          <a:prstGeom prst="rect">
            <a:avLst/>
          </a:prstGeom>
        </p:spPr>
      </p:pic>
    </p:spTree>
    <p:extLst>
      <p:ext uri="{BB962C8B-B14F-4D97-AF65-F5344CB8AC3E}">
        <p14:creationId xmlns:p14="http://schemas.microsoft.com/office/powerpoint/2010/main" val="279258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457200"/>
            <a:ext cx="8936610" cy="1143000"/>
          </a:xfrm>
          <a:solidFill>
            <a:srgbClr val="028D7C"/>
          </a:solidFill>
        </p:spPr>
        <p:txBody>
          <a:bodyPr rtlCol="0">
            <a:normAutofit/>
          </a:bodyPr>
          <a:lstStyle/>
          <a:p>
            <a:pPr algn="ctr" eaLnBrk="1" fontAlgn="auto" hangingPunct="1">
              <a:spcAft>
                <a:spcPts val="0"/>
              </a:spcAft>
              <a:defRPr/>
            </a:pPr>
            <a:endParaRPr lang="en-US" b="1" dirty="0">
              <a:solidFill>
                <a:srgbClr val="002060"/>
              </a:solidFill>
              <a:latin typeface="+mj-lt"/>
            </a:endParaRPr>
          </a:p>
        </p:txBody>
      </p:sp>
      <p:sp>
        <p:nvSpPr>
          <p:cNvPr id="15363" name="Rectangle 3"/>
          <p:cNvSpPr>
            <a:spLocks noGrp="1" noChangeArrowheads="1"/>
          </p:cNvSpPr>
          <p:nvPr>
            <p:ph type="body" idx="4294967295"/>
          </p:nvPr>
        </p:nvSpPr>
        <p:spPr>
          <a:xfrm>
            <a:off x="457200" y="1598613"/>
            <a:ext cx="8686800" cy="3913187"/>
          </a:xfrm>
        </p:spPr>
        <p:txBody>
          <a:bodyPr>
            <a:normAutofit/>
          </a:bodyPr>
          <a:lstStyle/>
          <a:p>
            <a:pPr>
              <a:spcBef>
                <a:spcPct val="40000"/>
              </a:spcBef>
              <a:defRPr/>
            </a:pPr>
            <a:endParaRPr lang="en-US" altLang="en-US" sz="2400" dirty="0">
              <a:latin typeface="+mn-lt"/>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pic>
        <p:nvPicPr>
          <p:cNvPr id="5" name="Picture 4">
            <a:extLst>
              <a:ext uri="{FF2B5EF4-FFF2-40B4-BE49-F238E27FC236}">
                <a16:creationId xmlns:a16="http://schemas.microsoft.com/office/drawing/2014/main" id="{7333C19D-0D2E-FA89-338F-276E65E907F7}"/>
              </a:ext>
            </a:extLst>
          </p:cNvPr>
          <p:cNvPicPr>
            <a:picLocks noChangeAspect="1"/>
          </p:cNvPicPr>
          <p:nvPr/>
        </p:nvPicPr>
        <p:blipFill>
          <a:blip r:embed="rId4"/>
          <a:stretch>
            <a:fillRect/>
          </a:stretch>
        </p:blipFill>
        <p:spPr>
          <a:xfrm>
            <a:off x="0" y="1"/>
            <a:ext cx="9144000" cy="5622680"/>
          </a:xfrm>
          <a:prstGeom prst="rect">
            <a:avLst/>
          </a:prstGeom>
        </p:spPr>
      </p:pic>
    </p:spTree>
    <p:extLst>
      <p:ext uri="{BB962C8B-B14F-4D97-AF65-F5344CB8AC3E}">
        <p14:creationId xmlns:p14="http://schemas.microsoft.com/office/powerpoint/2010/main" val="191440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526" y="1353694"/>
            <a:ext cx="5131513" cy="925207"/>
          </a:xfrm>
        </p:spPr>
        <p:txBody>
          <a:bodyPr/>
          <a:lstStyle/>
          <a:p>
            <a:pPr marL="0" indent="0">
              <a:buNone/>
            </a:pPr>
            <a:r>
              <a:rPr lang="en-US" altLang="en-US" sz="2000" dirty="0">
                <a:solidFill>
                  <a:srgbClr val="002060"/>
                </a:solidFill>
                <a:latin typeface="+mn-lt"/>
                <a:cs typeface="Arial" panose="020B0604020202020204" pitchFamily="34" charset="0"/>
              </a:rPr>
              <a:t>Visit www.DaveyLG.com for more information about </a:t>
            </a:r>
            <a:r>
              <a:rPr lang="en-US" altLang="en-US" sz="2000" b="1" dirty="0">
                <a:solidFill>
                  <a:srgbClr val="002060"/>
                </a:solidFill>
                <a:latin typeface="+mn-lt"/>
                <a:cs typeface="Arial" panose="020B0604020202020204" pitchFamily="34" charset="0"/>
              </a:rPr>
              <a:t>Davey Law Group, P.A. </a:t>
            </a:r>
          </a:p>
          <a:p>
            <a:pPr marL="0" lvl="0" indent="0">
              <a:buNone/>
            </a:pPr>
            <a:endParaRPr lang="en-US" altLang="en-US" sz="2000" i="1" dirty="0">
              <a:solidFill>
                <a:srgbClr val="002060"/>
              </a:solidFill>
              <a:latin typeface="+mn-lt"/>
              <a:ea typeface="L Akzidenz Grotesk Light"/>
              <a:cs typeface="Arial" panose="020B0604020202020204" pitchFamily="34" charset="0"/>
            </a:endParaRPr>
          </a:p>
          <a:p>
            <a:pPr marL="0" lvl="0" indent="0">
              <a:buNone/>
            </a:pPr>
            <a:r>
              <a:rPr lang="en-US" altLang="en-US" sz="2000" i="1" dirty="0">
                <a:solidFill>
                  <a:srgbClr val="002060"/>
                </a:solidFill>
                <a:latin typeface="+mn-lt"/>
                <a:ea typeface="L Akzidenz Grotesk Light"/>
                <a:cs typeface="Arial" panose="020B0604020202020204" pitchFamily="34" charset="0"/>
              </a:rPr>
              <a:t>407-645-4483 (Monday-Friday: 8:30 am – 5 pm)</a:t>
            </a:r>
            <a:br>
              <a:rPr lang="en-US" altLang="en-US" sz="2000" i="1" dirty="0">
                <a:solidFill>
                  <a:srgbClr val="002060"/>
                </a:solidFill>
                <a:latin typeface="+mn-lt"/>
                <a:ea typeface="L Akzidenz Grotesk Light"/>
                <a:cs typeface="Arial" panose="020B0604020202020204" pitchFamily="34" charset="0"/>
              </a:rPr>
            </a:br>
            <a:endParaRPr lang="en-US" altLang="en-US" sz="2000" i="1" dirty="0">
              <a:solidFill>
                <a:srgbClr val="002060"/>
              </a:solidFill>
              <a:latin typeface="+mn-lt"/>
              <a:ea typeface="L Akzidenz Grotesk Light"/>
              <a:cs typeface="Arial" panose="020B0604020202020204" pitchFamily="34" charset="0"/>
            </a:endParaRPr>
          </a:p>
          <a:p>
            <a:pPr marL="0" lvl="0" indent="0">
              <a:buNone/>
            </a:pPr>
            <a:r>
              <a:rPr lang="en-US" altLang="en-US" sz="2000" i="1" dirty="0">
                <a:solidFill>
                  <a:srgbClr val="002060"/>
                </a:solidFill>
                <a:latin typeface="+mn-lt"/>
                <a:ea typeface="L Akzidenz Grotesk Light"/>
                <a:cs typeface="Arial" panose="020B0604020202020204" pitchFamily="34" charset="0"/>
              </a:rPr>
              <a:t>Email: </a:t>
            </a:r>
            <a:r>
              <a:rPr lang="en-US" altLang="en-US" sz="2000" dirty="0">
                <a:solidFill>
                  <a:srgbClr val="002060"/>
                </a:solidFill>
                <a:latin typeface="+mn-lt"/>
                <a:ea typeface="L Akzidenz Grotesk Light"/>
                <a:cs typeface="Arial" panose="020B0604020202020204" pitchFamily="34" charset="0"/>
                <a:hlinkClick r:id="rId3"/>
              </a:rPr>
              <a:t>reception@daveylg.com</a:t>
            </a:r>
            <a:endParaRPr lang="en-US" altLang="en-US" sz="2000" dirty="0">
              <a:solidFill>
                <a:srgbClr val="002060"/>
              </a:solidFill>
              <a:latin typeface="+mn-lt"/>
              <a:ea typeface="L Akzidenz Grotesk Light"/>
              <a:cs typeface="Arial" panose="020B0604020202020204" pitchFamily="34" charset="0"/>
            </a:endParaRPr>
          </a:p>
          <a:p>
            <a:pPr marL="0" lvl="0" indent="0">
              <a:buNone/>
            </a:pPr>
            <a:endParaRPr lang="en-US" altLang="en-US" sz="2000" dirty="0">
              <a:solidFill>
                <a:srgbClr val="002060"/>
              </a:solidFill>
              <a:latin typeface="+mn-lt"/>
              <a:ea typeface="L Akzidenz Grotesk Light"/>
              <a:cs typeface="Arial" panose="020B0604020202020204" pitchFamily="34" charset="0"/>
            </a:endParaRPr>
          </a:p>
          <a:p>
            <a:pPr marL="0" lvl="0" indent="0">
              <a:buNone/>
            </a:pPr>
            <a:r>
              <a:rPr lang="en-US" altLang="en-US" sz="2000" dirty="0">
                <a:solidFill>
                  <a:srgbClr val="002060"/>
                </a:solidFill>
                <a:latin typeface="+mn-lt"/>
                <a:ea typeface="L Akzidenz Grotesk Light"/>
                <a:cs typeface="Arial" panose="020B0604020202020204" pitchFamily="34" charset="0"/>
              </a:rPr>
              <a:t>Visit </a:t>
            </a:r>
            <a:r>
              <a:rPr lang="en-US" altLang="en-US" sz="2000" dirty="0">
                <a:solidFill>
                  <a:srgbClr val="002060"/>
                </a:solidFill>
                <a:latin typeface="+mn-lt"/>
                <a:ea typeface="L Akzidenz Grotesk Light"/>
                <a:cs typeface="Arial" panose="020B0604020202020204" pitchFamily="34" charset="0"/>
                <a:hlinkClick r:id="rId4"/>
              </a:rPr>
              <a:t>www.fndtrustservices.org</a:t>
            </a:r>
            <a:r>
              <a:rPr lang="en-US" altLang="en-US" sz="2000" dirty="0">
                <a:solidFill>
                  <a:srgbClr val="002060"/>
                </a:solidFill>
                <a:latin typeface="+mn-lt"/>
                <a:ea typeface="L Akzidenz Grotesk Light"/>
                <a:cs typeface="Arial" panose="020B0604020202020204" pitchFamily="34" charset="0"/>
              </a:rPr>
              <a:t> for more information about FND Trust Services </a:t>
            </a:r>
          </a:p>
          <a:p>
            <a:pPr marL="0" lvl="0" indent="0">
              <a:buNone/>
            </a:pPr>
            <a:br>
              <a:rPr lang="en-US" altLang="en-US" sz="2000" dirty="0">
                <a:solidFill>
                  <a:srgbClr val="002060"/>
                </a:solidFill>
                <a:latin typeface="+mn-lt"/>
                <a:ea typeface="L Akzidenz Grotesk Light"/>
                <a:cs typeface="Arial" panose="020B0604020202020204" pitchFamily="34" charset="0"/>
              </a:rPr>
            </a:br>
            <a:r>
              <a:rPr lang="en-US" altLang="en-US" sz="2000" dirty="0">
                <a:solidFill>
                  <a:srgbClr val="002060"/>
                </a:solidFill>
                <a:latin typeface="+mn-lt"/>
                <a:ea typeface="L Akzidenz Grotesk Light"/>
                <a:cs typeface="Arial" panose="020B0604020202020204" pitchFamily="34" charset="0"/>
              </a:rPr>
              <a:t>727-291-8046 </a:t>
            </a:r>
          </a:p>
          <a:p>
            <a:pPr marL="0" lvl="0" indent="0">
              <a:buNone/>
            </a:pPr>
            <a:endParaRPr lang="en-US" altLang="en-US" sz="2000" dirty="0">
              <a:solidFill>
                <a:srgbClr val="002060"/>
              </a:solidFill>
              <a:latin typeface="+mn-lt"/>
              <a:ea typeface="L Akzidenz Grotesk Light"/>
              <a:cs typeface="Arial" panose="020B0604020202020204" pitchFamily="34" charset="0"/>
            </a:endParaRPr>
          </a:p>
          <a:p>
            <a:pPr marL="0" lvl="0" indent="0">
              <a:buNone/>
            </a:pPr>
            <a:r>
              <a:rPr lang="en-US" altLang="en-US" sz="2000" dirty="0">
                <a:solidFill>
                  <a:srgbClr val="002060"/>
                </a:solidFill>
                <a:latin typeface="+mn-lt"/>
                <a:ea typeface="L Akzidenz Grotesk Light"/>
                <a:cs typeface="Arial" panose="020B0604020202020204" pitchFamily="34" charset="0"/>
              </a:rPr>
              <a:t>Fndtrustservices.org/contact-us/</a:t>
            </a:r>
          </a:p>
          <a:p>
            <a:pPr marL="0" indent="0">
              <a:buNone/>
            </a:pPr>
            <a:endParaRPr lang="en-US" altLang="en-US" sz="2400" dirty="0">
              <a:solidFill>
                <a:srgbClr val="002060"/>
              </a:solidFill>
              <a:latin typeface="+mn-lt"/>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46644"/>
            <a:ext cx="9144000" cy="1194270"/>
          </a:xfrm>
          <a:prstGeom prst="rect">
            <a:avLst/>
          </a:prstGeom>
        </p:spPr>
      </p:pic>
      <p:sp>
        <p:nvSpPr>
          <p:cNvPr id="4" name="Text Placeholder 1">
            <a:extLst>
              <a:ext uri="{FF2B5EF4-FFF2-40B4-BE49-F238E27FC236}">
                <a16:creationId xmlns:a16="http://schemas.microsoft.com/office/drawing/2014/main" id="{C0D38D3B-FE88-0FD4-B73E-226E8BB8DF62}"/>
              </a:ext>
            </a:extLst>
          </p:cNvPr>
          <p:cNvSpPr txBox="1">
            <a:spLocks noChangeArrowheads="1"/>
          </p:cNvSpPr>
          <p:nvPr/>
        </p:nvSpPr>
        <p:spPr bwMode="auto">
          <a:xfrm>
            <a:off x="332857" y="314221"/>
            <a:ext cx="8012112"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4300" b="1">
                <a:solidFill>
                  <a:srgbClr val="002060"/>
                </a:solidFill>
                <a:latin typeface="+mj-lt"/>
              </a:rPr>
              <a:t>Questions</a:t>
            </a:r>
            <a:endParaRPr lang="en-US" altLang="en-US" sz="4300" b="1" dirty="0">
              <a:solidFill>
                <a:srgbClr val="002060"/>
              </a:solidFill>
              <a:latin typeface="+mj-lt"/>
            </a:endParaRPr>
          </a:p>
        </p:txBody>
      </p:sp>
      <p:sp>
        <p:nvSpPr>
          <p:cNvPr id="7" name="TextBox 6">
            <a:extLst>
              <a:ext uri="{FF2B5EF4-FFF2-40B4-BE49-F238E27FC236}">
                <a16:creationId xmlns:a16="http://schemas.microsoft.com/office/drawing/2014/main" id="{2550FE8D-3E23-CC3E-5CE6-52FFE081FC21}"/>
              </a:ext>
            </a:extLst>
          </p:cNvPr>
          <p:cNvSpPr txBox="1"/>
          <p:nvPr/>
        </p:nvSpPr>
        <p:spPr>
          <a:xfrm>
            <a:off x="5994875" y="1065261"/>
            <a:ext cx="2811566" cy="3970318"/>
          </a:xfrm>
          <a:prstGeom prst="rect">
            <a:avLst/>
          </a:prstGeom>
          <a:solidFill>
            <a:srgbClr val="7B832C"/>
          </a:solidFill>
          <a:ln>
            <a:solidFill>
              <a:srgbClr val="002060"/>
            </a:solidFill>
          </a:ln>
        </p:spPr>
        <p:txBody>
          <a:bodyPr wrap="square" rtlCol="0">
            <a:spAutoFit/>
          </a:bodyPr>
          <a:lstStyle/>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a:p>
            <a:pPr algn="ctr" eaLnBrk="1" hangingPunct="1"/>
            <a:endParaRPr lang="en-US" altLang="en-US" sz="1800" b="1" dirty="0">
              <a:solidFill>
                <a:schemeClr val="bg1"/>
              </a:solidFill>
              <a:latin typeface="Candara" panose="020E0502030303020204" pitchFamily="34" charset="0"/>
              <a:cs typeface="Arial" panose="020B0604020202020204" pitchFamily="34" charset="0"/>
            </a:endParaRPr>
          </a:p>
          <a:p>
            <a:pPr algn="ctr" eaLnBrk="1" hangingPunct="1"/>
            <a:endParaRPr lang="en-US" altLang="en-US" b="1" dirty="0">
              <a:solidFill>
                <a:schemeClr val="bg1"/>
              </a:solidFill>
              <a:latin typeface="Candara" panose="020E0502030303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68AED6F-2BCC-0225-2C01-C024D4B5D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7601" y="2273180"/>
            <a:ext cx="1554480" cy="1554480"/>
          </a:xfrm>
          <a:prstGeom prst="rect">
            <a:avLst/>
          </a:prstGeom>
        </p:spPr>
      </p:pic>
      <p:sp>
        <p:nvSpPr>
          <p:cNvPr id="10" name="TextBox 9">
            <a:extLst>
              <a:ext uri="{FF2B5EF4-FFF2-40B4-BE49-F238E27FC236}">
                <a16:creationId xmlns:a16="http://schemas.microsoft.com/office/drawing/2014/main" id="{5F04C651-8E69-7B2B-B0FF-EC098C2B21A3}"/>
              </a:ext>
            </a:extLst>
          </p:cNvPr>
          <p:cNvSpPr txBox="1"/>
          <p:nvPr/>
        </p:nvSpPr>
        <p:spPr>
          <a:xfrm>
            <a:off x="6118789" y="4068887"/>
            <a:ext cx="2687652" cy="523220"/>
          </a:xfrm>
          <a:prstGeom prst="rect">
            <a:avLst/>
          </a:prstGeom>
          <a:noFill/>
        </p:spPr>
        <p:txBody>
          <a:bodyPr wrap="square">
            <a:spAutoFit/>
          </a:bodyPr>
          <a:lstStyle/>
          <a:p>
            <a:r>
              <a:rPr lang="en-US" sz="1400" dirty="0">
                <a:solidFill>
                  <a:schemeClr val="bg1"/>
                </a:solidFill>
                <a:latin typeface="Candara" panose="020E0502030303020204" pitchFamily="34" charset="0"/>
              </a:rPr>
              <a:t>Use the QR code to learn more about the Davey Law Group, P.A. </a:t>
            </a:r>
          </a:p>
        </p:txBody>
      </p:sp>
      <p:sp>
        <p:nvSpPr>
          <p:cNvPr id="11" name="TextBox 10">
            <a:extLst>
              <a:ext uri="{FF2B5EF4-FFF2-40B4-BE49-F238E27FC236}">
                <a16:creationId xmlns:a16="http://schemas.microsoft.com/office/drawing/2014/main" id="{BACAC598-DF72-6B7E-E4AC-C07650BD98AD}"/>
              </a:ext>
            </a:extLst>
          </p:cNvPr>
          <p:cNvSpPr txBox="1"/>
          <p:nvPr/>
        </p:nvSpPr>
        <p:spPr>
          <a:xfrm>
            <a:off x="6753313" y="1626849"/>
            <a:ext cx="1363055" cy="646331"/>
          </a:xfrm>
          <a:prstGeom prst="rect">
            <a:avLst/>
          </a:prstGeom>
          <a:noFill/>
        </p:spPr>
        <p:txBody>
          <a:bodyPr wrap="square" rtlCol="0">
            <a:spAutoFit/>
          </a:bodyPr>
          <a:lstStyle/>
          <a:p>
            <a:r>
              <a:rPr lang="en-US" altLang="en-US" sz="1800" b="1" dirty="0">
                <a:solidFill>
                  <a:schemeClr val="bg1"/>
                </a:solidFill>
                <a:latin typeface="Candara" panose="020E0502030303020204" pitchFamily="34" charset="0"/>
                <a:cs typeface="Arial" panose="020B0604020202020204" pitchFamily="34" charset="0"/>
              </a:rPr>
              <a:t>Thank You!</a:t>
            </a:r>
          </a:p>
          <a:p>
            <a:endParaRPr lang="en-US" dirty="0"/>
          </a:p>
        </p:txBody>
      </p:sp>
    </p:spTree>
    <p:extLst>
      <p:ext uri="{BB962C8B-B14F-4D97-AF65-F5344CB8AC3E}">
        <p14:creationId xmlns:p14="http://schemas.microsoft.com/office/powerpoint/2010/main" val="266884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sz="quarter" idx="1"/>
          </p:nvPr>
        </p:nvSpPr>
        <p:spPr>
          <a:xfrm>
            <a:off x="0" y="1541594"/>
            <a:ext cx="9093200" cy="3429000"/>
          </a:xfrm>
        </p:spPr>
        <p:txBody>
          <a:bodyPr/>
          <a:lstStyle/>
          <a:p>
            <a:pPr marL="623888" indent="-457200">
              <a:spcBef>
                <a:spcPts val="1200"/>
              </a:spcBef>
              <a:spcAft>
                <a:spcPts val="600"/>
              </a:spcAft>
            </a:pPr>
            <a:r>
              <a:rPr lang="en-US" altLang="en-US" sz="2200" dirty="0">
                <a:latin typeface="+mn-lt"/>
                <a:cs typeface="Arial" panose="020B0604020202020204" pitchFamily="34" charset="0"/>
              </a:rPr>
              <a:t>A type of trust that allows an individual who is/would be determined to be disabled according to Social Security’s guidelines to have the benefit/use of the funds held in the trust to improve their quality of life during their lifetime, in addition to their government benefits.</a:t>
            </a:r>
          </a:p>
          <a:p>
            <a:pPr marL="166688" indent="0">
              <a:spcBef>
                <a:spcPts val="1200"/>
              </a:spcBef>
              <a:spcAft>
                <a:spcPts val="600"/>
              </a:spcAft>
              <a:buNone/>
            </a:pPr>
            <a:r>
              <a:rPr lang="en-US" altLang="en-US" sz="2200" dirty="0">
                <a:latin typeface="+mn-lt"/>
                <a:cs typeface="Arial" panose="020B0604020202020204" pitchFamily="34" charset="0"/>
              </a:rPr>
              <a:t>		42 USC 1396p(d)(4)(a), et seq.</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
        <p:nvSpPr>
          <p:cNvPr id="3" name="TextBox 2">
            <a:extLst>
              <a:ext uri="{FF2B5EF4-FFF2-40B4-BE49-F238E27FC236}">
                <a16:creationId xmlns:a16="http://schemas.microsoft.com/office/drawing/2014/main" id="{9EEA0267-EC94-8343-00FE-9FBA77892584}"/>
              </a:ext>
            </a:extLst>
          </p:cNvPr>
          <p:cNvSpPr txBox="1"/>
          <p:nvPr/>
        </p:nvSpPr>
        <p:spPr>
          <a:xfrm>
            <a:off x="254000" y="166643"/>
            <a:ext cx="8686800" cy="1031051"/>
          </a:xfrm>
          <a:prstGeom prst="rect">
            <a:avLst/>
          </a:prstGeom>
          <a:noFill/>
        </p:spPr>
        <p:txBody>
          <a:bodyPr wrap="square" rtlCol="0">
            <a:spAutoFit/>
          </a:bodyPr>
          <a:lstStyle/>
          <a:p>
            <a:r>
              <a:rPr lang="en-US" altLang="en-US" sz="4300" b="1" dirty="0">
                <a:solidFill>
                  <a:srgbClr val="002060"/>
                </a:solidFill>
                <a:latin typeface="+mj-lt"/>
                <a:cs typeface="Arial" panose="020B0604020202020204" pitchFamily="34" charset="0"/>
              </a:rPr>
              <a:t>What is a Special Needs Trust?</a:t>
            </a:r>
          </a:p>
          <a:p>
            <a:endParaRPr lang="en-US" dirty="0"/>
          </a:p>
        </p:txBody>
      </p:sp>
    </p:spTree>
    <p:extLst>
      <p:ext uri="{BB962C8B-B14F-4D97-AF65-F5344CB8AC3E}">
        <p14:creationId xmlns:p14="http://schemas.microsoft.com/office/powerpoint/2010/main" val="321877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sz="quarter" idx="1"/>
          </p:nvPr>
        </p:nvSpPr>
        <p:spPr>
          <a:xfrm>
            <a:off x="0" y="1783881"/>
            <a:ext cx="9093200" cy="3429000"/>
          </a:xfrm>
        </p:spPr>
        <p:txBody>
          <a:bodyPr/>
          <a:lstStyle/>
          <a:p>
            <a:pPr marL="623888" indent="-457200">
              <a:spcBef>
                <a:spcPts val="2400"/>
              </a:spcBef>
              <a:spcAft>
                <a:spcPts val="600"/>
              </a:spcAft>
            </a:pPr>
            <a:r>
              <a:rPr lang="en-US" altLang="en-US" sz="2200" dirty="0">
                <a:latin typeface="+mn-lt"/>
                <a:cs typeface="Arial" panose="020B0604020202020204" pitchFamily="34" charset="0"/>
              </a:rPr>
              <a:t>Maximize resources received for an individual with disabilities and improve their quality of life (1993 OBRA Act).</a:t>
            </a:r>
          </a:p>
          <a:p>
            <a:pPr marL="623888" indent="-457200">
              <a:spcBef>
                <a:spcPts val="1200"/>
              </a:spcBef>
              <a:spcAft>
                <a:spcPts val="600"/>
              </a:spcAft>
            </a:pPr>
            <a:r>
              <a:rPr lang="en-US" altLang="en-US" sz="2200" dirty="0">
                <a:latin typeface="+mn-lt"/>
                <a:cs typeface="Arial" panose="020B0604020202020204" pitchFamily="34" charset="0"/>
              </a:rPr>
              <a:t>Protect federal and state means-tested (needs-based) public benefits.</a:t>
            </a:r>
          </a:p>
          <a:p>
            <a:pPr marL="623888" indent="-457200">
              <a:spcBef>
                <a:spcPts val="1200"/>
              </a:spcBef>
              <a:spcAft>
                <a:spcPts val="600"/>
              </a:spcAft>
            </a:pPr>
            <a:r>
              <a:rPr lang="en-US" altLang="en-US" sz="2200" dirty="0">
                <a:latin typeface="+mn-lt"/>
                <a:cs typeface="Arial" panose="020B0604020202020204" pitchFamily="34" charset="0"/>
              </a:rPr>
              <a:t>“Support and Health” vs. “Comfort and Happiness.”</a:t>
            </a:r>
          </a:p>
          <a:p>
            <a:pPr marL="623888" indent="-457200">
              <a:spcBef>
                <a:spcPts val="1200"/>
              </a:spcBef>
              <a:spcAft>
                <a:spcPts val="600"/>
              </a:spcAft>
            </a:pPr>
            <a:r>
              <a:rPr lang="en-US" altLang="en-US" sz="2200" dirty="0">
                <a:latin typeface="+mn-lt"/>
                <a:cs typeface="Arial" panose="020B0604020202020204" pitchFamily="34" charset="0"/>
              </a:rPr>
              <a:t>Supplement, not supplant (get everything you can from government benefits first and then go to the SNT, etc.)</a:t>
            </a:r>
          </a:p>
          <a:p>
            <a:pPr marL="623888" indent="-457200">
              <a:spcBef>
                <a:spcPts val="1200"/>
              </a:spcBef>
              <a:spcAft>
                <a:spcPts val="600"/>
              </a:spcAft>
            </a:pPr>
            <a:r>
              <a:rPr lang="en-US" altLang="en-US" sz="2200" dirty="0">
                <a:latin typeface="+mn-lt"/>
                <a:cs typeface="Arial" panose="020B0604020202020204" pitchFamily="34" charset="0"/>
              </a:rPr>
              <a:t>Receive and administer assets for the sole/primary benefit of the individual.</a:t>
            </a:r>
          </a:p>
          <a:p>
            <a:pPr marL="623888" indent="-457200">
              <a:spcBef>
                <a:spcPts val="1200"/>
              </a:spcBef>
              <a:spcAft>
                <a:spcPts val="600"/>
              </a:spcAft>
            </a:pPr>
            <a:endParaRPr lang="en-US" altLang="en-US" sz="3200" dirty="0">
              <a:latin typeface="Arial" panose="020B0604020202020204" pitchFamily="34" charset="0"/>
              <a:cs typeface="Arial" panose="020B0604020202020204" pitchFamily="34" charset="0"/>
            </a:endParaRPr>
          </a:p>
          <a:p>
            <a:pPr marL="623888" indent="-457200">
              <a:spcBef>
                <a:spcPts val="1200"/>
              </a:spcBef>
              <a:spcAft>
                <a:spcPts val="600"/>
              </a:spcAft>
            </a:pPr>
            <a:endParaRPr lang="en-US" alt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
        <p:nvSpPr>
          <p:cNvPr id="3" name="TextBox 2">
            <a:extLst>
              <a:ext uri="{FF2B5EF4-FFF2-40B4-BE49-F238E27FC236}">
                <a16:creationId xmlns:a16="http://schemas.microsoft.com/office/drawing/2014/main" id="{9EEA0267-EC94-8343-00FE-9FBA77892584}"/>
              </a:ext>
            </a:extLst>
          </p:cNvPr>
          <p:cNvSpPr txBox="1"/>
          <p:nvPr/>
        </p:nvSpPr>
        <p:spPr>
          <a:xfrm>
            <a:off x="254000" y="166643"/>
            <a:ext cx="8686800" cy="1723549"/>
          </a:xfrm>
          <a:prstGeom prst="rect">
            <a:avLst/>
          </a:prstGeom>
          <a:noFill/>
        </p:spPr>
        <p:txBody>
          <a:bodyPr wrap="square" rtlCol="0">
            <a:spAutoFit/>
          </a:bodyPr>
          <a:lstStyle/>
          <a:p>
            <a:r>
              <a:rPr lang="en-US" altLang="en-US" sz="4300" b="1" dirty="0">
                <a:solidFill>
                  <a:srgbClr val="002060"/>
                </a:solidFill>
                <a:latin typeface="+mj-lt"/>
                <a:cs typeface="Arial" panose="020B0604020202020204" pitchFamily="34" charset="0"/>
              </a:rPr>
              <a:t>What is the Purpose of a Special Needs Trust?</a:t>
            </a:r>
          </a:p>
          <a:p>
            <a:endParaRPr lang="en-US" dirty="0"/>
          </a:p>
        </p:txBody>
      </p:sp>
    </p:spTree>
    <p:extLst>
      <p:ext uri="{BB962C8B-B14F-4D97-AF65-F5344CB8AC3E}">
        <p14:creationId xmlns:p14="http://schemas.microsoft.com/office/powerpoint/2010/main" val="57854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07649" y="381000"/>
            <a:ext cx="7442200" cy="1143000"/>
          </a:xfrm>
        </p:spPr>
        <p:txBody>
          <a:bodyPr/>
          <a:lstStyle/>
          <a:p>
            <a:pPr eaLnBrk="1" hangingPunct="1"/>
            <a:r>
              <a:rPr lang="en-US" altLang="en-US" b="1" dirty="0">
                <a:solidFill>
                  <a:srgbClr val="002060"/>
                </a:solidFill>
                <a:latin typeface="+mj-lt"/>
              </a:rPr>
              <a:t>Who can have a SNT?</a:t>
            </a:r>
          </a:p>
        </p:txBody>
      </p:sp>
      <p:sp>
        <p:nvSpPr>
          <p:cNvPr id="20483" name="Content Placeholder 2"/>
          <p:cNvSpPr>
            <a:spLocks noGrp="1"/>
          </p:cNvSpPr>
          <p:nvPr>
            <p:ph sz="half" idx="4294967295"/>
          </p:nvPr>
        </p:nvSpPr>
        <p:spPr>
          <a:xfrm>
            <a:off x="838200" y="1524000"/>
            <a:ext cx="8305800" cy="4200525"/>
          </a:xfrm>
        </p:spPr>
        <p:txBody>
          <a:bodyPr>
            <a:normAutofit/>
          </a:bodyPr>
          <a:lstStyle/>
          <a:p>
            <a:pPr marL="171450" indent="0">
              <a:spcBef>
                <a:spcPts val="580"/>
              </a:spcBef>
              <a:spcAft>
                <a:spcPts val="1200"/>
              </a:spcAft>
              <a:buClr>
                <a:schemeClr val="tx1">
                  <a:shade val="95000"/>
                </a:schemeClr>
              </a:buClr>
              <a:buNone/>
              <a:defRPr/>
            </a:pPr>
            <a:r>
              <a:rPr lang="en-US" altLang="en-US" sz="3600" dirty="0">
                <a:solidFill>
                  <a:schemeClr val="accent6"/>
                </a:solidFill>
                <a:latin typeface="+mn-lt"/>
                <a:cs typeface="Arial" charset="0"/>
              </a:rPr>
              <a:t>D</a:t>
            </a:r>
            <a:r>
              <a:rPr lang="en-US" altLang="en-US" sz="3600" dirty="0">
                <a:latin typeface="+mn-lt"/>
                <a:cs typeface="Arial" charset="0"/>
              </a:rPr>
              <a:t>oes the person have a disability?</a:t>
            </a:r>
          </a:p>
          <a:p>
            <a:pPr marL="171450" indent="0">
              <a:spcBef>
                <a:spcPts val="580"/>
              </a:spcBef>
              <a:spcAft>
                <a:spcPts val="1200"/>
              </a:spcAft>
              <a:buClr>
                <a:schemeClr val="tx1">
                  <a:shade val="95000"/>
                </a:schemeClr>
              </a:buClr>
              <a:buNone/>
              <a:defRPr/>
            </a:pPr>
            <a:endParaRPr lang="en-US" altLang="en-US" sz="3600" dirty="0">
              <a:latin typeface="+mn-lt"/>
              <a:cs typeface="Arial" charset="0"/>
            </a:endParaRPr>
          </a:p>
          <a:p>
            <a:pPr marL="171450" indent="0">
              <a:spcBef>
                <a:spcPts val="580"/>
              </a:spcBef>
              <a:spcAft>
                <a:spcPts val="1200"/>
              </a:spcAft>
              <a:buClr>
                <a:schemeClr val="tx1">
                  <a:shade val="95000"/>
                </a:schemeClr>
              </a:buClr>
              <a:buNone/>
              <a:defRPr/>
            </a:pPr>
            <a:r>
              <a:rPr lang="en-US" altLang="en-US" sz="3600" dirty="0">
                <a:latin typeface="+mn-lt"/>
                <a:cs typeface="Arial" charset="0"/>
              </a:rPr>
              <a:t>If yes, then yes!</a:t>
            </a:r>
          </a:p>
          <a:p>
            <a:pPr marL="171450" indent="0">
              <a:spcBef>
                <a:spcPts val="580"/>
              </a:spcBef>
              <a:spcAft>
                <a:spcPts val="1200"/>
              </a:spcAft>
              <a:buClr>
                <a:schemeClr val="tx1">
                  <a:shade val="95000"/>
                </a:schemeClr>
              </a:buClr>
              <a:buNone/>
              <a:defRPr/>
            </a:pPr>
            <a:r>
              <a:rPr lang="en-US" altLang="en-US" sz="3600" dirty="0">
                <a:latin typeface="+mn-lt"/>
                <a:cs typeface="Arial" charset="0"/>
              </a:rPr>
              <a:t>If no, then no.</a:t>
            </a:r>
          </a:p>
          <a:p>
            <a:pPr marL="914400" indent="-742950" eaLnBrk="1" fontAlgn="auto" hangingPunct="1">
              <a:spcBef>
                <a:spcPts val="580"/>
              </a:spcBef>
              <a:spcAft>
                <a:spcPts val="0"/>
              </a:spcAft>
              <a:buClr>
                <a:schemeClr val="tx1">
                  <a:shade val="95000"/>
                </a:schemeClr>
              </a:buClr>
              <a:buFont typeface="Wingdings" panose="05000000000000000000" pitchFamily="2" charset="2"/>
              <a:buChar char="Ø"/>
              <a:defRPr/>
            </a:pPr>
            <a:endParaRPr lang="en-US" altLang="en-US" sz="3200" dirty="0">
              <a:latin typeface="Arial" charset="0"/>
              <a:cs typeface="Arial" charset="0"/>
            </a:endParaRPr>
          </a:p>
          <a:p>
            <a:pPr marL="914400" indent="-742950" eaLnBrk="1" fontAlgn="auto" hangingPunct="1">
              <a:spcBef>
                <a:spcPts val="580"/>
              </a:spcBef>
              <a:spcAft>
                <a:spcPts val="0"/>
              </a:spcAft>
              <a:buClr>
                <a:schemeClr val="tx1">
                  <a:shade val="95000"/>
                </a:schemeClr>
              </a:buClr>
              <a:buFont typeface="Wingdings" panose="05000000000000000000" pitchFamily="2" charset="2"/>
              <a:buChar char="Ø"/>
              <a:defRPr/>
            </a:pPr>
            <a:endParaRPr lang="en-US" altLang="en-US" sz="3200" dirty="0">
              <a:latin typeface="Arial" charset="0"/>
              <a:cs typeface="Arial" charset="0"/>
            </a:endParaRPr>
          </a:p>
          <a:p>
            <a:pPr marL="914400" indent="-742950" eaLnBrk="1" fontAlgn="auto" hangingPunct="1">
              <a:spcBef>
                <a:spcPts val="580"/>
              </a:spcBef>
              <a:spcAft>
                <a:spcPts val="0"/>
              </a:spcAft>
              <a:buClr>
                <a:schemeClr val="tx1">
                  <a:shade val="95000"/>
                </a:schemeClr>
              </a:buClr>
              <a:buFontTx/>
              <a:buNone/>
              <a:defRPr/>
            </a:pPr>
            <a:endParaRPr lang="en-US" altLang="en-US" dirty="0"/>
          </a:p>
          <a:p>
            <a:pPr marL="914400" indent="-742950" eaLnBrk="1" fontAlgn="auto" hangingPunct="1">
              <a:spcBef>
                <a:spcPts val="580"/>
              </a:spcBef>
              <a:spcAft>
                <a:spcPts val="0"/>
              </a:spcAft>
              <a:buClr>
                <a:schemeClr val="tx1">
                  <a:shade val="95000"/>
                </a:schemeClr>
              </a:buClr>
              <a:buFontTx/>
              <a:buNone/>
              <a:defRPr/>
            </a:pPr>
            <a:endParaRPr lang="en-US" altLang="en-US" dirty="0"/>
          </a:p>
          <a:p>
            <a:pPr marL="914400" indent="-742950" eaLnBrk="1" fontAlgn="auto" hangingPunct="1">
              <a:spcBef>
                <a:spcPts val="580"/>
              </a:spcBef>
              <a:spcAft>
                <a:spcPts val="0"/>
              </a:spcAft>
              <a:buClr>
                <a:schemeClr val="tx1">
                  <a:shade val="95000"/>
                </a:schemeClr>
              </a:buClr>
              <a:buFontTx/>
              <a:buNone/>
              <a:defRPr/>
            </a:pP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190774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379648"/>
            <a:ext cx="6844041" cy="1143000"/>
          </a:xfrm>
          <a:solidFill>
            <a:srgbClr val="028D7C"/>
          </a:solidFill>
        </p:spPr>
        <p:txBody>
          <a:bodyPr rtlCol="0">
            <a:normAutofit/>
          </a:bodyPr>
          <a:lstStyle/>
          <a:p>
            <a:pPr algn="ctr" eaLnBrk="1" fontAlgn="auto" hangingPunct="1">
              <a:spcAft>
                <a:spcPts val="0"/>
              </a:spcAft>
              <a:defRPr/>
            </a:pPr>
            <a:r>
              <a:rPr lang="en-US" b="1" dirty="0">
                <a:solidFill>
                  <a:srgbClr val="002060"/>
                </a:solidFill>
                <a:latin typeface="+mj-lt"/>
              </a:rPr>
              <a:t>How is “disabled” defined? </a:t>
            </a:r>
          </a:p>
        </p:txBody>
      </p:sp>
      <p:sp>
        <p:nvSpPr>
          <p:cNvPr id="15363" name="Rectangle 3"/>
          <p:cNvSpPr>
            <a:spLocks noGrp="1" noChangeArrowheads="1"/>
          </p:cNvSpPr>
          <p:nvPr>
            <p:ph type="body" idx="4294967295"/>
          </p:nvPr>
        </p:nvSpPr>
        <p:spPr>
          <a:xfrm>
            <a:off x="457200" y="1598613"/>
            <a:ext cx="8686800" cy="3913187"/>
          </a:xfrm>
        </p:spPr>
        <p:txBody>
          <a:bodyPr>
            <a:normAutofit/>
          </a:bodyPr>
          <a:lstStyle/>
          <a:p>
            <a:pPr>
              <a:spcBef>
                <a:spcPct val="40000"/>
              </a:spcBef>
              <a:defRPr/>
            </a:pPr>
            <a:r>
              <a:rPr lang="en-US" sz="2200" dirty="0">
                <a:solidFill>
                  <a:schemeClr val="accent6"/>
                </a:solidFill>
                <a:effectLst/>
                <a:latin typeface="+mn-lt"/>
                <a:ea typeface="Times New Roman" panose="02020603050405020304" pitchFamily="18" charset="0"/>
              </a:rPr>
              <a:t>Disabled as defined in 42 USC 1382c(a)(3)</a:t>
            </a:r>
            <a:endParaRPr lang="en-US" sz="2200" dirty="0">
              <a:solidFill>
                <a:schemeClr val="accent6"/>
              </a:solidFill>
              <a:latin typeface="+mn-lt"/>
              <a:ea typeface="Times New Roman" panose="02020603050405020304" pitchFamily="18" charset="0"/>
            </a:endParaRPr>
          </a:p>
          <a:p>
            <a:pPr>
              <a:spcBef>
                <a:spcPct val="40000"/>
              </a:spcBef>
              <a:defRPr/>
            </a:pPr>
            <a:endParaRPr lang="en-US" altLang="en-US" sz="2200" dirty="0">
              <a:solidFill>
                <a:schemeClr val="accent6"/>
              </a:solidFill>
              <a:latin typeface="+mn-lt"/>
              <a:cs typeface="Arial" charset="0"/>
            </a:endParaRPr>
          </a:p>
          <a:p>
            <a:pPr>
              <a:spcBef>
                <a:spcPct val="40000"/>
              </a:spcBef>
              <a:defRPr/>
            </a:pPr>
            <a:r>
              <a:rPr lang="en-US" sz="2200" b="0" i="0" dirty="0">
                <a:solidFill>
                  <a:schemeClr val="accent6"/>
                </a:solidFill>
                <a:effectLst/>
                <a:latin typeface="+mn-lt"/>
              </a:rPr>
              <a:t>(3)(A) An individual shall be considered to be disabled for purposes of this subchapter if he is unable to engage in any substantial gainful activity by reason of any medically determinable physical or mental impairment which can be expected to result in death or which has lasted or can be expected to last for a continuous period of not less than twelve months (or, in the case of an individual under the age of 18, if he suffers from any medically determinable physical or mental impairment of comparable severity).</a:t>
            </a:r>
            <a:endParaRPr lang="en-US" altLang="en-US" sz="2200" dirty="0">
              <a:solidFill>
                <a:schemeClr val="accent6"/>
              </a:solidFill>
              <a:latin typeface="+mn-lt"/>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262876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457200"/>
            <a:ext cx="8936610" cy="1143000"/>
          </a:xfrm>
          <a:solidFill>
            <a:srgbClr val="028D7C"/>
          </a:solidFill>
        </p:spPr>
        <p:txBody>
          <a:bodyPr rtlCol="0">
            <a:normAutofit/>
          </a:bodyPr>
          <a:lstStyle/>
          <a:p>
            <a:pPr algn="ctr" eaLnBrk="1" fontAlgn="auto" hangingPunct="1">
              <a:spcAft>
                <a:spcPts val="0"/>
              </a:spcAft>
              <a:defRPr/>
            </a:pPr>
            <a:endParaRPr lang="en-US" b="1" dirty="0">
              <a:solidFill>
                <a:srgbClr val="002060"/>
              </a:solidFill>
              <a:latin typeface="+mj-lt"/>
            </a:endParaRPr>
          </a:p>
        </p:txBody>
      </p:sp>
      <p:sp>
        <p:nvSpPr>
          <p:cNvPr id="15363" name="Rectangle 3"/>
          <p:cNvSpPr>
            <a:spLocks noGrp="1" noChangeArrowheads="1"/>
          </p:cNvSpPr>
          <p:nvPr>
            <p:ph type="body" idx="4294967295"/>
          </p:nvPr>
        </p:nvSpPr>
        <p:spPr>
          <a:xfrm>
            <a:off x="457200" y="1598613"/>
            <a:ext cx="8686800" cy="3913187"/>
          </a:xfrm>
        </p:spPr>
        <p:txBody>
          <a:bodyPr>
            <a:normAutofit/>
          </a:bodyPr>
          <a:lstStyle/>
          <a:p>
            <a:pPr>
              <a:spcBef>
                <a:spcPct val="40000"/>
              </a:spcBef>
              <a:defRPr/>
            </a:pPr>
            <a:endParaRPr lang="en-US" altLang="en-US" sz="2400" dirty="0">
              <a:latin typeface="+mn-lt"/>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pic>
        <p:nvPicPr>
          <p:cNvPr id="3" name="Picture 2">
            <a:extLst>
              <a:ext uri="{FF2B5EF4-FFF2-40B4-BE49-F238E27FC236}">
                <a16:creationId xmlns:a16="http://schemas.microsoft.com/office/drawing/2014/main" id="{3B2C8822-BCD0-C9AE-84AF-B3BB43339650}"/>
              </a:ext>
            </a:extLst>
          </p:cNvPr>
          <p:cNvPicPr>
            <a:picLocks noChangeAspect="1"/>
          </p:cNvPicPr>
          <p:nvPr/>
        </p:nvPicPr>
        <p:blipFill>
          <a:blip r:embed="rId4"/>
          <a:stretch>
            <a:fillRect/>
          </a:stretch>
        </p:blipFill>
        <p:spPr>
          <a:xfrm>
            <a:off x="0" y="-1"/>
            <a:ext cx="9144000" cy="5663731"/>
          </a:xfrm>
          <a:prstGeom prst="rect">
            <a:avLst/>
          </a:prstGeom>
        </p:spPr>
      </p:pic>
    </p:spTree>
    <p:extLst>
      <p:ext uri="{BB962C8B-B14F-4D97-AF65-F5344CB8AC3E}">
        <p14:creationId xmlns:p14="http://schemas.microsoft.com/office/powerpoint/2010/main" val="409681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69193" y="381000"/>
            <a:ext cx="7442200" cy="1143000"/>
          </a:xfrm>
        </p:spPr>
        <p:txBody>
          <a:bodyPr/>
          <a:lstStyle/>
          <a:p>
            <a:pPr eaLnBrk="1" hangingPunct="1"/>
            <a:r>
              <a:rPr lang="en-US" altLang="en-US" b="1" dirty="0">
                <a:solidFill>
                  <a:srgbClr val="002060"/>
                </a:solidFill>
                <a:latin typeface="+mj-lt"/>
              </a:rPr>
              <a:t>Types of Special Needs Trusts</a:t>
            </a:r>
          </a:p>
        </p:txBody>
      </p:sp>
      <p:sp>
        <p:nvSpPr>
          <p:cNvPr id="20483" name="Content Placeholder 2"/>
          <p:cNvSpPr>
            <a:spLocks noGrp="1"/>
          </p:cNvSpPr>
          <p:nvPr>
            <p:ph sz="half" idx="4294967295"/>
          </p:nvPr>
        </p:nvSpPr>
        <p:spPr>
          <a:xfrm>
            <a:off x="175901" y="1425723"/>
            <a:ext cx="8305800" cy="4200525"/>
          </a:xfrm>
        </p:spPr>
        <p:txBody>
          <a:bodyPr>
            <a:normAutofit/>
          </a:bodyPr>
          <a:lstStyle/>
          <a:p>
            <a:pPr marL="171450" indent="0">
              <a:spcBef>
                <a:spcPts val="580"/>
              </a:spcBef>
              <a:spcAft>
                <a:spcPts val="1200"/>
              </a:spcAft>
              <a:buClr>
                <a:schemeClr val="tx1">
                  <a:shade val="95000"/>
                </a:schemeClr>
              </a:buClr>
              <a:buNone/>
              <a:defRPr/>
            </a:pPr>
            <a:r>
              <a:rPr lang="en-US" altLang="en-US" sz="2400" dirty="0">
                <a:latin typeface="+mn-lt"/>
                <a:cs typeface="Arial" charset="0"/>
              </a:rPr>
              <a:t>Ask the question: Whose funds are these?</a:t>
            </a:r>
          </a:p>
          <a:p>
            <a:pPr marL="1028700" lvl="1" indent="-457200">
              <a:spcBef>
                <a:spcPts val="580"/>
              </a:spcBef>
              <a:spcAft>
                <a:spcPts val="1200"/>
              </a:spcAft>
              <a:buClr>
                <a:srgbClr val="002060"/>
              </a:buClr>
              <a:buFont typeface="Arial" panose="020B0604020202020204" pitchFamily="34" charset="0"/>
              <a:buChar char="•"/>
              <a:defRPr/>
            </a:pPr>
            <a:r>
              <a:rPr lang="en-US" altLang="en-US" sz="2400" b="1" dirty="0">
                <a:latin typeface="+mn-lt"/>
                <a:cs typeface="Arial" charset="0"/>
              </a:rPr>
              <a:t>Third-Party</a:t>
            </a:r>
            <a:r>
              <a:rPr lang="en-US" altLang="en-US" sz="2400" dirty="0">
                <a:latin typeface="+mn-lt"/>
                <a:cs typeface="Arial" charset="0"/>
              </a:rPr>
              <a:t>: someone other than the beneficiary or spouse.</a:t>
            </a:r>
          </a:p>
          <a:p>
            <a:pPr marL="1028700" lvl="1" indent="-457200">
              <a:spcBef>
                <a:spcPts val="580"/>
              </a:spcBef>
              <a:buClr>
                <a:srgbClr val="002060"/>
              </a:buClr>
              <a:buFont typeface="Arial" panose="020B0604020202020204" pitchFamily="34" charset="0"/>
              <a:buChar char="•"/>
              <a:defRPr/>
            </a:pPr>
            <a:r>
              <a:rPr lang="en-US" altLang="en-US" sz="2400" b="1" dirty="0">
                <a:latin typeface="+mn-lt"/>
                <a:cs typeface="Arial" charset="0"/>
              </a:rPr>
              <a:t>Self-Settled or First-Party</a:t>
            </a:r>
            <a:r>
              <a:rPr lang="en-US" altLang="en-US" sz="2400" dirty="0">
                <a:latin typeface="+mn-lt"/>
                <a:cs typeface="Arial" charset="0"/>
              </a:rPr>
              <a:t>: with beneficiary’s own funds.</a:t>
            </a:r>
          </a:p>
          <a:p>
            <a:pPr marL="1428750" lvl="2" indent="-457200">
              <a:spcBef>
                <a:spcPts val="580"/>
              </a:spcBef>
              <a:buClr>
                <a:srgbClr val="002060"/>
              </a:buClr>
              <a:buFont typeface="Arial" panose="020B0604020202020204" pitchFamily="34" charset="0"/>
              <a:buChar char="•"/>
              <a:defRPr/>
            </a:pPr>
            <a:r>
              <a:rPr lang="en-US" altLang="en-US" sz="2400" dirty="0">
                <a:latin typeface="+mn-lt"/>
                <a:cs typeface="Arial" charset="0"/>
              </a:rPr>
              <a:t>Stand Alone</a:t>
            </a:r>
          </a:p>
          <a:p>
            <a:pPr marL="1428750" lvl="2" indent="-457200">
              <a:spcBef>
                <a:spcPts val="580"/>
              </a:spcBef>
              <a:buClr>
                <a:srgbClr val="002060"/>
              </a:buClr>
              <a:buFont typeface="Arial" panose="020B0604020202020204" pitchFamily="34" charset="0"/>
              <a:buChar char="•"/>
              <a:defRPr/>
            </a:pPr>
            <a:r>
              <a:rPr lang="en-US" altLang="en-US" sz="2400" dirty="0">
                <a:latin typeface="+mn-lt"/>
                <a:cs typeface="Arial" charset="0"/>
              </a:rPr>
              <a:t>Pooled SNT</a:t>
            </a:r>
          </a:p>
          <a:p>
            <a:pPr marL="914400" indent="-742950" eaLnBrk="1" fontAlgn="auto" hangingPunct="1">
              <a:spcBef>
                <a:spcPts val="580"/>
              </a:spcBef>
              <a:spcAft>
                <a:spcPts val="0"/>
              </a:spcAft>
              <a:buClr>
                <a:schemeClr val="tx1">
                  <a:shade val="95000"/>
                </a:schemeClr>
              </a:buClr>
              <a:buFont typeface="Wingdings" panose="05000000000000000000" pitchFamily="2" charset="2"/>
              <a:buChar char="Ø"/>
              <a:defRPr/>
            </a:pPr>
            <a:endParaRPr lang="en-US" altLang="en-US" sz="3200" dirty="0">
              <a:latin typeface="Arial" charset="0"/>
              <a:cs typeface="Arial" charset="0"/>
            </a:endParaRPr>
          </a:p>
          <a:p>
            <a:pPr marL="171450" indent="0" eaLnBrk="1" fontAlgn="auto" hangingPunct="1">
              <a:spcBef>
                <a:spcPts val="580"/>
              </a:spcBef>
              <a:spcAft>
                <a:spcPts val="0"/>
              </a:spcAft>
              <a:buClr>
                <a:schemeClr val="tx1">
                  <a:shade val="95000"/>
                </a:schemeClr>
              </a:buClr>
              <a:buNone/>
              <a:defRPr/>
            </a:pPr>
            <a:endParaRPr lang="en-US" altLang="en-US" sz="3200" dirty="0">
              <a:latin typeface="Arial" charset="0"/>
              <a:cs typeface="Arial" charset="0"/>
            </a:endParaRPr>
          </a:p>
          <a:p>
            <a:pPr marL="914400" indent="-742950" eaLnBrk="1" fontAlgn="auto" hangingPunct="1">
              <a:spcBef>
                <a:spcPts val="580"/>
              </a:spcBef>
              <a:spcAft>
                <a:spcPts val="0"/>
              </a:spcAft>
              <a:buClr>
                <a:schemeClr val="tx1">
                  <a:shade val="95000"/>
                </a:schemeClr>
              </a:buClr>
              <a:buFontTx/>
              <a:buNone/>
              <a:defRPr/>
            </a:pPr>
            <a:endParaRPr lang="en-US" altLang="en-US" dirty="0"/>
          </a:p>
          <a:p>
            <a:pPr marL="914400" indent="-742950" eaLnBrk="1" fontAlgn="auto" hangingPunct="1">
              <a:spcBef>
                <a:spcPts val="580"/>
              </a:spcBef>
              <a:spcAft>
                <a:spcPts val="0"/>
              </a:spcAft>
              <a:buClr>
                <a:schemeClr val="tx1">
                  <a:shade val="95000"/>
                </a:schemeClr>
              </a:buClr>
              <a:buFontTx/>
              <a:buNone/>
              <a:defRPr/>
            </a:pPr>
            <a:endParaRPr lang="en-US" altLang="en-US" dirty="0"/>
          </a:p>
          <a:p>
            <a:pPr marL="914400" indent="-742950" eaLnBrk="1" fontAlgn="auto" hangingPunct="1">
              <a:spcBef>
                <a:spcPts val="580"/>
              </a:spcBef>
              <a:spcAft>
                <a:spcPts val="0"/>
              </a:spcAft>
              <a:buClr>
                <a:schemeClr val="tx1">
                  <a:shade val="95000"/>
                </a:schemeClr>
              </a:buClr>
              <a:buFontTx/>
              <a:buNone/>
              <a:defRPr/>
            </a:pP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3730"/>
            <a:ext cx="9144000" cy="1194270"/>
          </a:xfrm>
          <a:prstGeom prst="rect">
            <a:avLst/>
          </a:prstGeom>
        </p:spPr>
      </p:pic>
    </p:spTree>
    <p:extLst>
      <p:ext uri="{BB962C8B-B14F-4D97-AF65-F5344CB8AC3E}">
        <p14:creationId xmlns:p14="http://schemas.microsoft.com/office/powerpoint/2010/main" val="391536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385273" y="302857"/>
            <a:ext cx="7340126" cy="1143000"/>
          </a:xfrm>
        </p:spPr>
        <p:txBody>
          <a:bodyPr rtlCol="0">
            <a:noAutofit/>
          </a:bodyPr>
          <a:lstStyle/>
          <a:p>
            <a:pPr eaLnBrk="1" fontAlgn="auto" hangingPunct="1">
              <a:spcAft>
                <a:spcPts val="0"/>
              </a:spcAft>
              <a:defRPr/>
            </a:pPr>
            <a:r>
              <a:rPr lang="en-US" sz="4300" b="1" dirty="0">
                <a:solidFill>
                  <a:srgbClr val="002060"/>
                </a:solidFill>
                <a:latin typeface="+mj-lt"/>
              </a:rPr>
              <a:t>Comparing Third-Party and </a:t>
            </a:r>
            <a:br>
              <a:rPr lang="en-US" sz="4300" b="1" dirty="0">
                <a:solidFill>
                  <a:srgbClr val="002060"/>
                </a:solidFill>
                <a:latin typeface="+mj-lt"/>
              </a:rPr>
            </a:br>
            <a:r>
              <a:rPr lang="en-US" sz="4300" b="1" dirty="0">
                <a:solidFill>
                  <a:srgbClr val="002060"/>
                </a:solidFill>
                <a:latin typeface="+mj-lt"/>
              </a:rPr>
              <a:t>First-Party SNTs</a:t>
            </a:r>
          </a:p>
        </p:txBody>
      </p:sp>
      <p:sp>
        <p:nvSpPr>
          <p:cNvPr id="22532" name="Footer Placeholder 4"/>
          <p:cNvSpPr txBox="1">
            <a:spLocks noGrp="1"/>
          </p:cNvSpPr>
          <p:nvPr/>
        </p:nvSpPr>
        <p:spPr bwMode="auto">
          <a:xfrm>
            <a:off x="2781300" y="53721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0"/>
              </a:spcBef>
              <a:buClrTx/>
              <a:buSzTx/>
              <a:buFontTx/>
              <a:buNone/>
            </a:pPr>
            <a:endParaRPr lang="en-US" altLang="en-US" sz="1400" dirty="0">
              <a:latin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8935"/>
            <a:ext cx="9144000" cy="1194270"/>
          </a:xfrm>
          <a:prstGeom prst="rect">
            <a:avLst/>
          </a:prstGeom>
        </p:spPr>
      </p:pic>
      <p:graphicFrame>
        <p:nvGraphicFramePr>
          <p:cNvPr id="2" name="Table 1">
            <a:extLst>
              <a:ext uri="{FF2B5EF4-FFF2-40B4-BE49-F238E27FC236}">
                <a16:creationId xmlns:a16="http://schemas.microsoft.com/office/drawing/2014/main" id="{29F085D0-C46D-DBAD-4333-651A5FA66354}"/>
              </a:ext>
            </a:extLst>
          </p:cNvPr>
          <p:cNvGraphicFramePr>
            <a:graphicFrameLocks noGrp="1"/>
          </p:cNvGraphicFramePr>
          <p:nvPr>
            <p:extLst>
              <p:ext uri="{D42A27DB-BD31-4B8C-83A1-F6EECF244321}">
                <p14:modId xmlns:p14="http://schemas.microsoft.com/office/powerpoint/2010/main" val="2487868284"/>
              </p:ext>
            </p:extLst>
          </p:nvPr>
        </p:nvGraphicFramePr>
        <p:xfrm>
          <a:off x="470018" y="1939041"/>
          <a:ext cx="8246690" cy="2768600"/>
        </p:xfrm>
        <a:graphic>
          <a:graphicData uri="http://schemas.openxmlformats.org/drawingml/2006/table">
            <a:tbl>
              <a:tblPr firstRow="1" bandRow="1">
                <a:tableStyleId>{5C22544A-7EE6-4342-B048-85BDC9FD1C3A}</a:tableStyleId>
              </a:tblPr>
              <a:tblGrid>
                <a:gridCol w="2503220">
                  <a:extLst>
                    <a:ext uri="{9D8B030D-6E8A-4147-A177-3AD203B41FA5}">
                      <a16:colId xmlns:a16="http://schemas.microsoft.com/office/drawing/2014/main" val="2476212543"/>
                    </a:ext>
                  </a:extLst>
                </a:gridCol>
                <a:gridCol w="2318150">
                  <a:extLst>
                    <a:ext uri="{9D8B030D-6E8A-4147-A177-3AD203B41FA5}">
                      <a16:colId xmlns:a16="http://schemas.microsoft.com/office/drawing/2014/main" val="268066280"/>
                    </a:ext>
                  </a:extLst>
                </a:gridCol>
                <a:gridCol w="245509">
                  <a:extLst>
                    <a:ext uri="{9D8B030D-6E8A-4147-A177-3AD203B41FA5}">
                      <a16:colId xmlns:a16="http://schemas.microsoft.com/office/drawing/2014/main" val="1053429512"/>
                    </a:ext>
                  </a:extLst>
                </a:gridCol>
                <a:gridCol w="3179811">
                  <a:extLst>
                    <a:ext uri="{9D8B030D-6E8A-4147-A177-3AD203B41FA5}">
                      <a16:colId xmlns:a16="http://schemas.microsoft.com/office/drawing/2014/main" val="1797986746"/>
                    </a:ext>
                  </a:extLst>
                </a:gridCol>
              </a:tblGrid>
              <a:tr h="370840">
                <a:tc>
                  <a:txBody>
                    <a:bodyPr/>
                    <a:lstStyle/>
                    <a:p>
                      <a:endParaRPr lang="en-US" dirty="0"/>
                    </a:p>
                  </a:txBody>
                  <a:tcPr/>
                </a:tc>
                <a:tc>
                  <a:txBody>
                    <a:bodyPr/>
                    <a:lstStyle/>
                    <a:p>
                      <a:r>
                        <a:rPr lang="en-US" dirty="0"/>
                        <a:t>Third Party</a:t>
                      </a:r>
                    </a:p>
                  </a:txBody>
                  <a:tcPr/>
                </a:tc>
                <a:tc>
                  <a:txBody>
                    <a:bodyPr/>
                    <a:lstStyle/>
                    <a:p>
                      <a:endParaRPr lang="en-US" dirty="0"/>
                    </a:p>
                  </a:txBody>
                  <a:tcPr/>
                </a:tc>
                <a:tc>
                  <a:txBody>
                    <a:bodyPr/>
                    <a:lstStyle/>
                    <a:p>
                      <a:r>
                        <a:rPr lang="en-US" dirty="0"/>
                        <a:t>Self Settled</a:t>
                      </a:r>
                    </a:p>
                  </a:txBody>
                  <a:tcPr/>
                </a:tc>
                <a:extLst>
                  <a:ext uri="{0D108BD9-81ED-4DB2-BD59-A6C34878D82A}">
                    <a16:rowId xmlns:a16="http://schemas.microsoft.com/office/drawing/2014/main" val="2573417893"/>
                  </a:ext>
                </a:extLst>
              </a:tr>
              <a:tr h="370840">
                <a:tc>
                  <a:txBody>
                    <a:bodyPr/>
                    <a:lstStyle/>
                    <a:p>
                      <a:r>
                        <a:rPr lang="en-US" dirty="0"/>
                        <a:t>Whose Money?</a:t>
                      </a:r>
                    </a:p>
                  </a:txBody>
                  <a:tcPr/>
                </a:tc>
                <a:tc>
                  <a:txBody>
                    <a:bodyPr/>
                    <a:lstStyle/>
                    <a:p>
                      <a:r>
                        <a:rPr lang="en-US" dirty="0"/>
                        <a:t>Family, Friend, Other</a:t>
                      </a:r>
                    </a:p>
                  </a:txBody>
                  <a:tcPr/>
                </a:tc>
                <a:tc>
                  <a:txBody>
                    <a:bodyPr/>
                    <a:lstStyle/>
                    <a:p>
                      <a:endParaRPr lang="en-US" dirty="0"/>
                    </a:p>
                  </a:txBody>
                  <a:tcPr/>
                </a:tc>
                <a:tc>
                  <a:txBody>
                    <a:bodyPr/>
                    <a:lstStyle/>
                    <a:p>
                      <a:r>
                        <a:rPr lang="en-US" dirty="0"/>
                        <a:t>The Person with the Disability</a:t>
                      </a:r>
                    </a:p>
                  </a:txBody>
                  <a:tcPr/>
                </a:tc>
                <a:extLst>
                  <a:ext uri="{0D108BD9-81ED-4DB2-BD59-A6C34878D82A}">
                    <a16:rowId xmlns:a16="http://schemas.microsoft.com/office/drawing/2014/main" val="2302661198"/>
                  </a:ext>
                </a:extLst>
              </a:tr>
              <a:tr h="370840">
                <a:tc>
                  <a:txBody>
                    <a:bodyPr/>
                    <a:lstStyle/>
                    <a:p>
                      <a:r>
                        <a:rPr lang="en-US" dirty="0"/>
                        <a:t>Revocable?</a:t>
                      </a:r>
                    </a:p>
                  </a:txBody>
                  <a:tcPr/>
                </a:tc>
                <a:tc>
                  <a:txBody>
                    <a:bodyPr/>
                    <a:lstStyle/>
                    <a:p>
                      <a:r>
                        <a:rPr lang="en-US" dirty="0"/>
                        <a:t>Yes</a:t>
                      </a:r>
                    </a:p>
                  </a:txBody>
                  <a:tcPr/>
                </a:tc>
                <a:tc>
                  <a:txBody>
                    <a:bodyPr/>
                    <a:lstStyle/>
                    <a:p>
                      <a:endParaRPr lang="en-US" dirty="0"/>
                    </a:p>
                  </a:txBody>
                  <a:tcPr/>
                </a:tc>
                <a:tc>
                  <a:txBody>
                    <a:bodyPr/>
                    <a:lstStyle/>
                    <a:p>
                      <a:r>
                        <a:rPr lang="en-US" dirty="0"/>
                        <a:t>No</a:t>
                      </a:r>
                    </a:p>
                  </a:txBody>
                  <a:tcPr/>
                </a:tc>
                <a:extLst>
                  <a:ext uri="{0D108BD9-81ED-4DB2-BD59-A6C34878D82A}">
                    <a16:rowId xmlns:a16="http://schemas.microsoft.com/office/drawing/2014/main" val="1433664011"/>
                  </a:ext>
                </a:extLst>
              </a:tr>
              <a:tr h="370840">
                <a:tc>
                  <a:txBody>
                    <a:bodyPr/>
                    <a:lstStyle/>
                    <a:p>
                      <a:r>
                        <a:rPr lang="en-US" dirty="0"/>
                        <a:t>How Used?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7167699"/>
                  </a:ext>
                </a:extLst>
              </a:tr>
              <a:tr h="370840">
                <a:tc>
                  <a:txBody>
                    <a:bodyPr/>
                    <a:lstStyle/>
                    <a:p>
                      <a:r>
                        <a:rPr lang="en-US" dirty="0"/>
                        <a:t>Medicaid Payback?</a:t>
                      </a:r>
                    </a:p>
                  </a:txBody>
                  <a:tcPr/>
                </a:tc>
                <a:tc>
                  <a:txBody>
                    <a:bodyPr/>
                    <a:lstStyle/>
                    <a:p>
                      <a:r>
                        <a:rPr lang="en-US" dirty="0"/>
                        <a:t>No</a:t>
                      </a:r>
                    </a:p>
                  </a:txBody>
                  <a:tcPr/>
                </a:tc>
                <a:tc>
                  <a:txBody>
                    <a:bodyPr/>
                    <a:lstStyle/>
                    <a:p>
                      <a:endParaRPr lang="en-US" dirty="0"/>
                    </a:p>
                  </a:txBody>
                  <a:tcPr/>
                </a:tc>
                <a:tc>
                  <a:txBody>
                    <a:bodyPr/>
                    <a:lstStyle/>
                    <a:p>
                      <a:r>
                        <a:rPr lang="en-US" dirty="0"/>
                        <a:t>Yes</a:t>
                      </a:r>
                    </a:p>
                  </a:txBody>
                  <a:tcPr/>
                </a:tc>
                <a:extLst>
                  <a:ext uri="{0D108BD9-81ED-4DB2-BD59-A6C34878D82A}">
                    <a16:rowId xmlns:a16="http://schemas.microsoft.com/office/drawing/2014/main" val="558996311"/>
                  </a:ext>
                </a:extLst>
              </a:tr>
              <a:tr h="370840">
                <a:tc>
                  <a:txBody>
                    <a:bodyPr/>
                    <a:lstStyle/>
                    <a:p>
                      <a:r>
                        <a:rPr lang="en-US" dirty="0"/>
                        <a:t>Who can be Grantors?</a:t>
                      </a:r>
                    </a:p>
                  </a:txBody>
                  <a:tcPr/>
                </a:tc>
                <a:tc>
                  <a:txBody>
                    <a:bodyPr/>
                    <a:lstStyle/>
                    <a:p>
                      <a:endParaRPr lang="en-US" dirty="0"/>
                    </a:p>
                  </a:txBody>
                  <a:tcPr/>
                </a:tc>
                <a:tc>
                  <a:txBody>
                    <a:bodyPr/>
                    <a:lstStyle/>
                    <a:p>
                      <a:endParaRPr lang="en-US"/>
                    </a:p>
                  </a:txBody>
                  <a:tcPr/>
                </a:tc>
                <a:tc>
                  <a:txBody>
                    <a:bodyPr/>
                    <a:lstStyle/>
                    <a:p>
                      <a:r>
                        <a:rPr lang="en-US" dirty="0"/>
                        <a:t>Parent, Grandparent, Guardian, Court or Person with the Disability</a:t>
                      </a:r>
                    </a:p>
                  </a:txBody>
                  <a:tcPr/>
                </a:tc>
                <a:extLst>
                  <a:ext uri="{0D108BD9-81ED-4DB2-BD59-A6C34878D82A}">
                    <a16:rowId xmlns:a16="http://schemas.microsoft.com/office/drawing/2014/main" val="1758587599"/>
                  </a:ext>
                </a:extLst>
              </a:tr>
            </a:tbl>
          </a:graphicData>
        </a:graphic>
      </p:graphicFrame>
    </p:spTree>
    <p:extLst>
      <p:ext uri="{BB962C8B-B14F-4D97-AF65-F5344CB8AC3E}">
        <p14:creationId xmlns:p14="http://schemas.microsoft.com/office/powerpoint/2010/main" val="4162605747"/>
      </p:ext>
    </p:extLst>
  </p:cSld>
  <p:clrMapOvr>
    <a:masterClrMapping/>
  </p:clrMapOvr>
</p:sld>
</file>

<file path=ppt/theme/theme1.xml><?xml version="1.0" encoding="utf-8"?>
<a:theme xmlns:a="http://schemas.openxmlformats.org/drawingml/2006/main" name="ThemeSNT">
  <a:themeElements>
    <a:clrScheme name="Custom 1">
      <a:dk1>
        <a:sysClr val="windowText" lastClr="000000"/>
      </a:dk1>
      <a:lt1>
        <a:sysClr val="window" lastClr="FFFFFF"/>
      </a:lt1>
      <a:dk2>
        <a:srgbClr val="002060"/>
      </a:dk2>
      <a:lt2>
        <a:srgbClr val="E7E6E6"/>
      </a:lt2>
      <a:accent1>
        <a:srgbClr val="002060"/>
      </a:accent1>
      <a:accent2>
        <a:srgbClr val="BF9000"/>
      </a:accent2>
      <a:accent3>
        <a:srgbClr val="BF9000"/>
      </a:accent3>
      <a:accent4>
        <a:srgbClr val="BF9000"/>
      </a:accent4>
      <a:accent5>
        <a:srgbClr val="002060"/>
      </a:accent5>
      <a:accent6>
        <a:srgbClr val="002060"/>
      </a:accent6>
      <a:hlink>
        <a:srgbClr val="002060"/>
      </a:hlink>
      <a:folHlink>
        <a:srgbClr val="002060"/>
      </a:folHlink>
    </a:clrScheme>
    <a:fontScheme name="Custom 2">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SNT" id="{FFEF749B-4CE0-44AA-949B-FBF0EC9C2EA4}" vid="{1B903FA8-564A-466B-985C-A27E82199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2762</TotalTime>
  <Words>1934</Words>
  <Application>Microsoft Office PowerPoint</Application>
  <PresentationFormat>On-screen Show (4:3)</PresentationFormat>
  <Paragraphs>204</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Book</vt:lpstr>
      <vt:lpstr>Blk Akzidenz Grotesk Black</vt:lpstr>
      <vt:lpstr>Calibri</vt:lpstr>
      <vt:lpstr>Candara</vt:lpstr>
      <vt:lpstr>L Akzidenz Grotesk Light</vt:lpstr>
      <vt:lpstr>Wingdings</vt:lpstr>
      <vt:lpstr>Wingdings 2</vt:lpstr>
      <vt:lpstr>ThemeSNT</vt:lpstr>
      <vt:lpstr>PowerPoint Presentation</vt:lpstr>
      <vt:lpstr>PowerPoint Presentation</vt:lpstr>
      <vt:lpstr>PowerPoint Presentation</vt:lpstr>
      <vt:lpstr>PowerPoint Presentation</vt:lpstr>
      <vt:lpstr>Who can have a SNT?</vt:lpstr>
      <vt:lpstr>How is “disabled” defined? </vt:lpstr>
      <vt:lpstr>PowerPoint Presentation</vt:lpstr>
      <vt:lpstr>Types of Special Needs Trusts</vt:lpstr>
      <vt:lpstr>Comparing Third-Party and  First-Party SNTs</vt:lpstr>
      <vt:lpstr>Third-Party Special Needs Trusts</vt:lpstr>
      <vt:lpstr>How much should I put into the Third-Party Special Needs Trusts for my loved one? </vt:lpstr>
      <vt:lpstr>PowerPoint Presentation</vt:lpstr>
      <vt:lpstr>PowerPoint Presentation</vt:lpstr>
      <vt:lpstr>Who is/Should be the Trustee?</vt:lpstr>
      <vt:lpstr>Pooled Trusts (D4C SNT)</vt:lpstr>
      <vt:lpstr>Third-Party Special Needs Trusts</vt:lpstr>
      <vt:lpstr>How Does it Work Practically?</vt:lpstr>
      <vt:lpstr>Who benefits from the SNT?</vt:lpstr>
      <vt:lpstr>What are Some of the Expenses That a SNT Can Pay? </vt:lpstr>
      <vt:lpstr>PowerPoint Presentation</vt:lpstr>
      <vt:lpstr>What else can a SNT Can Pay? </vt:lpstr>
      <vt:lpstr>PowerPoint Presentation</vt:lpstr>
      <vt:lpstr>What Are Some of the Expenses That a SNT Cannot/Should Not Pay/Do? </vt:lpstr>
      <vt:lpstr>How Does an ABLE Account Work With an SNT?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Vernon</dc:creator>
  <cp:lastModifiedBy>Jeanne Smith</cp:lastModifiedBy>
  <cp:revision>256</cp:revision>
  <cp:lastPrinted>2016-08-12T13:55:57Z</cp:lastPrinted>
  <dcterms:created xsi:type="dcterms:W3CDTF">2016-04-08T14:58:15Z</dcterms:created>
  <dcterms:modified xsi:type="dcterms:W3CDTF">2026-04-25T20:24:12Z</dcterms:modified>
</cp:coreProperties>
</file>